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header1.xml" ContentType="application/vnd.openxmlformats-officedocument.wordprocessingml.header+xml"/>
  <Override PartName="/word/fontTable.xml" ContentType="application/vnd.openxmlformats-officedocument.wordprocessingml.fontTable+xml"/>
  <Override PartName="/word/glossary/document.xml" ContentType="application/vnd.openxmlformats-officedocument.wordprocessingml.document.glossary+xml"/>
  <Override PartName="/word/glossary/styles.xml" ContentType="application/vnd.openxmlformats-officedocument.wordprocessingml.styles+xml"/>
  <Override PartName="/word/glossary/settings.xml" ContentType="application/vnd.openxmlformats-officedocument.wordprocessingml.settings+xml"/>
  <Override PartName="/word/glossary/webSettings.xml" ContentType="application/vnd.openxmlformats-officedocument.wordprocessingml.webSettings+xml"/>
  <Override PartName="/word/glossary/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 Id="rId4" Type="http://schemas.openxmlformats.org/officeDocument/2006/relationships/custom-properties" Target="docProps/custom.xml"/></Relationships>
</file>

<file path=word/document.xml><?xml version="1.0" encoding="utf-8"?>
<w: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body>
    <w:p w14:paraId="1CDFD2A5" w14:textId="77777777" w:rsidR="00093665" w:rsidRPr="005B4CF9" w:rsidRDefault="00093665" w:rsidP="00964944"/>
    <w:p w14:paraId="51A0BE03" w14:textId="77777777" w:rsidR="00964944" w:rsidRPr="005B4CF9" w:rsidRDefault="00964944" w:rsidP="00964944">
      <w:pPr>
        <w:rPr>
          <w:rFonts w:asciiTheme="minorHAnsi" w:hAnsiTheme="minorHAnsi"/>
          <w:sz w:val="32"/>
          <w:szCs w:val="32"/>
        </w:rPr>
      </w:pPr>
    </w:p>
    <w:p w14:paraId="1EA64A2A" w14:textId="77777777" w:rsidR="00964944" w:rsidRPr="005B4CF9" w:rsidRDefault="00964944" w:rsidP="00964944">
      <w:pPr>
        <w:spacing w:line="240" w:lineRule="auto"/>
        <w:jc w:val="center"/>
        <w:rPr>
          <w:rFonts w:asciiTheme="minorHAnsi" w:hAnsiTheme="minorHAnsi"/>
          <w:sz w:val="24"/>
          <w:szCs w:val="24"/>
        </w:rPr>
      </w:pPr>
    </w:p>
    <w:p w14:paraId="6C77F543" w14:textId="77777777" w:rsidR="00B96616" w:rsidRPr="005B4CF9" w:rsidRDefault="00B96616" w:rsidP="00964944">
      <w:pPr>
        <w:spacing w:line="240" w:lineRule="auto"/>
        <w:jc w:val="center"/>
        <w:rPr>
          <w:rFonts w:asciiTheme="minorHAnsi" w:hAnsiTheme="minorHAnsi"/>
          <w:sz w:val="24"/>
          <w:szCs w:val="24"/>
        </w:rPr>
      </w:pPr>
    </w:p>
    <w:p w14:paraId="5108FA88" w14:textId="77777777" w:rsidR="00B96616" w:rsidRPr="005B4CF9" w:rsidRDefault="00B96616" w:rsidP="00964944">
      <w:pPr>
        <w:spacing w:line="240" w:lineRule="auto"/>
        <w:jc w:val="center"/>
        <w:rPr>
          <w:rFonts w:asciiTheme="minorHAnsi" w:hAnsiTheme="minorHAnsi"/>
          <w:sz w:val="24"/>
          <w:szCs w:val="24"/>
        </w:rPr>
      </w:pPr>
    </w:p>
    <w:p w14:paraId="60802286" w14:textId="77777777" w:rsidR="00964944" w:rsidRPr="005B4CF9" w:rsidRDefault="00964944" w:rsidP="00964944">
      <w:pPr>
        <w:spacing w:after="0" w:line="240" w:lineRule="auto"/>
        <w:jc w:val="center"/>
        <w:rPr>
          <w:rFonts w:asciiTheme="minorHAnsi" w:hAnsiTheme="minorHAnsi"/>
          <w:sz w:val="24"/>
          <w:szCs w:val="24"/>
        </w:rPr>
      </w:pPr>
    </w:p>
    <w:sdt>
      <w:sdtPr>
        <w:rPr>
          <w:rFonts w:asciiTheme="minorHAnsi" w:hAnsiTheme="minorHAnsi"/>
          <w:b/>
          <w:sz w:val="24"/>
          <w:szCs w:val="24"/>
        </w:rPr>
        <w:alias w:val="Title Master Thesis"/>
        <w:tag w:val="Title Master Thesis"/>
        <w:id w:val="477341500"/>
        <w:placeholder>
          <w:docPart w:val="59B1D776D84E451187C48FF59C46BCF3"/>
        </w:placeholder>
      </w:sdtPr>
      <w:sdtEndPr/>
      <w:sdtContent>
        <w:p w14:paraId="2EB956D5" w14:textId="5FA6CEB6" w:rsidR="00964944" w:rsidRPr="005B4CF9" w:rsidRDefault="000C3820" w:rsidP="00964944">
          <w:pPr>
            <w:spacing w:after="0" w:line="240" w:lineRule="auto"/>
            <w:jc w:val="center"/>
            <w:rPr>
              <w:rFonts w:asciiTheme="minorHAnsi" w:hAnsiTheme="minorHAnsi"/>
              <w:b/>
              <w:sz w:val="24"/>
              <w:szCs w:val="24"/>
            </w:rPr>
          </w:pPr>
          <w:r>
            <w:rPr>
              <w:rFonts w:asciiTheme="minorHAnsi" w:hAnsiTheme="minorHAnsi"/>
              <w:b/>
              <w:sz w:val="24"/>
              <w:szCs w:val="24"/>
            </w:rPr>
            <w:t xml:space="preserve">Coping through </w:t>
          </w:r>
          <w:r w:rsidR="00912E49">
            <w:rPr>
              <w:rFonts w:asciiTheme="minorHAnsi" w:hAnsiTheme="minorHAnsi"/>
              <w:b/>
              <w:sz w:val="24"/>
              <w:szCs w:val="24"/>
            </w:rPr>
            <w:t xml:space="preserve">game </w:t>
          </w:r>
          <w:r>
            <w:rPr>
              <w:rFonts w:asciiTheme="minorHAnsi" w:hAnsiTheme="minorHAnsi"/>
              <w:b/>
              <w:sz w:val="24"/>
              <w:szCs w:val="24"/>
            </w:rPr>
            <w:t>design</w:t>
          </w:r>
        </w:p>
      </w:sdtContent>
    </w:sdt>
    <w:sdt>
      <w:sdtPr>
        <w:rPr>
          <w:rFonts w:asciiTheme="minorHAnsi" w:hAnsiTheme="minorHAnsi"/>
          <w:color w:val="808080"/>
          <w:sz w:val="24"/>
          <w:szCs w:val="24"/>
        </w:rPr>
        <w:alias w:val="Subtitle"/>
        <w:tag w:val="Subtitle"/>
        <w:id w:val="2033377453"/>
        <w:placeholder>
          <w:docPart w:val="3680C13F39984A08A4F7D3238940125B"/>
        </w:placeholder>
      </w:sdtPr>
      <w:sdtEndPr/>
      <w:sdtContent>
        <w:p w14:paraId="1744EF4A" w14:textId="53A8CC5E" w:rsidR="00964944" w:rsidRPr="005B4CF9" w:rsidRDefault="00D63204" w:rsidP="00964944">
          <w:pPr>
            <w:spacing w:after="0" w:line="240" w:lineRule="auto"/>
            <w:jc w:val="center"/>
            <w:rPr>
              <w:rFonts w:asciiTheme="minorHAnsi" w:hAnsiTheme="minorHAnsi"/>
              <w:sz w:val="24"/>
              <w:szCs w:val="24"/>
            </w:rPr>
          </w:pPr>
          <w:r>
            <w:rPr>
              <w:rFonts w:asciiTheme="minorHAnsi" w:hAnsiTheme="minorHAnsi"/>
              <w:color w:val="808080"/>
              <w:sz w:val="24"/>
              <w:szCs w:val="24"/>
            </w:rPr>
            <w:t xml:space="preserve">An </w:t>
          </w:r>
          <w:r w:rsidR="00E2098A">
            <w:rPr>
              <w:rFonts w:asciiTheme="minorHAnsi" w:hAnsiTheme="minorHAnsi"/>
              <w:color w:val="808080"/>
              <w:sz w:val="24"/>
              <w:szCs w:val="24"/>
            </w:rPr>
            <w:t>exploration of</w:t>
          </w:r>
          <w:r>
            <w:rPr>
              <w:rFonts w:asciiTheme="minorHAnsi" w:hAnsiTheme="minorHAnsi"/>
              <w:color w:val="808080"/>
              <w:sz w:val="24"/>
              <w:szCs w:val="24"/>
            </w:rPr>
            <w:t xml:space="preserve"> the link between </w:t>
          </w:r>
          <w:r w:rsidR="00EE4198">
            <w:rPr>
              <w:rFonts w:asciiTheme="minorHAnsi" w:hAnsiTheme="minorHAnsi"/>
              <w:color w:val="808080"/>
              <w:sz w:val="24"/>
              <w:szCs w:val="24"/>
            </w:rPr>
            <w:t>the design of emotionally impactful games</w:t>
          </w:r>
          <w:r>
            <w:rPr>
              <w:rFonts w:asciiTheme="minorHAnsi" w:hAnsiTheme="minorHAnsi"/>
              <w:color w:val="808080"/>
              <w:sz w:val="24"/>
              <w:szCs w:val="24"/>
            </w:rPr>
            <w:t xml:space="preserve"> and coping mechanisms</w:t>
          </w:r>
        </w:p>
      </w:sdtContent>
    </w:sdt>
    <w:p w14:paraId="4A9CAF6A" w14:textId="77777777" w:rsidR="00964944" w:rsidRPr="005B4CF9" w:rsidRDefault="00964944" w:rsidP="00964944">
      <w:pPr>
        <w:spacing w:line="240" w:lineRule="auto"/>
        <w:rPr>
          <w:rFonts w:asciiTheme="minorHAnsi" w:hAnsiTheme="minorHAnsi"/>
          <w:sz w:val="24"/>
          <w:szCs w:val="24"/>
        </w:rPr>
      </w:pPr>
    </w:p>
    <w:p w14:paraId="780264EC" w14:textId="77777777" w:rsidR="00964944" w:rsidRPr="005B4CF9" w:rsidRDefault="00964944" w:rsidP="00964944">
      <w:pPr>
        <w:spacing w:line="240" w:lineRule="auto"/>
        <w:rPr>
          <w:rFonts w:asciiTheme="minorHAnsi" w:hAnsiTheme="minorHAnsi"/>
          <w:sz w:val="24"/>
          <w:szCs w:val="24"/>
        </w:rPr>
      </w:pPr>
    </w:p>
    <w:p w14:paraId="0EE6B5C3" w14:textId="77777777" w:rsidR="00964944" w:rsidRPr="005B4CF9" w:rsidRDefault="00964944" w:rsidP="00964944">
      <w:pPr>
        <w:spacing w:line="240" w:lineRule="auto"/>
        <w:rPr>
          <w:rFonts w:asciiTheme="minorHAnsi" w:hAnsiTheme="minorHAnsi"/>
          <w:sz w:val="24"/>
          <w:szCs w:val="24"/>
        </w:rPr>
      </w:pPr>
    </w:p>
    <w:p w14:paraId="43D7AF6A" w14:textId="77777777" w:rsidR="00964944" w:rsidRPr="005B4CF9" w:rsidRDefault="00DF6CFB" w:rsidP="00DF6CFB">
      <w:pPr>
        <w:tabs>
          <w:tab w:val="left" w:pos="2779"/>
        </w:tabs>
        <w:spacing w:line="240" w:lineRule="auto"/>
        <w:rPr>
          <w:rFonts w:asciiTheme="minorHAnsi" w:hAnsiTheme="minorHAnsi"/>
          <w:sz w:val="24"/>
          <w:szCs w:val="24"/>
        </w:rPr>
      </w:pPr>
      <w:r>
        <w:rPr>
          <w:rFonts w:asciiTheme="minorHAnsi" w:hAnsiTheme="minorHAnsi"/>
          <w:sz w:val="24"/>
          <w:szCs w:val="24"/>
        </w:rPr>
        <w:tab/>
      </w:r>
    </w:p>
    <w:p w14:paraId="44714A7A" w14:textId="77777777" w:rsidR="00964944" w:rsidRPr="005B4CF9" w:rsidRDefault="00964944" w:rsidP="00E60C84">
      <w:pPr>
        <w:spacing w:line="240" w:lineRule="auto"/>
        <w:rPr>
          <w:rFonts w:asciiTheme="minorHAnsi" w:hAnsiTheme="minorHAnsi"/>
          <w:sz w:val="24"/>
          <w:szCs w:val="24"/>
        </w:rPr>
      </w:pPr>
    </w:p>
    <w:p w14:paraId="49430369" w14:textId="77777777" w:rsidR="00964944" w:rsidRPr="005B4CF9" w:rsidRDefault="00964944" w:rsidP="00964944">
      <w:pPr>
        <w:spacing w:line="240" w:lineRule="auto"/>
        <w:ind w:left="851"/>
        <w:rPr>
          <w:rFonts w:asciiTheme="minorHAnsi" w:hAnsiTheme="minorHAnsi"/>
          <w:sz w:val="24"/>
          <w:szCs w:val="24"/>
        </w:rPr>
      </w:pPr>
    </w:p>
    <w:p w14:paraId="2AE6ABDC" w14:textId="1F48DC5D" w:rsidR="00964944" w:rsidRPr="00B87367" w:rsidRDefault="00964944" w:rsidP="00964944">
      <w:pPr>
        <w:spacing w:after="0" w:line="240" w:lineRule="auto"/>
        <w:ind w:left="851"/>
        <w:rPr>
          <w:rFonts w:asciiTheme="minorHAnsi" w:hAnsiTheme="minorHAnsi"/>
          <w:sz w:val="24"/>
          <w:szCs w:val="24"/>
          <w:lang w:val="nl-NL"/>
        </w:rPr>
      </w:pPr>
      <w:r w:rsidRPr="00B87367">
        <w:rPr>
          <w:rFonts w:asciiTheme="minorHAnsi" w:hAnsiTheme="minorHAnsi"/>
          <w:sz w:val="24"/>
          <w:szCs w:val="24"/>
          <w:lang w:val="nl-NL"/>
        </w:rPr>
        <w:t>Student Name:</w:t>
      </w:r>
      <w:r w:rsidRPr="00B87367">
        <w:rPr>
          <w:rFonts w:asciiTheme="minorHAnsi" w:hAnsiTheme="minorHAnsi"/>
          <w:sz w:val="24"/>
          <w:szCs w:val="24"/>
          <w:lang w:val="nl-NL"/>
        </w:rPr>
        <w:tab/>
      </w:r>
      <w:sdt>
        <w:sdtPr>
          <w:rPr>
            <w:rFonts w:asciiTheme="minorHAnsi" w:hAnsiTheme="minorHAnsi"/>
            <w:sz w:val="24"/>
            <w:szCs w:val="24"/>
          </w:rPr>
          <w:alias w:val="Student Name"/>
          <w:tag w:val="Student Name"/>
          <w:id w:val="2024430395"/>
          <w:placeholder>
            <w:docPart w:val="63197B45B0A945B695D763A1E4D51A23"/>
          </w:placeholder>
        </w:sdtPr>
        <w:sdtEndPr/>
        <w:sdtContent>
          <w:r w:rsidR="00B87367" w:rsidRPr="00B87367">
            <w:rPr>
              <w:rFonts w:asciiTheme="minorHAnsi" w:hAnsiTheme="minorHAnsi"/>
              <w:sz w:val="24"/>
              <w:szCs w:val="24"/>
              <w:lang w:val="nl-NL"/>
            </w:rPr>
            <w:t>Jesse Tjebbe Derks Bloemen</w:t>
          </w:r>
        </w:sdtContent>
      </w:sdt>
    </w:p>
    <w:p w14:paraId="6E5BF328" w14:textId="44376FF4" w:rsidR="00964944" w:rsidRPr="005B4CF9" w:rsidRDefault="00964944" w:rsidP="00964944">
      <w:pPr>
        <w:spacing w:after="0" w:line="240" w:lineRule="auto"/>
        <w:ind w:left="851"/>
        <w:rPr>
          <w:rFonts w:asciiTheme="minorHAnsi" w:hAnsiTheme="minorHAnsi"/>
          <w:sz w:val="24"/>
          <w:szCs w:val="24"/>
        </w:rPr>
      </w:pPr>
      <w:r w:rsidRPr="005B4CF9">
        <w:rPr>
          <w:rFonts w:asciiTheme="minorHAnsi" w:hAnsiTheme="minorHAnsi"/>
          <w:sz w:val="24"/>
          <w:szCs w:val="24"/>
        </w:rPr>
        <w:t>Student Number:</w:t>
      </w:r>
      <w:r w:rsidRPr="005B4CF9">
        <w:rPr>
          <w:rFonts w:asciiTheme="minorHAnsi" w:hAnsiTheme="minorHAnsi"/>
          <w:sz w:val="24"/>
          <w:szCs w:val="24"/>
        </w:rPr>
        <w:tab/>
      </w:r>
      <w:sdt>
        <w:sdtPr>
          <w:rPr>
            <w:rFonts w:asciiTheme="minorHAnsi" w:hAnsiTheme="minorHAnsi"/>
            <w:sz w:val="24"/>
            <w:szCs w:val="24"/>
          </w:rPr>
          <w:alias w:val="Studentnumber"/>
          <w:tag w:val="Studentnumber"/>
          <w:id w:val="-1549131890"/>
          <w:placeholder>
            <w:docPart w:val="1F49E34C359848B9A878EF3F0F197139"/>
          </w:placeholder>
        </w:sdtPr>
        <w:sdtEndPr/>
        <w:sdtContent>
          <w:r w:rsidR="00B87367">
            <w:rPr>
              <w:rFonts w:asciiTheme="minorHAnsi" w:hAnsiTheme="minorHAnsi"/>
              <w:sz w:val="24"/>
              <w:szCs w:val="24"/>
            </w:rPr>
            <w:t>458017</w:t>
          </w:r>
        </w:sdtContent>
      </w:sdt>
    </w:p>
    <w:p w14:paraId="588C365F" w14:textId="77777777" w:rsidR="00964944" w:rsidRPr="005B4CF9" w:rsidRDefault="00964944" w:rsidP="00964944">
      <w:pPr>
        <w:spacing w:after="0" w:line="240" w:lineRule="auto"/>
        <w:ind w:left="851"/>
        <w:rPr>
          <w:rFonts w:asciiTheme="minorHAnsi" w:hAnsiTheme="minorHAnsi"/>
          <w:sz w:val="24"/>
          <w:szCs w:val="24"/>
        </w:rPr>
      </w:pPr>
    </w:p>
    <w:p w14:paraId="160EC9A2" w14:textId="0C4A3A66" w:rsidR="00964944" w:rsidRPr="005B4CF9" w:rsidRDefault="00964944" w:rsidP="00964944">
      <w:pPr>
        <w:spacing w:after="0" w:line="240" w:lineRule="auto"/>
        <w:ind w:left="851"/>
        <w:rPr>
          <w:rFonts w:asciiTheme="minorHAnsi" w:hAnsiTheme="minorHAnsi"/>
          <w:sz w:val="24"/>
          <w:szCs w:val="24"/>
        </w:rPr>
      </w:pPr>
      <w:r w:rsidRPr="005B4CF9">
        <w:rPr>
          <w:rFonts w:asciiTheme="minorHAnsi" w:hAnsiTheme="minorHAnsi"/>
          <w:sz w:val="24"/>
          <w:szCs w:val="24"/>
        </w:rPr>
        <w:t xml:space="preserve">Supervisor: </w:t>
      </w:r>
      <w:r w:rsidRPr="005B4CF9">
        <w:rPr>
          <w:rFonts w:asciiTheme="minorHAnsi" w:hAnsiTheme="minorHAnsi"/>
          <w:sz w:val="24"/>
          <w:szCs w:val="24"/>
        </w:rPr>
        <w:tab/>
      </w:r>
      <w:r w:rsidRPr="005B4CF9">
        <w:rPr>
          <w:rFonts w:asciiTheme="minorHAnsi" w:hAnsiTheme="minorHAnsi"/>
          <w:sz w:val="24"/>
          <w:szCs w:val="24"/>
        </w:rPr>
        <w:tab/>
      </w:r>
      <w:sdt>
        <w:sdtPr>
          <w:rPr>
            <w:rFonts w:asciiTheme="minorHAnsi" w:hAnsiTheme="minorHAnsi"/>
            <w:sz w:val="24"/>
            <w:szCs w:val="24"/>
          </w:rPr>
          <w:alias w:val="Supervisor"/>
          <w:tag w:val="Supervisor"/>
          <w:id w:val="1268810116"/>
          <w:placeholder>
            <w:docPart w:val="8F76BC3BB64B4CD1A91420B9BBCB14FC"/>
          </w:placeholder>
          <w:comboBox/>
        </w:sdtPr>
        <w:sdtEndPr/>
        <w:sdtContent>
          <w:r w:rsidR="00B87367" w:rsidRPr="00B87367">
            <w:rPr>
              <w:rFonts w:asciiTheme="minorHAnsi" w:hAnsiTheme="minorHAnsi"/>
              <w:sz w:val="24"/>
              <w:szCs w:val="24"/>
            </w:rPr>
            <w:t>D</w:t>
          </w:r>
          <w:r w:rsidR="00B87367">
            <w:rPr>
              <w:rFonts w:asciiTheme="minorHAnsi" w:hAnsiTheme="minorHAnsi"/>
              <w:sz w:val="24"/>
              <w:szCs w:val="24"/>
            </w:rPr>
            <w:t>r. Teresa De La Hera</w:t>
          </w:r>
        </w:sdtContent>
      </w:sdt>
    </w:p>
    <w:p w14:paraId="505A0DA3" w14:textId="77777777" w:rsidR="00964944" w:rsidRPr="005B4CF9" w:rsidRDefault="00964944" w:rsidP="00964944">
      <w:pPr>
        <w:spacing w:after="0" w:line="240" w:lineRule="auto"/>
        <w:ind w:left="851"/>
        <w:rPr>
          <w:rFonts w:asciiTheme="minorHAnsi" w:hAnsiTheme="minorHAnsi"/>
          <w:sz w:val="24"/>
          <w:szCs w:val="24"/>
        </w:rPr>
      </w:pPr>
    </w:p>
    <w:p w14:paraId="29CA127D" w14:textId="77777777" w:rsidR="00964944" w:rsidRPr="005B4CF9" w:rsidRDefault="00964944" w:rsidP="00964944">
      <w:pPr>
        <w:spacing w:after="0" w:line="240" w:lineRule="auto"/>
        <w:ind w:left="851"/>
        <w:rPr>
          <w:rFonts w:asciiTheme="minorHAnsi" w:hAnsiTheme="minorHAnsi"/>
          <w:sz w:val="24"/>
          <w:szCs w:val="24"/>
        </w:rPr>
      </w:pPr>
    </w:p>
    <w:sdt>
      <w:sdtPr>
        <w:rPr>
          <w:rFonts w:asciiTheme="minorHAnsi" w:hAnsiTheme="minorHAnsi"/>
          <w:color w:val="808080"/>
          <w:sz w:val="24"/>
          <w:szCs w:val="24"/>
        </w:rPr>
        <w:alias w:val="Degree programme"/>
        <w:tag w:val="Degree programme"/>
        <w:id w:val="-1030870156"/>
        <w:placeholder>
          <w:docPart w:val="F43D4040B87045E3ACAE53CF0FB1048A"/>
        </w:placeholder>
        <w:comboBox>
          <w:listItem w:value="Choose an item."/>
          <w:listItem w:displayText="International Bachelor in Communication and Media" w:value="International Bachelor in Communication and Media"/>
          <w:listItem w:displayText="Master Media Studies - Media &amp; Business" w:value="Master Media Studies - Media &amp; Business"/>
          <w:listItem w:displayText="Master Media Studies - Media &amp; Creative Industries" w:value="Master Media Studies - Media &amp; Creative Industries"/>
          <w:listItem w:displayText="Master Media Studies - Media, Culture &amp; Society" w:value="Master Media Studies - Media, Culture &amp; Society"/>
          <w:listItem w:displayText="Master Media Studies - Media &amp; Journalistiek" w:value="Master Media Studies - Media &amp; Journalistiek"/>
          <w:listItem w:displayText="Research Master - Sociology of Culture, Media and the Arts" w:value="Research Master - Sociology of Culture, Media and the Arts"/>
        </w:comboBox>
      </w:sdtPr>
      <w:sdtEndPr/>
      <w:sdtContent>
        <w:p w14:paraId="48340AF2" w14:textId="53FE5263" w:rsidR="00964944" w:rsidRPr="005A2690" w:rsidRDefault="00B87367" w:rsidP="00964944">
          <w:pPr>
            <w:spacing w:after="0" w:line="240" w:lineRule="auto"/>
            <w:ind w:left="851"/>
            <w:rPr>
              <w:rFonts w:asciiTheme="minorHAnsi" w:hAnsiTheme="minorHAnsi"/>
              <w:sz w:val="24"/>
              <w:szCs w:val="24"/>
            </w:rPr>
          </w:pPr>
          <w:r>
            <w:rPr>
              <w:rFonts w:asciiTheme="minorHAnsi" w:hAnsiTheme="minorHAnsi"/>
              <w:color w:val="808080"/>
              <w:sz w:val="24"/>
              <w:szCs w:val="24"/>
            </w:rPr>
            <w:t>Master Media Studies - Media &amp; Business</w:t>
          </w:r>
        </w:p>
      </w:sdtContent>
    </w:sdt>
    <w:p w14:paraId="0F94AEF9" w14:textId="77777777" w:rsidR="00964944" w:rsidRPr="005B4CF9" w:rsidRDefault="00964944" w:rsidP="00964944">
      <w:pPr>
        <w:spacing w:after="0" w:line="240" w:lineRule="auto"/>
        <w:ind w:left="851"/>
        <w:rPr>
          <w:rFonts w:asciiTheme="minorHAnsi" w:hAnsiTheme="minorHAnsi"/>
          <w:sz w:val="24"/>
          <w:szCs w:val="24"/>
        </w:rPr>
      </w:pPr>
      <w:r w:rsidRPr="005B4CF9">
        <w:rPr>
          <w:rFonts w:asciiTheme="minorHAnsi" w:hAnsiTheme="minorHAnsi"/>
          <w:sz w:val="24"/>
          <w:szCs w:val="24"/>
        </w:rPr>
        <w:t>Erasmus School of History, Culture and Communication</w:t>
      </w:r>
    </w:p>
    <w:p w14:paraId="56093DC1" w14:textId="77777777" w:rsidR="00964944" w:rsidRPr="005B4CF9" w:rsidRDefault="00964944" w:rsidP="00964944">
      <w:pPr>
        <w:spacing w:after="0" w:line="240" w:lineRule="auto"/>
        <w:ind w:left="851"/>
        <w:rPr>
          <w:rFonts w:asciiTheme="minorHAnsi" w:hAnsiTheme="minorHAnsi"/>
          <w:sz w:val="24"/>
          <w:szCs w:val="24"/>
        </w:rPr>
      </w:pPr>
      <w:r w:rsidRPr="005B4CF9">
        <w:rPr>
          <w:rFonts w:asciiTheme="minorHAnsi" w:hAnsiTheme="minorHAnsi"/>
          <w:sz w:val="24"/>
          <w:szCs w:val="24"/>
        </w:rPr>
        <w:t>Erasmus University Rotterdam</w:t>
      </w:r>
    </w:p>
    <w:p w14:paraId="3B92F0E7" w14:textId="77777777" w:rsidR="00964944" w:rsidRPr="005B4CF9" w:rsidRDefault="00964944" w:rsidP="00964944">
      <w:pPr>
        <w:spacing w:after="0" w:line="240" w:lineRule="auto"/>
        <w:ind w:left="851"/>
        <w:rPr>
          <w:rFonts w:asciiTheme="minorHAnsi" w:hAnsiTheme="minorHAnsi"/>
          <w:sz w:val="24"/>
          <w:szCs w:val="24"/>
        </w:rPr>
      </w:pPr>
    </w:p>
    <w:p w14:paraId="0F3094F4" w14:textId="77777777" w:rsidR="00964944" w:rsidRPr="005B4CF9" w:rsidRDefault="00964944" w:rsidP="00E60C84">
      <w:pPr>
        <w:spacing w:after="0" w:line="240" w:lineRule="auto"/>
        <w:rPr>
          <w:rFonts w:asciiTheme="minorHAnsi" w:hAnsiTheme="minorHAnsi"/>
          <w:sz w:val="24"/>
          <w:szCs w:val="24"/>
        </w:rPr>
      </w:pPr>
    </w:p>
    <w:p w14:paraId="55CF0F9C" w14:textId="779435A7" w:rsidR="00964944" w:rsidRPr="005B4CF9" w:rsidRDefault="00976D9E" w:rsidP="00964944">
      <w:pPr>
        <w:spacing w:after="0" w:line="240" w:lineRule="auto"/>
        <w:ind w:left="851"/>
        <w:rPr>
          <w:rFonts w:asciiTheme="minorHAnsi" w:hAnsiTheme="minorHAnsi"/>
          <w:sz w:val="24"/>
          <w:szCs w:val="24"/>
        </w:rPr>
      </w:pPr>
      <w:sdt>
        <w:sdtPr>
          <w:rPr>
            <w:rFonts w:asciiTheme="minorHAnsi" w:hAnsiTheme="minorHAnsi"/>
            <w:sz w:val="24"/>
            <w:szCs w:val="24"/>
          </w:rPr>
          <w:id w:val="-194317790"/>
          <w:placeholder>
            <w:docPart w:val="E266AA50E93341B4810D3EC488D82EB6"/>
          </w:placeholder>
          <w:comboBox>
            <w:listItem w:displayText="Bachelor's / Master's" w:value="Bachelor's / Master's"/>
            <w:listItem w:displayText="Bachelor's" w:value="Bachelor's"/>
            <w:listItem w:displayText="Master's" w:value="Master's"/>
          </w:comboBox>
        </w:sdtPr>
        <w:sdtEndPr/>
        <w:sdtContent>
          <w:r w:rsidR="00B87367">
            <w:rPr>
              <w:rFonts w:asciiTheme="minorHAnsi" w:hAnsiTheme="minorHAnsi"/>
              <w:sz w:val="24"/>
              <w:szCs w:val="24"/>
            </w:rPr>
            <w:t>Master's</w:t>
          </w:r>
        </w:sdtContent>
      </w:sdt>
      <w:r w:rsidR="00964944" w:rsidRPr="005B4CF9">
        <w:rPr>
          <w:rFonts w:asciiTheme="minorHAnsi" w:hAnsiTheme="minorHAnsi"/>
          <w:sz w:val="24"/>
          <w:szCs w:val="24"/>
        </w:rPr>
        <w:t xml:space="preserve"> Thesis </w:t>
      </w:r>
    </w:p>
    <w:p w14:paraId="0396ABA4" w14:textId="77C577B8" w:rsidR="00964944" w:rsidRPr="005B4CF9" w:rsidRDefault="00964944" w:rsidP="00964944">
      <w:pPr>
        <w:spacing w:after="0" w:line="240" w:lineRule="auto"/>
        <w:ind w:left="851"/>
        <w:rPr>
          <w:rFonts w:asciiTheme="minorHAnsi" w:hAnsiTheme="minorHAnsi"/>
          <w:i/>
          <w:sz w:val="24"/>
          <w:szCs w:val="24"/>
        </w:rPr>
      </w:pPr>
      <w:r w:rsidRPr="005B4CF9">
        <w:rPr>
          <w:rFonts w:asciiTheme="minorHAnsi" w:hAnsiTheme="minorHAnsi"/>
          <w:i/>
          <w:sz w:val="24"/>
          <w:szCs w:val="24"/>
        </w:rPr>
        <w:t xml:space="preserve">June </w:t>
      </w:r>
      <w:sdt>
        <w:sdtPr>
          <w:rPr>
            <w:rFonts w:asciiTheme="minorHAnsi" w:hAnsiTheme="minorHAnsi"/>
            <w:i/>
            <w:sz w:val="24"/>
            <w:szCs w:val="24"/>
          </w:rPr>
          <w:id w:val="1954292597"/>
          <w:placeholder>
            <w:docPart w:val="4C07C48208CF4562B26BB187750D9073"/>
          </w:placeholder>
          <w:comboBox>
            <w:listItem w:value="Choose an item."/>
            <w:listItem w:displayText="2019" w:value="2019"/>
            <w:listItem w:displayText="2020" w:value="2020"/>
            <w:listItem w:displayText="2021" w:value="2021"/>
            <w:listItem w:displayText="2022" w:value="2022"/>
          </w:comboBox>
        </w:sdtPr>
        <w:sdtEndPr/>
        <w:sdtContent>
          <w:r w:rsidR="00B87367">
            <w:rPr>
              <w:rFonts w:asciiTheme="minorHAnsi" w:hAnsiTheme="minorHAnsi"/>
              <w:i/>
              <w:sz w:val="24"/>
              <w:szCs w:val="24"/>
            </w:rPr>
            <w:t>2022</w:t>
          </w:r>
        </w:sdtContent>
      </w:sdt>
    </w:p>
    <w:p w14:paraId="46436F7F" w14:textId="77777777" w:rsidR="00964944" w:rsidRPr="005B4CF9" w:rsidRDefault="00964944" w:rsidP="00964944">
      <w:pPr>
        <w:spacing w:after="0" w:line="240" w:lineRule="auto"/>
        <w:rPr>
          <w:rFonts w:asciiTheme="minorHAnsi" w:hAnsiTheme="minorHAnsi"/>
          <w:b/>
          <w:sz w:val="28"/>
          <w:szCs w:val="24"/>
        </w:rPr>
      </w:pPr>
    </w:p>
    <w:p w14:paraId="769265EA" w14:textId="08199A93" w:rsidR="003254E9" w:rsidRPr="00FE364F" w:rsidRDefault="00E60C84" w:rsidP="006F24B1">
      <w:pPr>
        <w:widowControl/>
        <w:spacing w:after="0" w:line="240" w:lineRule="auto"/>
        <w:rPr>
          <w:rFonts w:asciiTheme="minorHAnsi" w:hAnsiTheme="minorHAnsi"/>
          <w:b/>
          <w:sz w:val="28"/>
          <w:szCs w:val="24"/>
        </w:rPr>
      </w:pPr>
      <w:r>
        <w:rPr>
          <w:rFonts w:asciiTheme="minorHAnsi" w:hAnsiTheme="minorHAnsi"/>
          <w:b/>
          <w:sz w:val="28"/>
          <w:szCs w:val="24"/>
        </w:rPr>
        <w:br w:type="page"/>
      </w:r>
    </w:p>
    <w:p w14:paraId="695CC701" w14:textId="72C6AEB7" w:rsidR="00FE364F" w:rsidRPr="00FE364F" w:rsidRDefault="000C3820" w:rsidP="00FE364F">
      <w:pPr>
        <w:jc w:val="center"/>
      </w:pPr>
      <w:r>
        <w:lastRenderedPageBreak/>
        <w:t xml:space="preserve">COPING THROUGH </w:t>
      </w:r>
      <w:r w:rsidR="00912E49">
        <w:t xml:space="preserve">GAME </w:t>
      </w:r>
      <w:r>
        <w:t>DESIGN</w:t>
      </w:r>
    </w:p>
    <w:p w14:paraId="3893AD86" w14:textId="77777777" w:rsidR="00FE364F" w:rsidRPr="00FE364F" w:rsidRDefault="00FE364F" w:rsidP="00FE364F"/>
    <w:p w14:paraId="1474BE9B" w14:textId="77777777" w:rsidR="00FE364F" w:rsidRPr="006F24B1" w:rsidRDefault="00FE364F" w:rsidP="006F24B1">
      <w:pPr>
        <w:jc w:val="center"/>
        <w:rPr>
          <w:rFonts w:ascii="Times New Roman" w:hAnsi="Times New Roman" w:cs="Times New Roman"/>
          <w:b/>
          <w:bCs/>
        </w:rPr>
      </w:pPr>
      <w:r w:rsidRPr="006F24B1">
        <w:rPr>
          <w:rFonts w:ascii="Times New Roman" w:hAnsi="Times New Roman" w:cs="Times New Roman"/>
          <w:b/>
          <w:bCs/>
        </w:rPr>
        <w:t>ABSTRACT</w:t>
      </w:r>
    </w:p>
    <w:p w14:paraId="5DC0FA60" w14:textId="77777777" w:rsidR="00FE364F" w:rsidRPr="00FE364F" w:rsidRDefault="00FE364F" w:rsidP="00FE364F"/>
    <w:p w14:paraId="1E7AC112" w14:textId="673D5B9F" w:rsidR="00FE364F" w:rsidRPr="0079063C" w:rsidRDefault="000E77C0" w:rsidP="00FE364F">
      <w:pPr>
        <w:rPr>
          <w:i/>
          <w:iCs/>
        </w:rPr>
      </w:pPr>
      <w:r>
        <w:rPr>
          <w:i/>
          <w:iCs/>
        </w:rPr>
        <w:t>The design of emotionally impactful games</w:t>
      </w:r>
      <w:r w:rsidR="0047607E">
        <w:rPr>
          <w:i/>
          <w:iCs/>
        </w:rPr>
        <w:t>, i.e. games</w:t>
      </w:r>
      <w:r>
        <w:rPr>
          <w:i/>
          <w:iCs/>
        </w:rPr>
        <w:t xml:space="preserve"> that touch upon emotionally challenging topics has gained an increasing amount of scholarly attention in recent years. </w:t>
      </w:r>
      <w:r w:rsidR="00954C5A">
        <w:rPr>
          <w:i/>
          <w:iCs/>
        </w:rPr>
        <w:t xml:space="preserve">The game designers of these games draw on challenging personal circumstances in the process of designing these games, </w:t>
      </w:r>
      <w:r w:rsidR="00420A67">
        <w:rPr>
          <w:i/>
          <w:iCs/>
        </w:rPr>
        <w:t xml:space="preserve">which allows for certain ways of coping with the challenging issues and situations that they </w:t>
      </w:r>
      <w:r w:rsidR="00C54214">
        <w:rPr>
          <w:i/>
          <w:iCs/>
        </w:rPr>
        <w:t xml:space="preserve">find themselves in. </w:t>
      </w:r>
      <w:r w:rsidR="005D23B1">
        <w:rPr>
          <w:i/>
          <w:iCs/>
        </w:rPr>
        <w:t xml:space="preserve">There is a gap in the literature where the link between coping with challenging personal circumstances </w:t>
      </w:r>
      <w:r w:rsidR="00D73EB1">
        <w:rPr>
          <w:i/>
          <w:iCs/>
        </w:rPr>
        <w:t>and the practice of game design has not been studied</w:t>
      </w:r>
      <w:r w:rsidR="00170F43">
        <w:rPr>
          <w:i/>
          <w:iCs/>
        </w:rPr>
        <w:t xml:space="preserve"> thoroughly yet</w:t>
      </w:r>
      <w:r w:rsidR="00D73EB1">
        <w:rPr>
          <w:i/>
          <w:iCs/>
        </w:rPr>
        <w:t>, which is where this master</w:t>
      </w:r>
      <w:r w:rsidR="00AA2317">
        <w:rPr>
          <w:i/>
          <w:iCs/>
        </w:rPr>
        <w:t>´s</w:t>
      </w:r>
      <w:r w:rsidR="00D73EB1">
        <w:rPr>
          <w:i/>
          <w:iCs/>
        </w:rPr>
        <w:t xml:space="preserve"> thesis would like </w:t>
      </w:r>
      <w:r w:rsidR="00170F43">
        <w:rPr>
          <w:i/>
          <w:iCs/>
        </w:rPr>
        <w:t>to fill a current gap in the literature</w:t>
      </w:r>
      <w:r w:rsidR="00AA2317">
        <w:rPr>
          <w:i/>
          <w:iCs/>
        </w:rPr>
        <w:t xml:space="preserve">. </w:t>
      </w:r>
      <w:r w:rsidR="00C54214">
        <w:rPr>
          <w:i/>
          <w:iCs/>
        </w:rPr>
        <w:t xml:space="preserve">Therefore, this master’s thesis aims to answer the following research question: </w:t>
      </w:r>
      <w:r w:rsidR="00683375" w:rsidRPr="00683375">
        <w:rPr>
          <w:i/>
          <w:iCs/>
        </w:rPr>
        <w:t>‘How is game design of emotionally impactful games used as a coping mechanism by designers facing challenging personal circumstances?’</w:t>
      </w:r>
      <w:r w:rsidR="00683375">
        <w:rPr>
          <w:i/>
          <w:iCs/>
        </w:rPr>
        <w:t xml:space="preserve"> To </w:t>
      </w:r>
      <w:r w:rsidR="00CE42DC">
        <w:rPr>
          <w:i/>
          <w:iCs/>
        </w:rPr>
        <w:t xml:space="preserve">provide an answer to this research question, a qualitative approach was </w:t>
      </w:r>
      <w:r w:rsidR="0047607E">
        <w:rPr>
          <w:i/>
          <w:iCs/>
        </w:rPr>
        <w:t>selected</w:t>
      </w:r>
      <w:r w:rsidR="00091E94">
        <w:rPr>
          <w:i/>
          <w:iCs/>
        </w:rPr>
        <w:t xml:space="preserve">. </w:t>
      </w:r>
      <w:r w:rsidR="0047607E">
        <w:rPr>
          <w:i/>
          <w:iCs/>
        </w:rPr>
        <w:t xml:space="preserve">Ten semi-structured interviews were conducted with designers of emotionally impactful games. </w:t>
      </w:r>
      <w:r w:rsidR="004F1C07">
        <w:rPr>
          <w:i/>
          <w:iCs/>
        </w:rPr>
        <w:t>Through a thematic analysis</w:t>
      </w:r>
      <w:r w:rsidR="0085576D">
        <w:rPr>
          <w:i/>
          <w:iCs/>
        </w:rPr>
        <w:t xml:space="preserve"> of the </w:t>
      </w:r>
      <w:r w:rsidR="0047607E">
        <w:rPr>
          <w:i/>
          <w:iCs/>
        </w:rPr>
        <w:t xml:space="preserve">of the data collected through the interviews </w:t>
      </w:r>
      <w:r w:rsidR="0085576D">
        <w:rPr>
          <w:i/>
          <w:iCs/>
        </w:rPr>
        <w:t xml:space="preserve">three overarching themes were identified that together compromise the answer to the research question. </w:t>
      </w:r>
      <w:r w:rsidR="002222DB">
        <w:rPr>
          <w:i/>
          <w:iCs/>
        </w:rPr>
        <w:t>The main findings of this research are that through game design, designers were able to open up about their challenging personal circumstances</w:t>
      </w:r>
      <w:r w:rsidR="009D0252">
        <w:rPr>
          <w:i/>
          <w:iCs/>
        </w:rPr>
        <w:t xml:space="preserve">. Additionally, the active process of designing games functioned as coping where different concrete coping strategies were identified. </w:t>
      </w:r>
      <w:r w:rsidR="002F7CA3">
        <w:rPr>
          <w:i/>
          <w:iCs/>
        </w:rPr>
        <w:t xml:space="preserve">Lastly, the game design process had implications for the mental wellbeing of game designers that were both positive and negative, where professional help has to be considered. </w:t>
      </w:r>
      <w:r w:rsidR="004370FD">
        <w:rPr>
          <w:i/>
          <w:iCs/>
        </w:rPr>
        <w:t xml:space="preserve">Conclusions and implications were drawn from the findings and </w:t>
      </w:r>
      <w:r w:rsidR="00681043">
        <w:rPr>
          <w:i/>
          <w:iCs/>
        </w:rPr>
        <w:t>provided where these implications were made for both the field of game design and the field of psychology.</w:t>
      </w:r>
      <w:r w:rsidR="0012264A">
        <w:rPr>
          <w:i/>
          <w:iCs/>
        </w:rPr>
        <w:t xml:space="preserve"> </w:t>
      </w:r>
      <w:r w:rsidR="00F54505">
        <w:rPr>
          <w:i/>
          <w:iCs/>
        </w:rPr>
        <w:t xml:space="preserve">The thesis concludes by stating in what manners coping strategies are present amongst game designers during the coping process, but that game design is not the sole solution to the challenging circumstances present. </w:t>
      </w:r>
      <w:r w:rsidR="00CB1119">
        <w:rPr>
          <w:i/>
          <w:iCs/>
        </w:rPr>
        <w:t>In terms of implications, c</w:t>
      </w:r>
      <w:r w:rsidR="007D7C75">
        <w:rPr>
          <w:i/>
          <w:iCs/>
        </w:rPr>
        <w:t xml:space="preserve">ontributions to the understanding of the game design process of emotionally impactful games </w:t>
      </w:r>
      <w:r w:rsidR="005C7CD4">
        <w:rPr>
          <w:i/>
          <w:iCs/>
        </w:rPr>
        <w:t>as a</w:t>
      </w:r>
      <w:r w:rsidR="00CB1119">
        <w:rPr>
          <w:i/>
          <w:iCs/>
        </w:rPr>
        <w:t xml:space="preserve"> </w:t>
      </w:r>
      <w:r w:rsidR="005C7CD4">
        <w:rPr>
          <w:i/>
          <w:iCs/>
        </w:rPr>
        <w:t xml:space="preserve">modus of coping have been </w:t>
      </w:r>
      <w:r w:rsidR="0012264A">
        <w:rPr>
          <w:i/>
          <w:iCs/>
        </w:rPr>
        <w:t>establish</w:t>
      </w:r>
      <w:r w:rsidR="005C7CD4">
        <w:rPr>
          <w:i/>
          <w:iCs/>
        </w:rPr>
        <w:t>e</w:t>
      </w:r>
      <w:r w:rsidR="0012264A">
        <w:rPr>
          <w:i/>
          <w:iCs/>
        </w:rPr>
        <w:t>d and a more elaborate understanding of the practice of game design has been established</w:t>
      </w:r>
      <w:r w:rsidR="005C7CD4">
        <w:rPr>
          <w:i/>
          <w:iCs/>
        </w:rPr>
        <w:t xml:space="preserve">. </w:t>
      </w:r>
    </w:p>
    <w:p w14:paraId="664D985E" w14:textId="5C9F3E9B" w:rsidR="00FE364F" w:rsidRPr="00FE364F" w:rsidRDefault="00FE364F" w:rsidP="00FE364F">
      <w:r w:rsidRPr="00FE364F">
        <w:rPr>
          <w:u w:val="single"/>
        </w:rPr>
        <w:t>KEYWORDS:</w:t>
      </w:r>
      <w:r w:rsidRPr="00FE364F">
        <w:t xml:space="preserve"> </w:t>
      </w:r>
      <w:r w:rsidR="00B87367">
        <w:rPr>
          <w:i/>
        </w:rPr>
        <w:t>Game design</w:t>
      </w:r>
      <w:r w:rsidRPr="00FE364F">
        <w:rPr>
          <w:i/>
        </w:rPr>
        <w:t xml:space="preserve">, </w:t>
      </w:r>
      <w:r w:rsidR="00B87367">
        <w:rPr>
          <w:i/>
        </w:rPr>
        <w:t>Emotionally impactful games</w:t>
      </w:r>
      <w:r w:rsidRPr="00FE364F">
        <w:rPr>
          <w:i/>
        </w:rPr>
        <w:t xml:space="preserve">, </w:t>
      </w:r>
      <w:r w:rsidR="00B87367">
        <w:rPr>
          <w:i/>
        </w:rPr>
        <w:t>Coping</w:t>
      </w:r>
      <w:r w:rsidRPr="00FE364F">
        <w:rPr>
          <w:i/>
        </w:rPr>
        <w:t xml:space="preserve">, </w:t>
      </w:r>
      <w:r w:rsidR="00B87367">
        <w:rPr>
          <w:i/>
        </w:rPr>
        <w:t>Challenging</w:t>
      </w:r>
      <w:r w:rsidR="00912E49">
        <w:rPr>
          <w:i/>
        </w:rPr>
        <w:t xml:space="preserve"> personal</w:t>
      </w:r>
      <w:r w:rsidR="00B87367">
        <w:rPr>
          <w:i/>
        </w:rPr>
        <w:t xml:space="preserve"> circumstances</w:t>
      </w:r>
      <w:r w:rsidRPr="00FE364F">
        <w:rPr>
          <w:i/>
        </w:rPr>
        <w:t xml:space="preserve">, </w:t>
      </w:r>
      <w:r w:rsidR="00B87367">
        <w:rPr>
          <w:i/>
        </w:rPr>
        <w:t>Thematic analysis</w:t>
      </w:r>
    </w:p>
    <w:p w14:paraId="49DB3D44" w14:textId="27C14069" w:rsidR="003254E9" w:rsidRDefault="0023740B" w:rsidP="003254E9">
      <w:pPr>
        <w:spacing w:after="0" w:line="240" w:lineRule="auto"/>
        <w:rPr>
          <w:rFonts w:asciiTheme="minorHAnsi" w:hAnsiTheme="minorHAnsi"/>
          <w:b/>
          <w:sz w:val="28"/>
          <w:szCs w:val="24"/>
        </w:rPr>
      </w:pPr>
      <w:r>
        <w:rPr>
          <w:rFonts w:asciiTheme="minorHAnsi" w:hAnsiTheme="minorHAnsi"/>
          <w:b/>
          <w:sz w:val="28"/>
          <w:szCs w:val="24"/>
        </w:rPr>
        <w:t xml:space="preserve"> </w:t>
      </w:r>
    </w:p>
    <w:p w14:paraId="7ACA41DA" w14:textId="77777777" w:rsidR="003254E9" w:rsidRDefault="003254E9" w:rsidP="003254E9">
      <w:pPr>
        <w:spacing w:after="0" w:line="240" w:lineRule="auto"/>
        <w:rPr>
          <w:rFonts w:asciiTheme="minorHAnsi" w:hAnsiTheme="minorHAnsi"/>
          <w:b/>
          <w:sz w:val="28"/>
          <w:szCs w:val="24"/>
        </w:rPr>
      </w:pPr>
    </w:p>
    <w:p w14:paraId="3C4D3478" w14:textId="77777777" w:rsidR="003254E9" w:rsidRDefault="003254E9" w:rsidP="003254E9">
      <w:pPr>
        <w:spacing w:after="0" w:line="240" w:lineRule="auto"/>
        <w:rPr>
          <w:rFonts w:asciiTheme="minorHAnsi" w:hAnsiTheme="minorHAnsi"/>
          <w:b/>
          <w:sz w:val="28"/>
          <w:szCs w:val="24"/>
        </w:rPr>
      </w:pPr>
    </w:p>
    <w:p w14:paraId="78E2A533" w14:textId="77777777" w:rsidR="003254E9" w:rsidRDefault="003254E9" w:rsidP="003254E9">
      <w:pPr>
        <w:spacing w:after="0" w:line="240" w:lineRule="auto"/>
        <w:rPr>
          <w:rFonts w:asciiTheme="minorHAnsi" w:hAnsiTheme="minorHAnsi"/>
          <w:b/>
          <w:sz w:val="28"/>
          <w:szCs w:val="24"/>
        </w:rPr>
      </w:pPr>
    </w:p>
    <w:p w14:paraId="29E88BEA" w14:textId="77777777" w:rsidR="003254E9" w:rsidRDefault="003254E9" w:rsidP="003254E9">
      <w:pPr>
        <w:spacing w:after="0" w:line="240" w:lineRule="auto"/>
        <w:rPr>
          <w:rFonts w:asciiTheme="minorHAnsi" w:hAnsiTheme="minorHAnsi"/>
          <w:b/>
          <w:sz w:val="28"/>
          <w:szCs w:val="24"/>
        </w:rPr>
      </w:pPr>
    </w:p>
    <w:p w14:paraId="594C698C" w14:textId="77777777" w:rsidR="003254E9" w:rsidRDefault="003254E9" w:rsidP="003254E9">
      <w:pPr>
        <w:spacing w:after="0" w:line="240" w:lineRule="auto"/>
        <w:rPr>
          <w:rFonts w:asciiTheme="minorHAnsi" w:hAnsiTheme="minorHAnsi"/>
          <w:b/>
          <w:sz w:val="28"/>
          <w:szCs w:val="24"/>
        </w:rPr>
      </w:pPr>
    </w:p>
    <w:p w14:paraId="6379FC05" w14:textId="77777777" w:rsidR="003254E9" w:rsidRDefault="003254E9" w:rsidP="003254E9">
      <w:pPr>
        <w:spacing w:after="0" w:line="240" w:lineRule="auto"/>
        <w:rPr>
          <w:rFonts w:asciiTheme="minorHAnsi" w:hAnsiTheme="minorHAnsi"/>
          <w:b/>
          <w:sz w:val="28"/>
          <w:szCs w:val="24"/>
        </w:rPr>
      </w:pPr>
    </w:p>
    <w:p w14:paraId="0FBA4347" w14:textId="77777777" w:rsidR="003254E9" w:rsidRDefault="003254E9" w:rsidP="003254E9">
      <w:pPr>
        <w:spacing w:after="0" w:line="240" w:lineRule="auto"/>
        <w:rPr>
          <w:rFonts w:asciiTheme="minorHAnsi" w:hAnsiTheme="minorHAnsi"/>
          <w:b/>
          <w:sz w:val="28"/>
          <w:szCs w:val="24"/>
        </w:rPr>
      </w:pPr>
    </w:p>
    <w:p w14:paraId="77B3ADD1" w14:textId="77777777" w:rsidR="00650307" w:rsidRDefault="00650307">
      <w:pPr>
        <w:widowControl/>
        <w:spacing w:after="0" w:line="240" w:lineRule="auto"/>
        <w:rPr>
          <w:rFonts w:asciiTheme="minorHAnsi" w:hAnsiTheme="minorHAnsi"/>
          <w:b/>
          <w:sz w:val="28"/>
          <w:szCs w:val="24"/>
        </w:rPr>
      </w:pPr>
      <w:r>
        <w:rPr>
          <w:rFonts w:asciiTheme="minorHAnsi" w:hAnsiTheme="minorHAnsi"/>
          <w:b/>
          <w:sz w:val="28"/>
          <w:szCs w:val="24"/>
        </w:rPr>
        <w:br w:type="page"/>
      </w:r>
    </w:p>
    <w:sdt>
      <w:sdtPr>
        <w:rPr>
          <w:rFonts w:ascii="Times New Roman" w:eastAsia="Calibri" w:hAnsi="Times New Roman" w:cs="Times New Roman"/>
          <w:b/>
          <w:bCs/>
          <w:color w:val="000000" w:themeColor="text1"/>
          <w:sz w:val="22"/>
          <w:szCs w:val="22"/>
          <w:lang w:val="nl-NL" w:eastAsia="en-US"/>
        </w:rPr>
        <w:id w:val="-385332217"/>
        <w:docPartObj>
          <w:docPartGallery w:val="Table of Contents"/>
          <w:docPartUnique/>
        </w:docPartObj>
      </w:sdtPr>
      <w:sdtEndPr>
        <w:rPr>
          <w:rFonts w:ascii="Calibri" w:hAnsi="Calibri" w:cs="Calibri"/>
          <w:b w:val="0"/>
          <w:bCs w:val="0"/>
          <w:color w:val="auto"/>
        </w:rPr>
      </w:sdtEndPr>
      <w:sdtContent>
        <w:p w14:paraId="21B0A60D" w14:textId="449F8E2B" w:rsidR="006F24B1" w:rsidRPr="006F24B1" w:rsidRDefault="004C484E" w:rsidP="006F24B1">
          <w:pPr>
            <w:pStyle w:val="Kopvaninhoudsopgave"/>
            <w:rPr>
              <w:rFonts w:ascii="Times New Roman" w:hAnsi="Times New Roman" w:cs="Times New Roman"/>
              <w:b/>
              <w:bCs/>
              <w:color w:val="000000" w:themeColor="text1"/>
              <w:lang w:val="en-US"/>
            </w:rPr>
          </w:pPr>
          <w:r w:rsidRPr="006F24B1">
            <w:rPr>
              <w:rFonts w:ascii="Times New Roman" w:hAnsi="Times New Roman" w:cs="Times New Roman"/>
              <w:b/>
              <w:bCs/>
              <w:color w:val="000000" w:themeColor="text1"/>
              <w:lang w:val="en-US"/>
            </w:rPr>
            <w:t>Table of Contents</w:t>
          </w:r>
        </w:p>
        <w:p w14:paraId="569E44A4" w14:textId="38BBF8D9" w:rsidR="00EB0F26" w:rsidRPr="008A0E10" w:rsidRDefault="00EB0F26" w:rsidP="00D65670">
          <w:pPr>
            <w:spacing w:before="120" w:after="120"/>
            <w:rPr>
              <w:rFonts w:ascii="Times New Roman" w:hAnsi="Times New Roman" w:cs="Times New Roman"/>
              <w:b/>
              <w:bCs/>
              <w:lang w:eastAsia="en-NL"/>
            </w:rPr>
          </w:pPr>
          <w:r w:rsidRPr="008A0E10">
            <w:rPr>
              <w:rFonts w:ascii="Times New Roman" w:hAnsi="Times New Roman" w:cs="Times New Roman"/>
              <w:b/>
              <w:bCs/>
              <w:lang w:eastAsia="en-NL"/>
            </w:rPr>
            <w:t xml:space="preserve">    Abstract</w:t>
          </w:r>
          <w:r w:rsidR="005D69CB" w:rsidRPr="005D69CB">
            <w:rPr>
              <w:rFonts w:ascii="Times New Roman" w:hAnsi="Times New Roman"/>
              <w:b/>
              <w:bCs/>
            </w:rPr>
            <w:ptab w:relativeTo="margin" w:alignment="right" w:leader="dot"/>
          </w:r>
          <w:r w:rsidR="005D69CB">
            <w:rPr>
              <w:rFonts w:ascii="Times New Roman" w:hAnsi="Times New Roman"/>
              <w:b/>
              <w:bCs/>
            </w:rPr>
            <w:t>2</w:t>
          </w:r>
        </w:p>
        <w:p w14:paraId="33AB8612" w14:textId="3BD5A51F" w:rsidR="00D65670" w:rsidRPr="005D69CB" w:rsidRDefault="00D65670" w:rsidP="00D65670">
          <w:pPr>
            <w:spacing w:before="120" w:after="120"/>
            <w:rPr>
              <w:rFonts w:ascii="Times New Roman" w:hAnsi="Times New Roman" w:cs="Times New Roman"/>
              <w:b/>
              <w:bCs/>
              <w:lang w:eastAsia="en-NL"/>
            </w:rPr>
          </w:pPr>
          <w:r w:rsidRPr="008A0E10">
            <w:rPr>
              <w:rFonts w:ascii="Times New Roman" w:hAnsi="Times New Roman" w:cs="Times New Roman"/>
              <w:b/>
              <w:bCs/>
              <w:lang w:eastAsia="en-NL"/>
            </w:rPr>
            <w:t xml:space="preserve">    </w:t>
          </w:r>
          <w:r w:rsidRPr="005D69CB">
            <w:rPr>
              <w:rFonts w:ascii="Times New Roman" w:hAnsi="Times New Roman" w:cs="Times New Roman"/>
              <w:b/>
              <w:bCs/>
              <w:lang w:eastAsia="en-NL"/>
            </w:rPr>
            <w:t>Preface</w:t>
          </w:r>
          <w:r w:rsidR="005D69CB" w:rsidRPr="005D69CB">
            <w:rPr>
              <w:rFonts w:ascii="Times New Roman" w:hAnsi="Times New Roman"/>
              <w:b/>
              <w:bCs/>
            </w:rPr>
            <w:ptab w:relativeTo="margin" w:alignment="right" w:leader="dot"/>
          </w:r>
          <w:r w:rsidR="005D69CB" w:rsidRPr="005D69CB">
            <w:rPr>
              <w:rFonts w:ascii="Times New Roman" w:hAnsi="Times New Roman"/>
              <w:b/>
              <w:bCs/>
            </w:rPr>
            <w:t>4</w:t>
          </w:r>
        </w:p>
        <w:p w14:paraId="28B1156F" w14:textId="6B228B98" w:rsidR="004C484E" w:rsidRPr="008A0E10" w:rsidRDefault="001511AD">
          <w:pPr>
            <w:pStyle w:val="Inhopg1"/>
            <w:rPr>
              <w:rFonts w:ascii="Times New Roman" w:hAnsi="Times New Roman"/>
              <w:szCs w:val="22"/>
            </w:rPr>
          </w:pPr>
          <w:r w:rsidRPr="008A0E10">
            <w:rPr>
              <w:rFonts w:ascii="Times New Roman" w:hAnsi="Times New Roman"/>
              <w:szCs w:val="22"/>
            </w:rPr>
            <w:t>1.</w:t>
          </w:r>
          <w:r w:rsidRPr="008A0E10">
            <w:rPr>
              <w:rFonts w:ascii="Times New Roman" w:hAnsi="Times New Roman"/>
              <w:b w:val="0"/>
              <w:bCs/>
              <w:szCs w:val="22"/>
            </w:rPr>
            <w:t xml:space="preserve"> </w:t>
          </w:r>
          <w:r w:rsidRPr="008A0E10">
            <w:rPr>
              <w:rFonts w:ascii="Times New Roman" w:hAnsi="Times New Roman"/>
              <w:szCs w:val="22"/>
            </w:rPr>
            <w:t>Introduction</w:t>
          </w:r>
          <w:r w:rsidR="004C484E" w:rsidRPr="008A0E10">
            <w:rPr>
              <w:rFonts w:ascii="Times New Roman" w:hAnsi="Times New Roman"/>
              <w:szCs w:val="22"/>
            </w:rPr>
            <w:ptab w:relativeTo="margin" w:alignment="right" w:leader="dot"/>
          </w:r>
          <w:r w:rsidR="00710608" w:rsidRPr="008A0E10">
            <w:rPr>
              <w:rFonts w:ascii="Times New Roman" w:hAnsi="Times New Roman"/>
              <w:bCs/>
              <w:szCs w:val="22"/>
              <w:lang w:val="en-US"/>
            </w:rPr>
            <w:t>5</w:t>
          </w:r>
        </w:p>
        <w:p w14:paraId="2C900C15" w14:textId="680E213C" w:rsidR="004C484E" w:rsidRPr="008A0E10" w:rsidRDefault="000140FC" w:rsidP="000140FC">
          <w:pPr>
            <w:pStyle w:val="Inhopg2"/>
            <w:ind w:left="216" w:firstLine="230"/>
            <w:rPr>
              <w:rFonts w:ascii="Times New Roman" w:hAnsi="Times New Roman"/>
              <w:sz w:val="22"/>
              <w:szCs w:val="22"/>
            </w:rPr>
          </w:pPr>
          <w:r w:rsidRPr="008A0E10">
            <w:rPr>
              <w:rFonts w:ascii="Times New Roman" w:hAnsi="Times New Roman"/>
              <w:sz w:val="22"/>
              <w:szCs w:val="22"/>
            </w:rPr>
            <w:t>1.1 Research problem and research question</w:t>
          </w:r>
          <w:r w:rsidR="004C484E" w:rsidRPr="008A0E10">
            <w:rPr>
              <w:rFonts w:ascii="Times New Roman" w:hAnsi="Times New Roman"/>
              <w:sz w:val="22"/>
              <w:szCs w:val="22"/>
            </w:rPr>
            <w:ptab w:relativeTo="margin" w:alignment="right" w:leader="dot"/>
          </w:r>
          <w:r w:rsidR="004E67FD">
            <w:rPr>
              <w:rFonts w:ascii="Times New Roman" w:hAnsi="Times New Roman"/>
              <w:sz w:val="22"/>
              <w:szCs w:val="22"/>
              <w:lang w:val="en-US"/>
            </w:rPr>
            <w:t>8</w:t>
          </w:r>
        </w:p>
        <w:p w14:paraId="2D2C436B" w14:textId="756409FB" w:rsidR="004C484E" w:rsidRPr="008A0E10" w:rsidRDefault="000140FC" w:rsidP="000140FC">
          <w:pPr>
            <w:pStyle w:val="Inhopg3"/>
            <w:rPr>
              <w:rFonts w:ascii="Times New Roman" w:hAnsi="Times New Roman"/>
              <w:sz w:val="22"/>
            </w:rPr>
          </w:pPr>
          <w:r w:rsidRPr="008A0E10">
            <w:rPr>
              <w:rFonts w:ascii="Times New Roman" w:hAnsi="Times New Roman"/>
              <w:sz w:val="22"/>
            </w:rPr>
            <w:t>1.2 Academic relevance</w:t>
          </w:r>
          <w:r w:rsidR="004C484E" w:rsidRPr="008A0E10">
            <w:rPr>
              <w:rFonts w:ascii="Times New Roman" w:hAnsi="Times New Roman"/>
              <w:sz w:val="22"/>
            </w:rPr>
            <w:ptab w:relativeTo="margin" w:alignment="right" w:leader="dot"/>
          </w:r>
          <w:r w:rsidR="004E67FD">
            <w:rPr>
              <w:rFonts w:ascii="Times New Roman" w:hAnsi="Times New Roman"/>
              <w:sz w:val="22"/>
            </w:rPr>
            <w:t>8</w:t>
          </w:r>
        </w:p>
        <w:p w14:paraId="19EA8E6D" w14:textId="1E4C3316" w:rsidR="000140FC" w:rsidRPr="008A0E10" w:rsidRDefault="000140FC" w:rsidP="000140FC">
          <w:pPr>
            <w:pStyle w:val="Inhopg3"/>
            <w:rPr>
              <w:rFonts w:ascii="Times New Roman" w:hAnsi="Times New Roman"/>
              <w:sz w:val="22"/>
            </w:rPr>
          </w:pPr>
          <w:r w:rsidRPr="008A0E10">
            <w:rPr>
              <w:rFonts w:ascii="Times New Roman" w:hAnsi="Times New Roman"/>
              <w:sz w:val="22"/>
            </w:rPr>
            <w:t>1.3 Social releva</w:t>
          </w:r>
          <w:r w:rsidR="003D6E49">
            <w:rPr>
              <w:rFonts w:ascii="Times New Roman" w:hAnsi="Times New Roman"/>
              <w:sz w:val="22"/>
            </w:rPr>
            <w:t>n</w:t>
          </w:r>
          <w:r w:rsidRPr="008A0E10">
            <w:rPr>
              <w:rFonts w:ascii="Times New Roman" w:hAnsi="Times New Roman"/>
              <w:sz w:val="22"/>
            </w:rPr>
            <w:t>ce</w:t>
          </w:r>
          <w:r w:rsidRPr="008A0E10">
            <w:rPr>
              <w:rFonts w:ascii="Times New Roman" w:hAnsi="Times New Roman"/>
              <w:sz w:val="22"/>
            </w:rPr>
            <w:ptab w:relativeTo="margin" w:alignment="right" w:leader="dot"/>
          </w:r>
          <w:r w:rsidR="004E67FD">
            <w:rPr>
              <w:rFonts w:ascii="Times New Roman" w:hAnsi="Times New Roman"/>
              <w:sz w:val="22"/>
            </w:rPr>
            <w:t>10</w:t>
          </w:r>
        </w:p>
        <w:p w14:paraId="4F3E08F5" w14:textId="2C77808E" w:rsidR="000140FC" w:rsidRPr="008A0E10" w:rsidRDefault="000140FC" w:rsidP="00F5499E">
          <w:pPr>
            <w:pStyle w:val="Inhopg3"/>
            <w:rPr>
              <w:rFonts w:ascii="Times New Roman" w:hAnsi="Times New Roman"/>
              <w:sz w:val="22"/>
            </w:rPr>
          </w:pPr>
          <w:r w:rsidRPr="008A0E10">
            <w:rPr>
              <w:rFonts w:ascii="Times New Roman" w:hAnsi="Times New Roman"/>
              <w:sz w:val="22"/>
            </w:rPr>
            <w:t>1.4 Chapter overview</w:t>
          </w:r>
          <w:r w:rsidRPr="008A0E10">
            <w:rPr>
              <w:rFonts w:ascii="Times New Roman" w:hAnsi="Times New Roman"/>
              <w:sz w:val="22"/>
            </w:rPr>
            <w:ptab w:relativeTo="margin" w:alignment="right" w:leader="dot"/>
          </w:r>
          <w:r w:rsidR="004E67FD">
            <w:rPr>
              <w:rFonts w:ascii="Times New Roman" w:hAnsi="Times New Roman"/>
              <w:sz w:val="22"/>
            </w:rPr>
            <w:t>11</w:t>
          </w:r>
        </w:p>
        <w:p w14:paraId="162325C8" w14:textId="527E7658" w:rsidR="004C484E" w:rsidRPr="008A0E10" w:rsidRDefault="00256EB2">
          <w:pPr>
            <w:pStyle w:val="Inhopg1"/>
            <w:rPr>
              <w:rFonts w:ascii="Times New Roman" w:hAnsi="Times New Roman"/>
              <w:szCs w:val="22"/>
            </w:rPr>
          </w:pPr>
          <w:r w:rsidRPr="008A0E10">
            <w:rPr>
              <w:rFonts w:ascii="Times New Roman" w:hAnsi="Times New Roman"/>
              <w:szCs w:val="22"/>
            </w:rPr>
            <w:t>2. Theoretical Framework</w:t>
          </w:r>
          <w:r w:rsidR="004C484E" w:rsidRPr="008A0E10">
            <w:rPr>
              <w:rFonts w:ascii="Times New Roman" w:hAnsi="Times New Roman"/>
              <w:szCs w:val="22"/>
            </w:rPr>
            <w:ptab w:relativeTo="margin" w:alignment="right" w:leader="dot"/>
          </w:r>
          <w:r w:rsidR="00710608" w:rsidRPr="008A0E10">
            <w:rPr>
              <w:rFonts w:ascii="Times New Roman" w:hAnsi="Times New Roman"/>
              <w:bCs/>
              <w:szCs w:val="22"/>
              <w:lang w:val="en-US"/>
            </w:rPr>
            <w:t>12</w:t>
          </w:r>
        </w:p>
        <w:p w14:paraId="196C76A0" w14:textId="610DD235" w:rsidR="004C484E" w:rsidRPr="008A0E10" w:rsidRDefault="00021DC6" w:rsidP="000140FC">
          <w:pPr>
            <w:pStyle w:val="Inhopg3"/>
            <w:rPr>
              <w:rFonts w:ascii="Times New Roman" w:hAnsi="Times New Roman"/>
              <w:sz w:val="22"/>
            </w:rPr>
          </w:pPr>
          <w:r w:rsidRPr="008A0E10">
            <w:rPr>
              <w:rFonts w:ascii="Times New Roman" w:hAnsi="Times New Roman"/>
              <w:sz w:val="22"/>
            </w:rPr>
            <w:t>2.1 Emotionally impactful game design</w:t>
          </w:r>
          <w:r w:rsidR="004C484E" w:rsidRPr="008A0E10">
            <w:rPr>
              <w:rFonts w:ascii="Times New Roman" w:hAnsi="Times New Roman"/>
              <w:sz w:val="22"/>
            </w:rPr>
            <w:ptab w:relativeTo="margin" w:alignment="right" w:leader="dot"/>
          </w:r>
          <w:r w:rsidR="00710608" w:rsidRPr="008A0E10">
            <w:rPr>
              <w:rFonts w:ascii="Times New Roman" w:hAnsi="Times New Roman"/>
              <w:sz w:val="22"/>
            </w:rPr>
            <w:t>12</w:t>
          </w:r>
        </w:p>
        <w:p w14:paraId="5D0C1B15" w14:textId="2983525E" w:rsidR="00021DC6" w:rsidRPr="008A0E10" w:rsidRDefault="00021DC6" w:rsidP="00021DC6">
          <w:pPr>
            <w:pStyle w:val="Inhopg3"/>
            <w:rPr>
              <w:rFonts w:ascii="Times New Roman" w:hAnsi="Times New Roman"/>
              <w:sz w:val="22"/>
            </w:rPr>
          </w:pPr>
          <w:r w:rsidRPr="008A0E10">
            <w:rPr>
              <w:rFonts w:ascii="Times New Roman" w:hAnsi="Times New Roman"/>
              <w:sz w:val="22"/>
            </w:rPr>
            <w:t xml:space="preserve">2.2 </w:t>
          </w:r>
          <w:r w:rsidR="00F057E9" w:rsidRPr="008A0E10">
            <w:rPr>
              <w:rFonts w:ascii="Times New Roman" w:hAnsi="Times New Roman"/>
              <w:sz w:val="22"/>
            </w:rPr>
            <w:t>Coping</w:t>
          </w:r>
          <w:r w:rsidRPr="008A0E10">
            <w:rPr>
              <w:rFonts w:ascii="Times New Roman" w:hAnsi="Times New Roman"/>
              <w:sz w:val="22"/>
            </w:rPr>
            <w:ptab w:relativeTo="margin" w:alignment="right" w:leader="dot"/>
          </w:r>
          <w:r w:rsidR="00710608" w:rsidRPr="008A0E10">
            <w:rPr>
              <w:rFonts w:ascii="Times New Roman" w:hAnsi="Times New Roman"/>
              <w:sz w:val="22"/>
            </w:rPr>
            <w:t>1</w:t>
          </w:r>
          <w:r w:rsidR="004E67FD">
            <w:rPr>
              <w:rFonts w:ascii="Times New Roman" w:hAnsi="Times New Roman"/>
              <w:sz w:val="22"/>
            </w:rPr>
            <w:t>4</w:t>
          </w:r>
        </w:p>
        <w:p w14:paraId="42EBC930" w14:textId="5AAB410E" w:rsidR="00F057E9" w:rsidRPr="008A0E10" w:rsidRDefault="00F057E9" w:rsidP="00F057E9">
          <w:pPr>
            <w:pStyle w:val="Inhopg3"/>
            <w:ind w:firstLine="274"/>
            <w:rPr>
              <w:rFonts w:ascii="Times New Roman" w:hAnsi="Times New Roman"/>
              <w:i/>
              <w:iCs w:val="0"/>
              <w:sz w:val="22"/>
            </w:rPr>
          </w:pPr>
          <w:r w:rsidRPr="008A0E10">
            <w:rPr>
              <w:rFonts w:ascii="Times New Roman" w:hAnsi="Times New Roman"/>
              <w:i/>
              <w:iCs w:val="0"/>
              <w:sz w:val="22"/>
            </w:rPr>
            <w:t>2.2.1 Problem-focused coping</w:t>
          </w:r>
          <w:r w:rsidRPr="008A0E10">
            <w:rPr>
              <w:rFonts w:ascii="Times New Roman" w:hAnsi="Times New Roman"/>
              <w:i/>
              <w:iCs w:val="0"/>
              <w:sz w:val="22"/>
            </w:rPr>
            <w:ptab w:relativeTo="margin" w:alignment="right" w:leader="dot"/>
          </w:r>
          <w:r w:rsidR="00710608" w:rsidRPr="008A0E10">
            <w:rPr>
              <w:rFonts w:ascii="Times New Roman" w:hAnsi="Times New Roman"/>
              <w:i/>
              <w:iCs w:val="0"/>
              <w:sz w:val="22"/>
            </w:rPr>
            <w:t>1</w:t>
          </w:r>
          <w:r w:rsidR="004E67FD">
            <w:rPr>
              <w:rFonts w:ascii="Times New Roman" w:hAnsi="Times New Roman"/>
              <w:i/>
              <w:iCs w:val="0"/>
              <w:sz w:val="22"/>
            </w:rPr>
            <w:t>5</w:t>
          </w:r>
        </w:p>
        <w:p w14:paraId="15405132" w14:textId="47A00237" w:rsidR="00F057E9" w:rsidRPr="008A0E10" w:rsidRDefault="00F057E9" w:rsidP="00F057E9">
          <w:pPr>
            <w:pStyle w:val="Inhopg3"/>
            <w:ind w:firstLine="274"/>
            <w:rPr>
              <w:rFonts w:ascii="Times New Roman" w:hAnsi="Times New Roman"/>
              <w:i/>
              <w:iCs w:val="0"/>
              <w:sz w:val="22"/>
            </w:rPr>
          </w:pPr>
          <w:r w:rsidRPr="008A0E10">
            <w:rPr>
              <w:rFonts w:ascii="Times New Roman" w:hAnsi="Times New Roman"/>
              <w:i/>
              <w:iCs w:val="0"/>
              <w:sz w:val="22"/>
            </w:rPr>
            <w:t>2.2.2 Emotional-focused coping</w:t>
          </w:r>
          <w:r w:rsidRPr="008A0E10">
            <w:rPr>
              <w:rFonts w:ascii="Times New Roman" w:hAnsi="Times New Roman"/>
              <w:i/>
              <w:iCs w:val="0"/>
              <w:sz w:val="22"/>
            </w:rPr>
            <w:ptab w:relativeTo="margin" w:alignment="right" w:leader="dot"/>
          </w:r>
          <w:r w:rsidR="00710608" w:rsidRPr="008A0E10">
            <w:rPr>
              <w:rFonts w:ascii="Times New Roman" w:hAnsi="Times New Roman"/>
              <w:i/>
              <w:iCs w:val="0"/>
              <w:sz w:val="22"/>
            </w:rPr>
            <w:t>16</w:t>
          </w:r>
        </w:p>
        <w:p w14:paraId="5F77A71B" w14:textId="6612767E" w:rsidR="00F057E9" w:rsidRPr="008A0E10" w:rsidRDefault="00F057E9" w:rsidP="00F057E9">
          <w:pPr>
            <w:pStyle w:val="Inhopg3"/>
            <w:ind w:firstLine="274"/>
            <w:rPr>
              <w:rFonts w:ascii="Times New Roman" w:hAnsi="Times New Roman"/>
              <w:i/>
              <w:iCs w:val="0"/>
              <w:sz w:val="22"/>
            </w:rPr>
          </w:pPr>
          <w:r w:rsidRPr="008A0E10">
            <w:rPr>
              <w:rFonts w:ascii="Times New Roman" w:hAnsi="Times New Roman"/>
              <w:i/>
              <w:iCs w:val="0"/>
              <w:sz w:val="22"/>
            </w:rPr>
            <w:t>2.2.3 Meaning-focused coping</w:t>
          </w:r>
          <w:r w:rsidRPr="008A0E10">
            <w:rPr>
              <w:rFonts w:ascii="Times New Roman" w:hAnsi="Times New Roman"/>
              <w:i/>
              <w:iCs w:val="0"/>
              <w:sz w:val="22"/>
            </w:rPr>
            <w:ptab w:relativeTo="margin" w:alignment="right" w:leader="dot"/>
          </w:r>
          <w:r w:rsidR="00710608" w:rsidRPr="008A0E10">
            <w:rPr>
              <w:rFonts w:ascii="Times New Roman" w:hAnsi="Times New Roman"/>
              <w:i/>
              <w:iCs w:val="0"/>
              <w:sz w:val="22"/>
            </w:rPr>
            <w:t>17</w:t>
          </w:r>
        </w:p>
        <w:p w14:paraId="15945895" w14:textId="627B2A2A" w:rsidR="00F057E9" w:rsidRPr="008A0E10" w:rsidRDefault="00F057E9" w:rsidP="00F057E9">
          <w:pPr>
            <w:pStyle w:val="Inhopg3"/>
            <w:rPr>
              <w:rFonts w:ascii="Times New Roman" w:hAnsi="Times New Roman"/>
              <w:sz w:val="22"/>
            </w:rPr>
          </w:pPr>
          <w:r w:rsidRPr="008A0E10">
            <w:rPr>
              <w:rFonts w:ascii="Times New Roman" w:hAnsi="Times New Roman"/>
              <w:sz w:val="22"/>
            </w:rPr>
            <w:t>2.3 Coping through play</w:t>
          </w:r>
          <w:r w:rsidRPr="008A0E10">
            <w:rPr>
              <w:rFonts w:ascii="Times New Roman" w:hAnsi="Times New Roman"/>
              <w:sz w:val="22"/>
            </w:rPr>
            <w:ptab w:relativeTo="margin" w:alignment="right" w:leader="dot"/>
          </w:r>
          <w:r w:rsidR="00710608" w:rsidRPr="008A0E10">
            <w:rPr>
              <w:rFonts w:ascii="Times New Roman" w:hAnsi="Times New Roman"/>
              <w:sz w:val="22"/>
            </w:rPr>
            <w:t>1</w:t>
          </w:r>
          <w:r w:rsidR="004E67FD">
            <w:rPr>
              <w:rFonts w:ascii="Times New Roman" w:hAnsi="Times New Roman"/>
              <w:sz w:val="22"/>
            </w:rPr>
            <w:t>8</w:t>
          </w:r>
        </w:p>
        <w:p w14:paraId="7E74077C" w14:textId="5EC22FA9" w:rsidR="008972A2" w:rsidRPr="008A0E10" w:rsidRDefault="008972A2" w:rsidP="008972A2">
          <w:pPr>
            <w:pStyle w:val="Inhopg1"/>
            <w:rPr>
              <w:rFonts w:ascii="Times New Roman" w:hAnsi="Times New Roman"/>
              <w:szCs w:val="22"/>
            </w:rPr>
          </w:pPr>
          <w:r w:rsidRPr="008A0E10">
            <w:rPr>
              <w:rFonts w:ascii="Times New Roman" w:hAnsi="Times New Roman"/>
              <w:szCs w:val="22"/>
            </w:rPr>
            <w:t>3. Methodology</w:t>
          </w:r>
          <w:r w:rsidRPr="008A0E10">
            <w:rPr>
              <w:rFonts w:ascii="Times New Roman" w:hAnsi="Times New Roman"/>
              <w:szCs w:val="22"/>
            </w:rPr>
            <w:ptab w:relativeTo="margin" w:alignment="right" w:leader="dot"/>
          </w:r>
          <w:r w:rsidR="004E67FD">
            <w:rPr>
              <w:rFonts w:ascii="Times New Roman" w:hAnsi="Times New Roman"/>
              <w:bCs/>
              <w:szCs w:val="22"/>
              <w:lang w:val="en-US"/>
            </w:rPr>
            <w:t>20</w:t>
          </w:r>
        </w:p>
        <w:p w14:paraId="445014A3" w14:textId="2DE98CFB" w:rsidR="008972A2" w:rsidRPr="008A0E10" w:rsidRDefault="008972A2" w:rsidP="008972A2">
          <w:pPr>
            <w:pStyle w:val="Inhopg3"/>
            <w:rPr>
              <w:rFonts w:ascii="Times New Roman" w:hAnsi="Times New Roman"/>
              <w:sz w:val="22"/>
            </w:rPr>
          </w:pPr>
          <w:r w:rsidRPr="008A0E10">
            <w:rPr>
              <w:rFonts w:ascii="Times New Roman" w:hAnsi="Times New Roman"/>
              <w:sz w:val="22"/>
            </w:rPr>
            <w:t>3.1 Research design</w:t>
          </w:r>
          <w:r w:rsidRPr="008A0E10">
            <w:rPr>
              <w:rFonts w:ascii="Times New Roman" w:hAnsi="Times New Roman"/>
              <w:sz w:val="22"/>
            </w:rPr>
            <w:ptab w:relativeTo="margin" w:alignment="right" w:leader="dot"/>
          </w:r>
          <w:r w:rsidR="004E67FD">
            <w:rPr>
              <w:rFonts w:ascii="Times New Roman" w:hAnsi="Times New Roman"/>
              <w:sz w:val="22"/>
            </w:rPr>
            <w:t>20</w:t>
          </w:r>
        </w:p>
        <w:p w14:paraId="7737BDAD" w14:textId="6512F282" w:rsidR="008972A2" w:rsidRPr="008A0E10" w:rsidRDefault="008972A2" w:rsidP="008972A2">
          <w:pPr>
            <w:pStyle w:val="Inhopg3"/>
            <w:rPr>
              <w:rFonts w:ascii="Times New Roman" w:hAnsi="Times New Roman"/>
              <w:sz w:val="22"/>
            </w:rPr>
          </w:pPr>
          <w:r w:rsidRPr="008A0E10">
            <w:rPr>
              <w:rFonts w:ascii="Times New Roman" w:hAnsi="Times New Roman"/>
              <w:sz w:val="22"/>
            </w:rPr>
            <w:t>3.2 Sampling</w:t>
          </w:r>
          <w:r w:rsidRPr="008A0E10">
            <w:rPr>
              <w:rFonts w:ascii="Times New Roman" w:hAnsi="Times New Roman"/>
              <w:sz w:val="22"/>
            </w:rPr>
            <w:ptab w:relativeTo="margin" w:alignment="right" w:leader="dot"/>
          </w:r>
          <w:r w:rsidR="00710608" w:rsidRPr="008A0E10">
            <w:rPr>
              <w:rFonts w:ascii="Times New Roman" w:hAnsi="Times New Roman"/>
              <w:sz w:val="22"/>
            </w:rPr>
            <w:t>2</w:t>
          </w:r>
          <w:r w:rsidR="004E67FD">
            <w:rPr>
              <w:rFonts w:ascii="Times New Roman" w:hAnsi="Times New Roman"/>
              <w:sz w:val="22"/>
            </w:rPr>
            <w:t>1</w:t>
          </w:r>
        </w:p>
        <w:p w14:paraId="30748F02" w14:textId="0A002031" w:rsidR="008972A2" w:rsidRPr="008A0E10" w:rsidRDefault="008972A2" w:rsidP="008972A2">
          <w:pPr>
            <w:pStyle w:val="Inhopg3"/>
            <w:rPr>
              <w:rFonts w:ascii="Times New Roman" w:hAnsi="Times New Roman"/>
              <w:sz w:val="22"/>
            </w:rPr>
          </w:pPr>
          <w:r w:rsidRPr="008A0E10">
            <w:rPr>
              <w:rFonts w:ascii="Times New Roman" w:hAnsi="Times New Roman"/>
              <w:sz w:val="22"/>
            </w:rPr>
            <w:t>3.3 Operationalization</w:t>
          </w:r>
          <w:r w:rsidRPr="008A0E10">
            <w:rPr>
              <w:rFonts w:ascii="Times New Roman" w:hAnsi="Times New Roman"/>
              <w:sz w:val="22"/>
            </w:rPr>
            <w:ptab w:relativeTo="margin" w:alignment="right" w:leader="dot"/>
          </w:r>
          <w:r w:rsidR="00710608" w:rsidRPr="008A0E10">
            <w:rPr>
              <w:rFonts w:ascii="Times New Roman" w:hAnsi="Times New Roman"/>
              <w:sz w:val="22"/>
            </w:rPr>
            <w:t>2</w:t>
          </w:r>
          <w:r w:rsidR="004E67FD">
            <w:rPr>
              <w:rFonts w:ascii="Times New Roman" w:hAnsi="Times New Roman"/>
              <w:sz w:val="22"/>
            </w:rPr>
            <w:t>2</w:t>
          </w:r>
        </w:p>
        <w:p w14:paraId="029F0EA1" w14:textId="254C0904" w:rsidR="008972A2" w:rsidRPr="008A0E10" w:rsidRDefault="008972A2" w:rsidP="008972A2">
          <w:pPr>
            <w:pStyle w:val="Inhopg3"/>
            <w:rPr>
              <w:rFonts w:ascii="Times New Roman" w:hAnsi="Times New Roman"/>
              <w:sz w:val="22"/>
            </w:rPr>
          </w:pPr>
          <w:r w:rsidRPr="008A0E10">
            <w:rPr>
              <w:rFonts w:ascii="Times New Roman" w:hAnsi="Times New Roman"/>
              <w:sz w:val="22"/>
            </w:rPr>
            <w:t>3.4 Data collection and analysis</w:t>
          </w:r>
          <w:r w:rsidRPr="008A0E10">
            <w:rPr>
              <w:rFonts w:ascii="Times New Roman" w:hAnsi="Times New Roman"/>
              <w:sz w:val="22"/>
            </w:rPr>
            <w:ptab w:relativeTo="margin" w:alignment="right" w:leader="dot"/>
          </w:r>
          <w:r w:rsidR="00710608" w:rsidRPr="008A0E10">
            <w:rPr>
              <w:rFonts w:ascii="Times New Roman" w:hAnsi="Times New Roman"/>
              <w:sz w:val="22"/>
            </w:rPr>
            <w:t>2</w:t>
          </w:r>
          <w:r w:rsidR="00B1784C">
            <w:rPr>
              <w:rFonts w:ascii="Times New Roman" w:hAnsi="Times New Roman"/>
              <w:sz w:val="22"/>
            </w:rPr>
            <w:t>4</w:t>
          </w:r>
        </w:p>
        <w:p w14:paraId="68CFDD21" w14:textId="0CBEB0F4" w:rsidR="008972A2" w:rsidRPr="008A0E10" w:rsidRDefault="008972A2" w:rsidP="008972A2">
          <w:pPr>
            <w:pStyle w:val="Inhopg3"/>
            <w:ind w:firstLine="274"/>
            <w:rPr>
              <w:rFonts w:ascii="Times New Roman" w:hAnsi="Times New Roman"/>
              <w:i/>
              <w:iCs w:val="0"/>
              <w:sz w:val="22"/>
            </w:rPr>
          </w:pPr>
          <w:r w:rsidRPr="008A0E10">
            <w:rPr>
              <w:rFonts w:ascii="Times New Roman" w:hAnsi="Times New Roman"/>
              <w:i/>
              <w:iCs w:val="0"/>
              <w:sz w:val="22"/>
            </w:rPr>
            <w:t>3.4.1 The steps of thematic analysis</w:t>
          </w:r>
          <w:r w:rsidRPr="008A0E10">
            <w:rPr>
              <w:rFonts w:ascii="Times New Roman" w:hAnsi="Times New Roman"/>
              <w:i/>
              <w:iCs w:val="0"/>
              <w:sz w:val="22"/>
            </w:rPr>
            <w:ptab w:relativeTo="margin" w:alignment="right" w:leader="dot"/>
          </w:r>
          <w:r w:rsidR="00710608" w:rsidRPr="008A0E10">
            <w:rPr>
              <w:rFonts w:ascii="Times New Roman" w:hAnsi="Times New Roman"/>
              <w:i/>
              <w:iCs w:val="0"/>
              <w:sz w:val="22"/>
            </w:rPr>
            <w:t>2</w:t>
          </w:r>
          <w:r w:rsidR="00B1784C">
            <w:rPr>
              <w:rFonts w:ascii="Times New Roman" w:hAnsi="Times New Roman"/>
              <w:i/>
              <w:iCs w:val="0"/>
              <w:sz w:val="22"/>
            </w:rPr>
            <w:t>5</w:t>
          </w:r>
        </w:p>
        <w:p w14:paraId="096328FD" w14:textId="65277B09" w:rsidR="008972A2" w:rsidRPr="008A0E10" w:rsidRDefault="008972A2" w:rsidP="008972A2">
          <w:pPr>
            <w:pStyle w:val="Inhopg3"/>
            <w:ind w:firstLine="274"/>
            <w:rPr>
              <w:rFonts w:ascii="Times New Roman" w:hAnsi="Times New Roman"/>
              <w:i/>
              <w:iCs w:val="0"/>
              <w:sz w:val="22"/>
            </w:rPr>
          </w:pPr>
          <w:r w:rsidRPr="008A0E10">
            <w:rPr>
              <w:rFonts w:ascii="Times New Roman" w:hAnsi="Times New Roman"/>
              <w:i/>
              <w:iCs w:val="0"/>
              <w:sz w:val="22"/>
            </w:rPr>
            <w:t xml:space="preserve">3.4.2 </w:t>
          </w:r>
          <w:r w:rsidR="003C5F10" w:rsidRPr="008A0E10">
            <w:rPr>
              <w:rFonts w:ascii="Times New Roman" w:hAnsi="Times New Roman"/>
              <w:i/>
              <w:iCs w:val="0"/>
              <w:sz w:val="22"/>
            </w:rPr>
            <w:t>Ethical considerations</w:t>
          </w:r>
          <w:r w:rsidRPr="008A0E10">
            <w:rPr>
              <w:rFonts w:ascii="Times New Roman" w:hAnsi="Times New Roman"/>
              <w:i/>
              <w:iCs w:val="0"/>
              <w:sz w:val="22"/>
            </w:rPr>
            <w:ptab w:relativeTo="margin" w:alignment="right" w:leader="dot"/>
          </w:r>
          <w:r w:rsidR="00710608" w:rsidRPr="008A0E10">
            <w:rPr>
              <w:rFonts w:ascii="Times New Roman" w:hAnsi="Times New Roman"/>
              <w:i/>
              <w:iCs w:val="0"/>
              <w:sz w:val="22"/>
            </w:rPr>
            <w:t>2</w:t>
          </w:r>
          <w:r w:rsidR="00B1784C">
            <w:rPr>
              <w:rFonts w:ascii="Times New Roman" w:hAnsi="Times New Roman"/>
              <w:i/>
              <w:iCs w:val="0"/>
              <w:sz w:val="22"/>
            </w:rPr>
            <w:t>7</w:t>
          </w:r>
        </w:p>
        <w:p w14:paraId="1572466C" w14:textId="1C082B75" w:rsidR="003C5F10" w:rsidRPr="008A0E10" w:rsidRDefault="003C5F10" w:rsidP="003C5F10">
          <w:pPr>
            <w:pStyle w:val="Inhopg3"/>
            <w:rPr>
              <w:rFonts w:ascii="Times New Roman" w:hAnsi="Times New Roman"/>
              <w:sz w:val="22"/>
            </w:rPr>
          </w:pPr>
          <w:r w:rsidRPr="008A0E10">
            <w:rPr>
              <w:rFonts w:ascii="Times New Roman" w:hAnsi="Times New Roman"/>
              <w:sz w:val="22"/>
            </w:rPr>
            <w:t>3.5 Validity and reliability</w:t>
          </w:r>
          <w:r w:rsidRPr="008A0E10">
            <w:rPr>
              <w:rFonts w:ascii="Times New Roman" w:hAnsi="Times New Roman"/>
              <w:sz w:val="22"/>
            </w:rPr>
            <w:ptab w:relativeTo="margin" w:alignment="right" w:leader="dot"/>
          </w:r>
          <w:r w:rsidR="00710608" w:rsidRPr="008A0E10">
            <w:rPr>
              <w:rFonts w:ascii="Times New Roman" w:hAnsi="Times New Roman"/>
              <w:sz w:val="22"/>
            </w:rPr>
            <w:t>2</w:t>
          </w:r>
          <w:r w:rsidR="00B1784C">
            <w:rPr>
              <w:rFonts w:ascii="Times New Roman" w:hAnsi="Times New Roman"/>
              <w:sz w:val="22"/>
            </w:rPr>
            <w:t>7</w:t>
          </w:r>
        </w:p>
        <w:p w14:paraId="1466E44D" w14:textId="155CEFB7" w:rsidR="003C5F10" w:rsidRPr="008A0E10" w:rsidRDefault="003C5F10" w:rsidP="003C5F10">
          <w:pPr>
            <w:pStyle w:val="Inhopg1"/>
            <w:rPr>
              <w:rFonts w:ascii="Times New Roman" w:hAnsi="Times New Roman"/>
              <w:szCs w:val="22"/>
            </w:rPr>
          </w:pPr>
          <w:r w:rsidRPr="008A0E10">
            <w:rPr>
              <w:rFonts w:ascii="Times New Roman" w:hAnsi="Times New Roman"/>
              <w:szCs w:val="22"/>
            </w:rPr>
            <w:t>4. Results</w:t>
          </w:r>
          <w:r w:rsidRPr="008A0E10">
            <w:rPr>
              <w:rFonts w:ascii="Times New Roman" w:hAnsi="Times New Roman"/>
              <w:szCs w:val="22"/>
            </w:rPr>
            <w:ptab w:relativeTo="margin" w:alignment="right" w:leader="dot"/>
          </w:r>
          <w:r w:rsidR="00710608" w:rsidRPr="008A0E10">
            <w:rPr>
              <w:rFonts w:ascii="Times New Roman" w:hAnsi="Times New Roman"/>
              <w:bCs/>
              <w:szCs w:val="22"/>
              <w:lang w:val="en-US"/>
            </w:rPr>
            <w:t>2</w:t>
          </w:r>
          <w:r w:rsidR="00B1784C">
            <w:rPr>
              <w:rFonts w:ascii="Times New Roman" w:hAnsi="Times New Roman"/>
              <w:bCs/>
              <w:szCs w:val="22"/>
              <w:lang w:val="en-US"/>
            </w:rPr>
            <w:t>9</w:t>
          </w:r>
        </w:p>
        <w:p w14:paraId="4A512468" w14:textId="21C0B30F" w:rsidR="003C5F10" w:rsidRPr="008A0E10" w:rsidRDefault="003C5F10" w:rsidP="003C5F10">
          <w:pPr>
            <w:pStyle w:val="Inhopg3"/>
            <w:rPr>
              <w:rFonts w:ascii="Times New Roman" w:hAnsi="Times New Roman"/>
              <w:sz w:val="22"/>
            </w:rPr>
          </w:pPr>
          <w:r w:rsidRPr="008A0E10">
            <w:rPr>
              <w:rFonts w:ascii="Times New Roman" w:hAnsi="Times New Roman"/>
              <w:sz w:val="22"/>
            </w:rPr>
            <w:t>4.1 Opening up through game design</w:t>
          </w:r>
          <w:r w:rsidRPr="008A0E10">
            <w:rPr>
              <w:rFonts w:ascii="Times New Roman" w:hAnsi="Times New Roman"/>
              <w:sz w:val="22"/>
            </w:rPr>
            <w:ptab w:relativeTo="margin" w:alignment="right" w:leader="dot"/>
          </w:r>
          <w:r w:rsidR="00710608" w:rsidRPr="008A0E10">
            <w:rPr>
              <w:rFonts w:ascii="Times New Roman" w:hAnsi="Times New Roman"/>
              <w:sz w:val="22"/>
            </w:rPr>
            <w:t>2</w:t>
          </w:r>
          <w:r w:rsidR="00B1784C">
            <w:rPr>
              <w:rFonts w:ascii="Times New Roman" w:hAnsi="Times New Roman"/>
              <w:sz w:val="22"/>
            </w:rPr>
            <w:t>9</w:t>
          </w:r>
        </w:p>
        <w:p w14:paraId="715E70C4" w14:textId="758FDAEC" w:rsidR="00925562" w:rsidRPr="008A0E10" w:rsidRDefault="00925562" w:rsidP="00925562">
          <w:pPr>
            <w:pStyle w:val="Inhopg3"/>
            <w:ind w:firstLine="274"/>
            <w:rPr>
              <w:rFonts w:ascii="Times New Roman" w:hAnsi="Times New Roman"/>
              <w:i/>
              <w:iCs w:val="0"/>
              <w:sz w:val="22"/>
            </w:rPr>
          </w:pPr>
          <w:r w:rsidRPr="008A0E10">
            <w:rPr>
              <w:rFonts w:ascii="Times New Roman" w:hAnsi="Times New Roman"/>
              <w:i/>
              <w:iCs w:val="0"/>
              <w:sz w:val="22"/>
            </w:rPr>
            <w:t>4.1.1 Overcoming shame</w:t>
          </w:r>
          <w:r w:rsidRPr="008A0E10">
            <w:rPr>
              <w:rFonts w:ascii="Times New Roman" w:hAnsi="Times New Roman"/>
              <w:i/>
              <w:iCs w:val="0"/>
              <w:sz w:val="22"/>
            </w:rPr>
            <w:ptab w:relativeTo="margin" w:alignment="right" w:leader="dot"/>
          </w:r>
          <w:r w:rsidR="00B1784C">
            <w:rPr>
              <w:rFonts w:ascii="Times New Roman" w:hAnsi="Times New Roman"/>
              <w:i/>
              <w:iCs w:val="0"/>
              <w:sz w:val="22"/>
            </w:rPr>
            <w:t>30</w:t>
          </w:r>
        </w:p>
        <w:p w14:paraId="5F8F7C50" w14:textId="51D39797" w:rsidR="00925562" w:rsidRPr="008A0E10" w:rsidRDefault="00925562" w:rsidP="00925562">
          <w:pPr>
            <w:pStyle w:val="Inhopg3"/>
            <w:ind w:firstLine="274"/>
            <w:rPr>
              <w:rFonts w:ascii="Times New Roman" w:hAnsi="Times New Roman"/>
              <w:i/>
              <w:iCs w:val="0"/>
              <w:sz w:val="22"/>
            </w:rPr>
          </w:pPr>
          <w:r w:rsidRPr="008A0E10">
            <w:rPr>
              <w:rFonts w:ascii="Times New Roman" w:hAnsi="Times New Roman"/>
              <w:i/>
              <w:iCs w:val="0"/>
              <w:sz w:val="22"/>
            </w:rPr>
            <w:t xml:space="preserve">4.1.2 </w:t>
          </w:r>
          <w:r w:rsidR="004A28D5" w:rsidRPr="008A0E10">
            <w:rPr>
              <w:rFonts w:ascii="Times New Roman" w:hAnsi="Times New Roman"/>
              <w:i/>
              <w:iCs w:val="0"/>
              <w:sz w:val="22"/>
            </w:rPr>
            <w:t>Increased self- and social awareness</w:t>
          </w:r>
          <w:r w:rsidRPr="008A0E10">
            <w:rPr>
              <w:rFonts w:ascii="Times New Roman" w:hAnsi="Times New Roman"/>
              <w:i/>
              <w:iCs w:val="0"/>
              <w:sz w:val="22"/>
            </w:rPr>
            <w:ptab w:relativeTo="margin" w:alignment="right" w:leader="dot"/>
          </w:r>
          <w:r w:rsidR="00F20580" w:rsidRPr="008A0E10">
            <w:rPr>
              <w:rFonts w:ascii="Times New Roman" w:hAnsi="Times New Roman"/>
              <w:i/>
              <w:iCs w:val="0"/>
              <w:sz w:val="22"/>
            </w:rPr>
            <w:t>3</w:t>
          </w:r>
          <w:r w:rsidR="00B1784C">
            <w:rPr>
              <w:rFonts w:ascii="Times New Roman" w:hAnsi="Times New Roman"/>
              <w:i/>
              <w:iCs w:val="0"/>
              <w:sz w:val="22"/>
            </w:rPr>
            <w:t>2</w:t>
          </w:r>
        </w:p>
        <w:p w14:paraId="49A4F154" w14:textId="5C4FE1FA" w:rsidR="004A28D5" w:rsidRPr="008A0E10" w:rsidRDefault="004A28D5" w:rsidP="004A28D5">
          <w:pPr>
            <w:pStyle w:val="Inhopg3"/>
            <w:rPr>
              <w:rFonts w:ascii="Times New Roman" w:hAnsi="Times New Roman"/>
              <w:sz w:val="22"/>
            </w:rPr>
          </w:pPr>
          <w:r w:rsidRPr="008A0E10">
            <w:rPr>
              <w:rFonts w:ascii="Times New Roman" w:hAnsi="Times New Roman"/>
              <w:sz w:val="22"/>
            </w:rPr>
            <w:t>4.2 Actively creating to cope</w:t>
          </w:r>
          <w:r w:rsidRPr="008A0E10">
            <w:rPr>
              <w:rFonts w:ascii="Times New Roman" w:hAnsi="Times New Roman"/>
              <w:sz w:val="22"/>
            </w:rPr>
            <w:ptab w:relativeTo="margin" w:alignment="right" w:leader="dot"/>
          </w:r>
          <w:r w:rsidR="00F20580" w:rsidRPr="008A0E10">
            <w:rPr>
              <w:rFonts w:ascii="Times New Roman" w:hAnsi="Times New Roman"/>
              <w:sz w:val="22"/>
            </w:rPr>
            <w:t>3</w:t>
          </w:r>
          <w:r w:rsidR="00B1784C">
            <w:rPr>
              <w:rFonts w:ascii="Times New Roman" w:hAnsi="Times New Roman"/>
              <w:sz w:val="22"/>
            </w:rPr>
            <w:t>4</w:t>
          </w:r>
        </w:p>
        <w:p w14:paraId="707EB5BC" w14:textId="4A9A161B" w:rsidR="004A28D5" w:rsidRPr="008A0E10" w:rsidRDefault="004A28D5" w:rsidP="004A28D5">
          <w:pPr>
            <w:pStyle w:val="Inhopg3"/>
            <w:ind w:firstLine="274"/>
            <w:rPr>
              <w:rFonts w:ascii="Times New Roman" w:hAnsi="Times New Roman"/>
              <w:i/>
              <w:iCs w:val="0"/>
              <w:sz w:val="22"/>
            </w:rPr>
          </w:pPr>
          <w:r w:rsidRPr="008A0E10">
            <w:rPr>
              <w:rFonts w:ascii="Times New Roman" w:hAnsi="Times New Roman"/>
              <w:i/>
              <w:iCs w:val="0"/>
              <w:sz w:val="22"/>
            </w:rPr>
            <w:t xml:space="preserve">4.2.1 </w:t>
          </w:r>
          <w:r w:rsidR="00080DD8" w:rsidRPr="008A0E10">
            <w:rPr>
              <w:rFonts w:ascii="Times New Roman" w:hAnsi="Times New Roman"/>
              <w:i/>
              <w:iCs w:val="0"/>
              <w:sz w:val="22"/>
            </w:rPr>
            <w:t>Coping through creation</w:t>
          </w:r>
          <w:r w:rsidRPr="008A0E10">
            <w:rPr>
              <w:rFonts w:ascii="Times New Roman" w:hAnsi="Times New Roman"/>
              <w:i/>
              <w:iCs w:val="0"/>
              <w:sz w:val="22"/>
            </w:rPr>
            <w:ptab w:relativeTo="margin" w:alignment="right" w:leader="dot"/>
          </w:r>
          <w:r w:rsidR="00F20580" w:rsidRPr="008A0E10">
            <w:rPr>
              <w:rFonts w:ascii="Times New Roman" w:hAnsi="Times New Roman"/>
              <w:i/>
              <w:iCs w:val="0"/>
              <w:sz w:val="22"/>
            </w:rPr>
            <w:t>3</w:t>
          </w:r>
          <w:r w:rsidR="00B1784C">
            <w:rPr>
              <w:rFonts w:ascii="Times New Roman" w:hAnsi="Times New Roman"/>
              <w:i/>
              <w:iCs w:val="0"/>
              <w:sz w:val="22"/>
            </w:rPr>
            <w:t>4</w:t>
          </w:r>
        </w:p>
        <w:p w14:paraId="480EEA6D" w14:textId="3055366D" w:rsidR="004A28D5" w:rsidRPr="008A0E10" w:rsidRDefault="004A28D5" w:rsidP="004A28D5">
          <w:pPr>
            <w:pStyle w:val="Inhopg3"/>
            <w:ind w:firstLine="274"/>
            <w:rPr>
              <w:rFonts w:ascii="Times New Roman" w:hAnsi="Times New Roman"/>
              <w:i/>
              <w:iCs w:val="0"/>
              <w:sz w:val="22"/>
            </w:rPr>
          </w:pPr>
          <w:r w:rsidRPr="008A0E10">
            <w:rPr>
              <w:rFonts w:ascii="Times New Roman" w:hAnsi="Times New Roman"/>
              <w:i/>
              <w:iCs w:val="0"/>
              <w:sz w:val="22"/>
            </w:rPr>
            <w:t xml:space="preserve">4.2.2 </w:t>
          </w:r>
          <w:r w:rsidR="00080DD8" w:rsidRPr="008A0E10">
            <w:rPr>
              <w:rFonts w:ascii="Times New Roman" w:hAnsi="Times New Roman"/>
              <w:i/>
              <w:iCs w:val="0"/>
              <w:sz w:val="22"/>
            </w:rPr>
            <w:t>Challenging circumstances as inspiration</w:t>
          </w:r>
          <w:r w:rsidRPr="008A0E10">
            <w:rPr>
              <w:rFonts w:ascii="Times New Roman" w:hAnsi="Times New Roman"/>
              <w:i/>
              <w:iCs w:val="0"/>
              <w:sz w:val="22"/>
            </w:rPr>
            <w:ptab w:relativeTo="margin" w:alignment="right" w:leader="dot"/>
          </w:r>
          <w:r w:rsidR="00F20580" w:rsidRPr="008A0E10">
            <w:rPr>
              <w:rFonts w:ascii="Times New Roman" w:hAnsi="Times New Roman"/>
              <w:i/>
              <w:iCs w:val="0"/>
              <w:sz w:val="22"/>
            </w:rPr>
            <w:t>3</w:t>
          </w:r>
          <w:r w:rsidR="00B1784C">
            <w:rPr>
              <w:rFonts w:ascii="Times New Roman" w:hAnsi="Times New Roman"/>
              <w:i/>
              <w:iCs w:val="0"/>
              <w:sz w:val="22"/>
            </w:rPr>
            <w:t>6</w:t>
          </w:r>
        </w:p>
        <w:p w14:paraId="251F4594" w14:textId="35913DE9" w:rsidR="00080DD8" w:rsidRDefault="00080DD8" w:rsidP="00080DD8">
          <w:pPr>
            <w:pStyle w:val="Inhopg3"/>
            <w:rPr>
              <w:rFonts w:ascii="Times New Roman" w:hAnsi="Times New Roman"/>
              <w:sz w:val="22"/>
            </w:rPr>
          </w:pPr>
          <w:r w:rsidRPr="008A0E10">
            <w:rPr>
              <w:rFonts w:ascii="Times New Roman" w:hAnsi="Times New Roman"/>
              <w:sz w:val="22"/>
            </w:rPr>
            <w:t>4.3 Game design as identifier for extra help</w:t>
          </w:r>
          <w:r w:rsidRPr="008A0E10">
            <w:rPr>
              <w:rFonts w:ascii="Times New Roman" w:hAnsi="Times New Roman"/>
              <w:sz w:val="22"/>
            </w:rPr>
            <w:ptab w:relativeTo="margin" w:alignment="right" w:leader="dot"/>
          </w:r>
          <w:r w:rsidR="00F20580" w:rsidRPr="008A0E10">
            <w:rPr>
              <w:rFonts w:ascii="Times New Roman" w:hAnsi="Times New Roman"/>
              <w:sz w:val="22"/>
            </w:rPr>
            <w:t>3</w:t>
          </w:r>
          <w:r w:rsidR="00B1784C">
            <w:rPr>
              <w:rFonts w:ascii="Times New Roman" w:hAnsi="Times New Roman"/>
              <w:sz w:val="22"/>
            </w:rPr>
            <w:t>8</w:t>
          </w:r>
        </w:p>
        <w:p w14:paraId="5FC5D2A8" w14:textId="45DDC709" w:rsidR="00B1784C" w:rsidRPr="008A0E10" w:rsidRDefault="00B1784C" w:rsidP="00B1784C">
          <w:pPr>
            <w:pStyle w:val="Inhopg3"/>
            <w:ind w:firstLine="274"/>
            <w:rPr>
              <w:rFonts w:ascii="Times New Roman" w:hAnsi="Times New Roman"/>
              <w:i/>
              <w:iCs w:val="0"/>
              <w:sz w:val="22"/>
            </w:rPr>
          </w:pPr>
          <w:r w:rsidRPr="008A0E10">
            <w:rPr>
              <w:rFonts w:ascii="Times New Roman" w:hAnsi="Times New Roman"/>
              <w:i/>
              <w:iCs w:val="0"/>
              <w:sz w:val="22"/>
            </w:rPr>
            <w:t>4.</w:t>
          </w:r>
          <w:r>
            <w:rPr>
              <w:rFonts w:ascii="Times New Roman" w:hAnsi="Times New Roman"/>
              <w:i/>
              <w:iCs w:val="0"/>
              <w:sz w:val="22"/>
            </w:rPr>
            <w:t>3</w:t>
          </w:r>
          <w:r w:rsidRPr="008A0E10">
            <w:rPr>
              <w:rFonts w:ascii="Times New Roman" w:hAnsi="Times New Roman"/>
              <w:i/>
              <w:iCs w:val="0"/>
              <w:sz w:val="22"/>
            </w:rPr>
            <w:t>.1 Coping</w:t>
          </w:r>
          <w:r>
            <w:rPr>
              <w:rFonts w:ascii="Times New Roman" w:hAnsi="Times New Roman"/>
              <w:i/>
              <w:iCs w:val="0"/>
              <w:sz w:val="22"/>
            </w:rPr>
            <w:t>, not healing</w:t>
          </w:r>
          <w:r w:rsidRPr="008A0E10">
            <w:rPr>
              <w:rFonts w:ascii="Times New Roman" w:hAnsi="Times New Roman"/>
              <w:i/>
              <w:iCs w:val="0"/>
              <w:sz w:val="22"/>
            </w:rPr>
            <w:ptab w:relativeTo="margin" w:alignment="right" w:leader="dot"/>
          </w:r>
          <w:r w:rsidRPr="008A0E10">
            <w:rPr>
              <w:rFonts w:ascii="Times New Roman" w:hAnsi="Times New Roman"/>
              <w:i/>
              <w:iCs w:val="0"/>
              <w:sz w:val="22"/>
            </w:rPr>
            <w:t>3</w:t>
          </w:r>
          <w:r>
            <w:rPr>
              <w:rFonts w:ascii="Times New Roman" w:hAnsi="Times New Roman"/>
              <w:i/>
              <w:iCs w:val="0"/>
              <w:sz w:val="22"/>
            </w:rPr>
            <w:t>8</w:t>
          </w:r>
        </w:p>
        <w:p w14:paraId="2000F50E" w14:textId="43C67563" w:rsidR="00B1784C" w:rsidRPr="00B1784C" w:rsidRDefault="00B1784C" w:rsidP="00B1784C">
          <w:pPr>
            <w:pStyle w:val="Inhopg3"/>
            <w:ind w:firstLine="274"/>
            <w:rPr>
              <w:rFonts w:ascii="Times New Roman" w:hAnsi="Times New Roman"/>
              <w:i/>
              <w:iCs w:val="0"/>
              <w:sz w:val="22"/>
            </w:rPr>
          </w:pPr>
          <w:r w:rsidRPr="008A0E10">
            <w:rPr>
              <w:rFonts w:ascii="Times New Roman" w:hAnsi="Times New Roman"/>
              <w:i/>
              <w:iCs w:val="0"/>
              <w:sz w:val="22"/>
            </w:rPr>
            <w:t>4.</w:t>
          </w:r>
          <w:r>
            <w:rPr>
              <w:rFonts w:ascii="Times New Roman" w:hAnsi="Times New Roman"/>
              <w:i/>
              <w:iCs w:val="0"/>
              <w:sz w:val="22"/>
            </w:rPr>
            <w:t>3</w:t>
          </w:r>
          <w:r w:rsidRPr="008A0E10">
            <w:rPr>
              <w:rFonts w:ascii="Times New Roman" w:hAnsi="Times New Roman"/>
              <w:i/>
              <w:iCs w:val="0"/>
              <w:sz w:val="22"/>
            </w:rPr>
            <w:t xml:space="preserve">.2 </w:t>
          </w:r>
          <w:r>
            <w:rPr>
              <w:rFonts w:ascii="Times New Roman" w:hAnsi="Times New Roman"/>
              <w:i/>
              <w:iCs w:val="0"/>
              <w:sz w:val="22"/>
            </w:rPr>
            <w:t>Professional help is needed</w:t>
          </w:r>
          <w:r w:rsidRPr="008A0E10">
            <w:rPr>
              <w:rFonts w:ascii="Times New Roman" w:hAnsi="Times New Roman"/>
              <w:i/>
              <w:iCs w:val="0"/>
              <w:sz w:val="22"/>
            </w:rPr>
            <w:ptab w:relativeTo="margin" w:alignment="right" w:leader="dot"/>
          </w:r>
          <w:r>
            <w:rPr>
              <w:rFonts w:ascii="Times New Roman" w:hAnsi="Times New Roman"/>
              <w:i/>
              <w:iCs w:val="0"/>
              <w:sz w:val="22"/>
            </w:rPr>
            <w:t>40</w:t>
          </w:r>
        </w:p>
        <w:p w14:paraId="1216FB15" w14:textId="4C709A69" w:rsidR="004F3769" w:rsidRPr="008A0E10" w:rsidRDefault="004F3769" w:rsidP="004F3769">
          <w:pPr>
            <w:pStyle w:val="Inhopg1"/>
            <w:rPr>
              <w:rFonts w:ascii="Times New Roman" w:hAnsi="Times New Roman"/>
              <w:szCs w:val="22"/>
            </w:rPr>
          </w:pPr>
          <w:r w:rsidRPr="008A0E10">
            <w:rPr>
              <w:rFonts w:ascii="Times New Roman" w:hAnsi="Times New Roman"/>
              <w:szCs w:val="22"/>
            </w:rPr>
            <w:t>5.</w:t>
          </w:r>
          <w:r w:rsidRPr="008A0E10">
            <w:rPr>
              <w:rFonts w:ascii="Times New Roman" w:hAnsi="Times New Roman"/>
              <w:b w:val="0"/>
              <w:bCs/>
              <w:szCs w:val="22"/>
            </w:rPr>
            <w:t xml:space="preserve"> </w:t>
          </w:r>
          <w:r w:rsidR="00B1784C">
            <w:rPr>
              <w:rFonts w:ascii="Times New Roman" w:hAnsi="Times New Roman"/>
              <w:szCs w:val="22"/>
            </w:rPr>
            <w:t>C</w:t>
          </w:r>
          <w:r w:rsidRPr="008A0E10">
            <w:rPr>
              <w:rFonts w:ascii="Times New Roman" w:hAnsi="Times New Roman"/>
              <w:szCs w:val="22"/>
            </w:rPr>
            <w:t>onclusion</w:t>
          </w:r>
          <w:r w:rsidRPr="008A0E10">
            <w:rPr>
              <w:rFonts w:ascii="Times New Roman" w:hAnsi="Times New Roman"/>
              <w:szCs w:val="22"/>
            </w:rPr>
            <w:ptab w:relativeTo="margin" w:alignment="right" w:leader="dot"/>
          </w:r>
          <w:r w:rsidR="00B1784C">
            <w:rPr>
              <w:rFonts w:ascii="Times New Roman" w:hAnsi="Times New Roman"/>
              <w:bCs/>
              <w:szCs w:val="22"/>
              <w:lang w:val="en-US"/>
            </w:rPr>
            <w:t>41</w:t>
          </w:r>
        </w:p>
        <w:p w14:paraId="16AB0376" w14:textId="334EEDA0" w:rsidR="004F3769" w:rsidRPr="008A0E10" w:rsidRDefault="004F3769" w:rsidP="004F3769">
          <w:pPr>
            <w:pStyle w:val="Inhopg2"/>
            <w:ind w:left="216" w:firstLine="230"/>
            <w:rPr>
              <w:rFonts w:ascii="Times New Roman" w:hAnsi="Times New Roman"/>
              <w:sz w:val="22"/>
              <w:szCs w:val="22"/>
            </w:rPr>
          </w:pPr>
          <w:r w:rsidRPr="008A0E10">
            <w:rPr>
              <w:rFonts w:ascii="Times New Roman" w:hAnsi="Times New Roman"/>
              <w:sz w:val="22"/>
              <w:szCs w:val="22"/>
            </w:rPr>
            <w:t>5.1 Theoretical implications</w:t>
          </w:r>
          <w:r w:rsidRPr="008A0E10">
            <w:rPr>
              <w:rFonts w:ascii="Times New Roman" w:hAnsi="Times New Roman"/>
              <w:sz w:val="22"/>
              <w:szCs w:val="22"/>
            </w:rPr>
            <w:ptab w:relativeTo="margin" w:alignment="right" w:leader="dot"/>
          </w:r>
          <w:r w:rsidR="00B1784C">
            <w:rPr>
              <w:rFonts w:ascii="Times New Roman" w:hAnsi="Times New Roman"/>
              <w:sz w:val="22"/>
              <w:szCs w:val="22"/>
              <w:lang w:val="en-US"/>
            </w:rPr>
            <w:t>42</w:t>
          </w:r>
        </w:p>
        <w:p w14:paraId="39B08D80" w14:textId="33BAE520" w:rsidR="004F3769" w:rsidRPr="008A0E10" w:rsidRDefault="004F3769" w:rsidP="004F3769">
          <w:pPr>
            <w:pStyle w:val="Inhopg3"/>
            <w:rPr>
              <w:rFonts w:ascii="Times New Roman" w:hAnsi="Times New Roman"/>
              <w:sz w:val="22"/>
            </w:rPr>
          </w:pPr>
          <w:r w:rsidRPr="008A0E10">
            <w:rPr>
              <w:rFonts w:ascii="Times New Roman" w:hAnsi="Times New Roman"/>
              <w:sz w:val="22"/>
            </w:rPr>
            <w:t>5.2 Practical implications</w:t>
          </w:r>
          <w:r w:rsidRPr="008A0E10">
            <w:rPr>
              <w:rFonts w:ascii="Times New Roman" w:hAnsi="Times New Roman"/>
              <w:sz w:val="22"/>
            </w:rPr>
            <w:ptab w:relativeTo="margin" w:alignment="right" w:leader="dot"/>
          </w:r>
          <w:r w:rsidR="00B1784C">
            <w:rPr>
              <w:rFonts w:ascii="Times New Roman" w:hAnsi="Times New Roman"/>
              <w:sz w:val="22"/>
            </w:rPr>
            <w:t>43</w:t>
          </w:r>
        </w:p>
        <w:p w14:paraId="04D253E7" w14:textId="4811A652" w:rsidR="004F3769" w:rsidRPr="008A0E10" w:rsidRDefault="004F3769" w:rsidP="004F3769">
          <w:pPr>
            <w:pStyle w:val="Inhopg3"/>
            <w:rPr>
              <w:rFonts w:ascii="Times New Roman" w:hAnsi="Times New Roman"/>
              <w:sz w:val="22"/>
            </w:rPr>
          </w:pPr>
          <w:r w:rsidRPr="008A0E10">
            <w:rPr>
              <w:rFonts w:ascii="Times New Roman" w:hAnsi="Times New Roman"/>
              <w:sz w:val="22"/>
            </w:rPr>
            <w:t>5.3 Limitations and future research</w:t>
          </w:r>
          <w:r w:rsidRPr="008A0E10">
            <w:rPr>
              <w:rFonts w:ascii="Times New Roman" w:hAnsi="Times New Roman"/>
              <w:sz w:val="22"/>
            </w:rPr>
            <w:ptab w:relativeTo="margin" w:alignment="right" w:leader="dot"/>
          </w:r>
          <w:r w:rsidR="00B1784C">
            <w:rPr>
              <w:rFonts w:ascii="Times New Roman" w:hAnsi="Times New Roman"/>
              <w:sz w:val="22"/>
            </w:rPr>
            <w:t>44</w:t>
          </w:r>
        </w:p>
        <w:p w14:paraId="7B82BC6A" w14:textId="27CD890C" w:rsidR="004F3769" w:rsidRPr="008A0E10" w:rsidRDefault="00303041" w:rsidP="004F3769">
          <w:pPr>
            <w:pStyle w:val="Inhopg1"/>
            <w:rPr>
              <w:rFonts w:ascii="Times New Roman" w:hAnsi="Times New Roman"/>
              <w:szCs w:val="22"/>
            </w:rPr>
          </w:pPr>
          <w:r w:rsidRPr="008A0E10">
            <w:rPr>
              <w:rFonts w:ascii="Times New Roman" w:hAnsi="Times New Roman"/>
              <w:szCs w:val="22"/>
            </w:rPr>
            <w:t>References</w:t>
          </w:r>
          <w:r w:rsidR="004F3769" w:rsidRPr="008A0E10">
            <w:rPr>
              <w:rFonts w:ascii="Times New Roman" w:hAnsi="Times New Roman"/>
              <w:szCs w:val="22"/>
            </w:rPr>
            <w:ptab w:relativeTo="margin" w:alignment="right" w:leader="dot"/>
          </w:r>
          <w:r w:rsidR="00F20580" w:rsidRPr="008A0E10">
            <w:rPr>
              <w:rFonts w:ascii="Times New Roman" w:hAnsi="Times New Roman"/>
              <w:bCs/>
              <w:szCs w:val="22"/>
              <w:lang w:val="en-US"/>
            </w:rPr>
            <w:t>4</w:t>
          </w:r>
          <w:r w:rsidR="00B1784C">
            <w:rPr>
              <w:rFonts w:ascii="Times New Roman" w:hAnsi="Times New Roman"/>
              <w:bCs/>
              <w:szCs w:val="22"/>
              <w:lang w:val="en-US"/>
            </w:rPr>
            <w:t>6</w:t>
          </w:r>
        </w:p>
        <w:p w14:paraId="618332C1" w14:textId="7D22140E" w:rsidR="004F3769" w:rsidRPr="008A0E10" w:rsidRDefault="00303041" w:rsidP="004F3769">
          <w:pPr>
            <w:pStyle w:val="Inhopg1"/>
            <w:rPr>
              <w:rFonts w:ascii="Times New Roman" w:hAnsi="Times New Roman"/>
              <w:szCs w:val="22"/>
            </w:rPr>
          </w:pPr>
          <w:r w:rsidRPr="008A0E10">
            <w:rPr>
              <w:rFonts w:ascii="Times New Roman" w:hAnsi="Times New Roman"/>
              <w:szCs w:val="22"/>
            </w:rPr>
            <w:t xml:space="preserve">Appendix A: </w:t>
          </w:r>
          <w:r w:rsidR="00666E21" w:rsidRPr="008A0E10">
            <w:rPr>
              <w:rFonts w:ascii="Times New Roman" w:hAnsi="Times New Roman"/>
              <w:szCs w:val="22"/>
            </w:rPr>
            <w:t>Interview guide</w:t>
          </w:r>
          <w:r w:rsidR="004F3769" w:rsidRPr="008A0E10">
            <w:rPr>
              <w:rFonts w:ascii="Times New Roman" w:hAnsi="Times New Roman"/>
              <w:szCs w:val="22"/>
            </w:rPr>
            <w:ptab w:relativeTo="margin" w:alignment="right" w:leader="dot"/>
          </w:r>
          <w:r w:rsidR="00B1784C">
            <w:rPr>
              <w:rFonts w:ascii="Times New Roman" w:hAnsi="Times New Roman"/>
              <w:bCs/>
              <w:szCs w:val="22"/>
              <w:lang w:val="en-US"/>
            </w:rPr>
            <w:t>51</w:t>
          </w:r>
        </w:p>
        <w:p w14:paraId="013F06E2" w14:textId="7F20B076" w:rsidR="004F3769" w:rsidRPr="008A0E10" w:rsidRDefault="00303041" w:rsidP="004F3769">
          <w:pPr>
            <w:pStyle w:val="Inhopg1"/>
            <w:rPr>
              <w:rFonts w:ascii="Times New Roman" w:hAnsi="Times New Roman"/>
              <w:szCs w:val="22"/>
            </w:rPr>
          </w:pPr>
          <w:r w:rsidRPr="008A0E10">
            <w:rPr>
              <w:rFonts w:ascii="Times New Roman" w:hAnsi="Times New Roman"/>
              <w:szCs w:val="22"/>
            </w:rPr>
            <w:t xml:space="preserve">Appendix B: </w:t>
          </w:r>
          <w:r w:rsidR="00666E21" w:rsidRPr="008A0E10">
            <w:rPr>
              <w:rFonts w:ascii="Times New Roman" w:hAnsi="Times New Roman"/>
              <w:szCs w:val="22"/>
            </w:rPr>
            <w:t>Coding tree</w:t>
          </w:r>
          <w:r w:rsidR="004F3769" w:rsidRPr="008A0E10">
            <w:rPr>
              <w:rFonts w:ascii="Times New Roman" w:hAnsi="Times New Roman"/>
              <w:szCs w:val="22"/>
            </w:rPr>
            <w:ptab w:relativeTo="margin" w:alignment="right" w:leader="dot"/>
          </w:r>
          <w:r w:rsidR="00F20580" w:rsidRPr="008A0E10">
            <w:rPr>
              <w:rFonts w:ascii="Times New Roman" w:hAnsi="Times New Roman"/>
              <w:bCs/>
              <w:szCs w:val="22"/>
              <w:lang w:val="en-US"/>
            </w:rPr>
            <w:t>5</w:t>
          </w:r>
          <w:r w:rsidR="00B1784C">
            <w:rPr>
              <w:rFonts w:ascii="Times New Roman" w:hAnsi="Times New Roman"/>
              <w:bCs/>
              <w:szCs w:val="22"/>
              <w:lang w:val="en-US"/>
            </w:rPr>
            <w:t>7</w:t>
          </w:r>
        </w:p>
        <w:p w14:paraId="40B833DB" w14:textId="2E54FDF1" w:rsidR="004C484E" w:rsidRPr="004C484E" w:rsidRDefault="00976D9E" w:rsidP="004F3769">
          <w:pPr>
            <w:rPr>
              <w:lang w:val="nl-NL"/>
            </w:rPr>
          </w:pPr>
        </w:p>
      </w:sdtContent>
    </w:sdt>
    <w:p w14:paraId="70845367" w14:textId="03F81265" w:rsidR="00B87367" w:rsidRPr="004C484E" w:rsidRDefault="00B87367" w:rsidP="004C484E">
      <w:pPr>
        <w:rPr>
          <w:lang w:val="nl-NL"/>
        </w:rPr>
      </w:pPr>
    </w:p>
    <w:p w14:paraId="5EE66C14" w14:textId="48CD2EBB" w:rsidR="00F44A3F" w:rsidRPr="004C484E" w:rsidRDefault="00F44A3F" w:rsidP="00152D3C">
      <w:pPr>
        <w:widowControl/>
        <w:spacing w:after="0" w:line="240" w:lineRule="auto"/>
        <w:rPr>
          <w:rFonts w:asciiTheme="minorHAnsi" w:hAnsiTheme="minorHAnsi"/>
          <w:b/>
          <w:sz w:val="28"/>
          <w:szCs w:val="24"/>
          <w:lang w:val="nl-NL"/>
        </w:rPr>
      </w:pPr>
    </w:p>
    <w:p w14:paraId="02869241" w14:textId="7FA584AD" w:rsidR="00F44A3F" w:rsidRPr="004C484E" w:rsidRDefault="00F44A3F" w:rsidP="00152D3C">
      <w:pPr>
        <w:widowControl/>
        <w:spacing w:after="0" w:line="240" w:lineRule="auto"/>
        <w:rPr>
          <w:rFonts w:asciiTheme="minorHAnsi" w:hAnsiTheme="minorHAnsi"/>
          <w:b/>
          <w:sz w:val="28"/>
          <w:szCs w:val="24"/>
          <w:lang w:val="nl-NL"/>
        </w:rPr>
      </w:pPr>
    </w:p>
    <w:p w14:paraId="0BDFE27B" w14:textId="27003604" w:rsidR="00F44A3F" w:rsidRPr="004C484E" w:rsidRDefault="00F44A3F" w:rsidP="00152D3C">
      <w:pPr>
        <w:widowControl/>
        <w:spacing w:after="0" w:line="240" w:lineRule="auto"/>
        <w:rPr>
          <w:rFonts w:asciiTheme="minorHAnsi" w:hAnsiTheme="minorHAnsi"/>
          <w:b/>
          <w:sz w:val="28"/>
          <w:szCs w:val="24"/>
          <w:lang w:val="nl-NL"/>
        </w:rPr>
      </w:pPr>
    </w:p>
    <w:p w14:paraId="4E250D2C" w14:textId="7E772307" w:rsidR="00F44A3F" w:rsidRPr="004C484E" w:rsidRDefault="00F44A3F" w:rsidP="00152D3C">
      <w:pPr>
        <w:widowControl/>
        <w:spacing w:after="0" w:line="240" w:lineRule="auto"/>
        <w:rPr>
          <w:rFonts w:asciiTheme="minorHAnsi" w:hAnsiTheme="minorHAnsi"/>
          <w:b/>
          <w:sz w:val="28"/>
          <w:szCs w:val="24"/>
          <w:lang w:val="nl-NL"/>
        </w:rPr>
      </w:pPr>
    </w:p>
    <w:p w14:paraId="04D94E7D" w14:textId="36571DC6" w:rsidR="00B87367" w:rsidRDefault="00B87367" w:rsidP="00152D3C">
      <w:pPr>
        <w:widowControl/>
        <w:spacing w:after="0" w:line="240" w:lineRule="auto"/>
        <w:rPr>
          <w:rFonts w:asciiTheme="minorHAnsi" w:hAnsiTheme="minorHAnsi"/>
          <w:lang w:val="nl-NL"/>
        </w:rPr>
      </w:pPr>
    </w:p>
    <w:p w14:paraId="471E0F38" w14:textId="673AAC76" w:rsidR="008A0E10" w:rsidRDefault="008A0E10" w:rsidP="00152D3C">
      <w:pPr>
        <w:widowControl/>
        <w:spacing w:after="0" w:line="240" w:lineRule="auto"/>
        <w:rPr>
          <w:rFonts w:asciiTheme="minorHAnsi" w:hAnsiTheme="minorHAnsi"/>
          <w:lang w:val="nl-NL"/>
        </w:rPr>
      </w:pPr>
    </w:p>
    <w:p w14:paraId="50F711E5" w14:textId="31764EAA" w:rsidR="008A0E10" w:rsidRDefault="008A0E10" w:rsidP="00152D3C">
      <w:pPr>
        <w:widowControl/>
        <w:spacing w:after="0" w:line="240" w:lineRule="auto"/>
        <w:rPr>
          <w:rFonts w:asciiTheme="minorHAnsi" w:hAnsiTheme="minorHAnsi"/>
          <w:lang w:val="nl-NL"/>
        </w:rPr>
      </w:pPr>
    </w:p>
    <w:p w14:paraId="22B4ACBF" w14:textId="77777777" w:rsidR="008A0E10" w:rsidRPr="004C484E" w:rsidRDefault="008A0E10" w:rsidP="00152D3C">
      <w:pPr>
        <w:widowControl/>
        <w:spacing w:after="0" w:line="240" w:lineRule="auto"/>
        <w:rPr>
          <w:rFonts w:asciiTheme="minorHAnsi" w:hAnsiTheme="minorHAnsi"/>
          <w:lang w:val="nl-NL"/>
        </w:rPr>
      </w:pPr>
    </w:p>
    <w:p w14:paraId="36CF2A01" w14:textId="77777777" w:rsidR="005D69CB" w:rsidRPr="002B2C2F" w:rsidRDefault="005D69CB" w:rsidP="005D69CB">
      <w:pPr>
        <w:spacing w:after="0" w:line="360" w:lineRule="auto"/>
        <w:jc w:val="center"/>
        <w:rPr>
          <w:rFonts w:ascii="Times New Roman" w:hAnsi="Times New Roman" w:cs="Times New Roman"/>
          <w:bCs/>
          <w:sz w:val="24"/>
          <w:szCs w:val="24"/>
        </w:rPr>
      </w:pPr>
      <w:r w:rsidRPr="002B2C2F">
        <w:rPr>
          <w:rFonts w:ascii="Times New Roman" w:hAnsi="Times New Roman" w:cs="Times New Roman"/>
          <w:bCs/>
          <w:sz w:val="24"/>
          <w:szCs w:val="24"/>
        </w:rPr>
        <w:t>PREFACE</w:t>
      </w:r>
    </w:p>
    <w:p w14:paraId="448B4BF1" w14:textId="77777777" w:rsidR="005D69CB" w:rsidRPr="006B72B0" w:rsidRDefault="005D69CB" w:rsidP="005D69CB">
      <w:pPr>
        <w:spacing w:after="0" w:line="360" w:lineRule="auto"/>
        <w:rPr>
          <w:rFonts w:asciiTheme="minorHAnsi" w:hAnsiTheme="minorHAnsi"/>
          <w:b/>
          <w:sz w:val="24"/>
          <w:szCs w:val="24"/>
        </w:rPr>
      </w:pPr>
    </w:p>
    <w:p w14:paraId="2EED45C0" w14:textId="0BC7E24B" w:rsidR="005D69CB" w:rsidRPr="006B72B0" w:rsidRDefault="005D69CB" w:rsidP="005D69CB">
      <w:pPr>
        <w:spacing w:after="0" w:line="360" w:lineRule="auto"/>
        <w:rPr>
          <w:rFonts w:ascii="Times New Roman" w:hAnsi="Times New Roman" w:cs="Times New Roman"/>
          <w:bCs/>
          <w:i/>
          <w:iCs/>
          <w:sz w:val="24"/>
          <w:szCs w:val="24"/>
        </w:rPr>
      </w:pPr>
      <w:r w:rsidRPr="006B72B0">
        <w:rPr>
          <w:rFonts w:ascii="Times New Roman" w:hAnsi="Times New Roman" w:cs="Times New Roman"/>
          <w:bCs/>
          <w:i/>
          <w:iCs/>
          <w:sz w:val="24"/>
          <w:szCs w:val="24"/>
        </w:rPr>
        <w:t xml:space="preserve">Before you start </w:t>
      </w:r>
      <w:r>
        <w:rPr>
          <w:rFonts w:ascii="Times New Roman" w:hAnsi="Times New Roman" w:cs="Times New Roman"/>
          <w:bCs/>
          <w:i/>
          <w:iCs/>
          <w:sz w:val="24"/>
          <w:szCs w:val="24"/>
        </w:rPr>
        <w:t>set to read</w:t>
      </w:r>
      <w:r w:rsidRPr="006B72B0">
        <w:rPr>
          <w:rFonts w:ascii="Times New Roman" w:hAnsi="Times New Roman" w:cs="Times New Roman"/>
          <w:bCs/>
          <w:i/>
          <w:iCs/>
          <w:sz w:val="24"/>
          <w:szCs w:val="24"/>
        </w:rPr>
        <w:t xml:space="preserve"> this master’s thesis, I would like to acknowledge and sincerely thank my supervisor Teresa de la Hera for her ongoing support and understanding through</w:t>
      </w:r>
      <w:r>
        <w:rPr>
          <w:rFonts w:ascii="Times New Roman" w:hAnsi="Times New Roman" w:cs="Times New Roman"/>
          <w:bCs/>
          <w:i/>
          <w:iCs/>
          <w:sz w:val="24"/>
          <w:szCs w:val="24"/>
        </w:rPr>
        <w:t>out</w:t>
      </w:r>
      <w:r w:rsidRPr="006B72B0">
        <w:rPr>
          <w:rFonts w:ascii="Times New Roman" w:hAnsi="Times New Roman" w:cs="Times New Roman"/>
          <w:bCs/>
          <w:i/>
          <w:iCs/>
          <w:sz w:val="24"/>
          <w:szCs w:val="24"/>
        </w:rPr>
        <w:t xml:space="preserve"> the process of creating this </w:t>
      </w:r>
      <w:r w:rsidR="00843183">
        <w:rPr>
          <w:rFonts w:ascii="Times New Roman" w:hAnsi="Times New Roman" w:cs="Times New Roman"/>
          <w:bCs/>
          <w:i/>
          <w:iCs/>
          <w:sz w:val="24"/>
          <w:szCs w:val="24"/>
        </w:rPr>
        <w:t xml:space="preserve">master’s </w:t>
      </w:r>
      <w:r w:rsidRPr="006B72B0">
        <w:rPr>
          <w:rFonts w:ascii="Times New Roman" w:hAnsi="Times New Roman" w:cs="Times New Roman"/>
          <w:bCs/>
          <w:i/>
          <w:iCs/>
          <w:sz w:val="24"/>
          <w:szCs w:val="24"/>
        </w:rPr>
        <w:t xml:space="preserve">thesis. </w:t>
      </w:r>
    </w:p>
    <w:p w14:paraId="237C9088" w14:textId="77777777" w:rsidR="005D69CB" w:rsidRPr="005D69CB" w:rsidRDefault="005D69CB" w:rsidP="00F604A5">
      <w:pPr>
        <w:pStyle w:val="Geenafstand"/>
        <w:spacing w:line="360" w:lineRule="auto"/>
        <w:rPr>
          <w:rFonts w:ascii="Times New Roman" w:hAnsi="Times New Roman" w:cs="Times New Roman"/>
          <w:b/>
          <w:bCs/>
          <w:sz w:val="24"/>
          <w:szCs w:val="24"/>
          <w:lang w:val="en-US"/>
        </w:rPr>
      </w:pPr>
    </w:p>
    <w:p w14:paraId="23A6B3FF" w14:textId="77777777" w:rsidR="005D69CB" w:rsidRDefault="005D69CB" w:rsidP="00F604A5">
      <w:pPr>
        <w:pStyle w:val="Geenafstand"/>
        <w:spacing w:line="360" w:lineRule="auto"/>
        <w:rPr>
          <w:rFonts w:ascii="Times New Roman" w:hAnsi="Times New Roman" w:cs="Times New Roman"/>
          <w:b/>
          <w:bCs/>
          <w:sz w:val="24"/>
          <w:szCs w:val="24"/>
        </w:rPr>
      </w:pPr>
    </w:p>
    <w:p w14:paraId="2D68FCC1" w14:textId="77777777" w:rsidR="005D69CB" w:rsidRDefault="005D69CB" w:rsidP="00F604A5">
      <w:pPr>
        <w:pStyle w:val="Geenafstand"/>
        <w:spacing w:line="360" w:lineRule="auto"/>
        <w:rPr>
          <w:rFonts w:ascii="Times New Roman" w:hAnsi="Times New Roman" w:cs="Times New Roman"/>
          <w:b/>
          <w:bCs/>
          <w:sz w:val="24"/>
          <w:szCs w:val="24"/>
        </w:rPr>
      </w:pPr>
    </w:p>
    <w:p w14:paraId="56D434D1" w14:textId="77777777" w:rsidR="005D69CB" w:rsidRDefault="005D69CB" w:rsidP="00F604A5">
      <w:pPr>
        <w:pStyle w:val="Geenafstand"/>
        <w:spacing w:line="360" w:lineRule="auto"/>
        <w:rPr>
          <w:rFonts w:ascii="Times New Roman" w:hAnsi="Times New Roman" w:cs="Times New Roman"/>
          <w:b/>
          <w:bCs/>
          <w:sz w:val="24"/>
          <w:szCs w:val="24"/>
        </w:rPr>
      </w:pPr>
    </w:p>
    <w:p w14:paraId="2C679A91" w14:textId="77777777" w:rsidR="005D69CB" w:rsidRDefault="005D69CB" w:rsidP="00F604A5">
      <w:pPr>
        <w:pStyle w:val="Geenafstand"/>
        <w:spacing w:line="360" w:lineRule="auto"/>
        <w:rPr>
          <w:rFonts w:ascii="Times New Roman" w:hAnsi="Times New Roman" w:cs="Times New Roman"/>
          <w:b/>
          <w:bCs/>
          <w:sz w:val="24"/>
          <w:szCs w:val="24"/>
        </w:rPr>
      </w:pPr>
    </w:p>
    <w:p w14:paraId="54683907" w14:textId="77777777" w:rsidR="005D69CB" w:rsidRDefault="005D69CB" w:rsidP="00F604A5">
      <w:pPr>
        <w:pStyle w:val="Geenafstand"/>
        <w:spacing w:line="360" w:lineRule="auto"/>
        <w:rPr>
          <w:rFonts w:ascii="Times New Roman" w:hAnsi="Times New Roman" w:cs="Times New Roman"/>
          <w:b/>
          <w:bCs/>
          <w:sz w:val="24"/>
          <w:szCs w:val="24"/>
        </w:rPr>
      </w:pPr>
    </w:p>
    <w:p w14:paraId="3E584EB9" w14:textId="77777777" w:rsidR="005D69CB" w:rsidRDefault="005D69CB" w:rsidP="00F604A5">
      <w:pPr>
        <w:pStyle w:val="Geenafstand"/>
        <w:spacing w:line="360" w:lineRule="auto"/>
        <w:rPr>
          <w:rFonts w:ascii="Times New Roman" w:hAnsi="Times New Roman" w:cs="Times New Roman"/>
          <w:b/>
          <w:bCs/>
          <w:sz w:val="24"/>
          <w:szCs w:val="24"/>
        </w:rPr>
      </w:pPr>
    </w:p>
    <w:p w14:paraId="53CE96F2" w14:textId="77777777" w:rsidR="005D69CB" w:rsidRDefault="005D69CB" w:rsidP="00F604A5">
      <w:pPr>
        <w:pStyle w:val="Geenafstand"/>
        <w:spacing w:line="360" w:lineRule="auto"/>
        <w:rPr>
          <w:rFonts w:ascii="Times New Roman" w:hAnsi="Times New Roman" w:cs="Times New Roman"/>
          <w:b/>
          <w:bCs/>
          <w:sz w:val="24"/>
          <w:szCs w:val="24"/>
        </w:rPr>
      </w:pPr>
    </w:p>
    <w:p w14:paraId="054EE99D" w14:textId="77777777" w:rsidR="005D69CB" w:rsidRDefault="005D69CB" w:rsidP="00F604A5">
      <w:pPr>
        <w:pStyle w:val="Geenafstand"/>
        <w:spacing w:line="360" w:lineRule="auto"/>
        <w:rPr>
          <w:rFonts w:ascii="Times New Roman" w:hAnsi="Times New Roman" w:cs="Times New Roman"/>
          <w:b/>
          <w:bCs/>
          <w:sz w:val="24"/>
          <w:szCs w:val="24"/>
        </w:rPr>
      </w:pPr>
    </w:p>
    <w:p w14:paraId="1A8C4586" w14:textId="77777777" w:rsidR="005D69CB" w:rsidRDefault="005D69CB" w:rsidP="00F604A5">
      <w:pPr>
        <w:pStyle w:val="Geenafstand"/>
        <w:spacing w:line="360" w:lineRule="auto"/>
        <w:rPr>
          <w:rFonts w:ascii="Times New Roman" w:hAnsi="Times New Roman" w:cs="Times New Roman"/>
          <w:b/>
          <w:bCs/>
          <w:sz w:val="24"/>
          <w:szCs w:val="24"/>
        </w:rPr>
      </w:pPr>
    </w:p>
    <w:p w14:paraId="398FF93C" w14:textId="77777777" w:rsidR="005D69CB" w:rsidRDefault="005D69CB" w:rsidP="00F604A5">
      <w:pPr>
        <w:pStyle w:val="Geenafstand"/>
        <w:spacing w:line="360" w:lineRule="auto"/>
        <w:rPr>
          <w:rFonts w:ascii="Times New Roman" w:hAnsi="Times New Roman" w:cs="Times New Roman"/>
          <w:b/>
          <w:bCs/>
          <w:sz w:val="24"/>
          <w:szCs w:val="24"/>
        </w:rPr>
      </w:pPr>
    </w:p>
    <w:p w14:paraId="70CA3E52" w14:textId="77777777" w:rsidR="005D69CB" w:rsidRDefault="005D69CB" w:rsidP="00F604A5">
      <w:pPr>
        <w:pStyle w:val="Geenafstand"/>
        <w:spacing w:line="360" w:lineRule="auto"/>
        <w:rPr>
          <w:rFonts w:ascii="Times New Roman" w:hAnsi="Times New Roman" w:cs="Times New Roman"/>
          <w:b/>
          <w:bCs/>
          <w:sz w:val="24"/>
          <w:szCs w:val="24"/>
        </w:rPr>
      </w:pPr>
    </w:p>
    <w:p w14:paraId="51763B4D" w14:textId="77777777" w:rsidR="005D69CB" w:rsidRDefault="005D69CB" w:rsidP="00F604A5">
      <w:pPr>
        <w:pStyle w:val="Geenafstand"/>
        <w:spacing w:line="360" w:lineRule="auto"/>
        <w:rPr>
          <w:rFonts w:ascii="Times New Roman" w:hAnsi="Times New Roman" w:cs="Times New Roman"/>
          <w:b/>
          <w:bCs/>
          <w:sz w:val="24"/>
          <w:szCs w:val="24"/>
        </w:rPr>
      </w:pPr>
    </w:p>
    <w:p w14:paraId="55EC696F" w14:textId="77777777" w:rsidR="005D69CB" w:rsidRDefault="005D69CB" w:rsidP="00F604A5">
      <w:pPr>
        <w:pStyle w:val="Geenafstand"/>
        <w:spacing w:line="360" w:lineRule="auto"/>
        <w:rPr>
          <w:rFonts w:ascii="Times New Roman" w:hAnsi="Times New Roman" w:cs="Times New Roman"/>
          <w:b/>
          <w:bCs/>
          <w:sz w:val="24"/>
          <w:szCs w:val="24"/>
        </w:rPr>
      </w:pPr>
    </w:p>
    <w:p w14:paraId="2B438638" w14:textId="77777777" w:rsidR="005D69CB" w:rsidRDefault="005D69CB" w:rsidP="00F604A5">
      <w:pPr>
        <w:pStyle w:val="Geenafstand"/>
        <w:spacing w:line="360" w:lineRule="auto"/>
        <w:rPr>
          <w:rFonts w:ascii="Times New Roman" w:hAnsi="Times New Roman" w:cs="Times New Roman"/>
          <w:b/>
          <w:bCs/>
          <w:sz w:val="24"/>
          <w:szCs w:val="24"/>
        </w:rPr>
      </w:pPr>
    </w:p>
    <w:p w14:paraId="604E6E28" w14:textId="77777777" w:rsidR="005D69CB" w:rsidRDefault="005D69CB" w:rsidP="00F604A5">
      <w:pPr>
        <w:pStyle w:val="Geenafstand"/>
        <w:spacing w:line="360" w:lineRule="auto"/>
        <w:rPr>
          <w:rFonts w:ascii="Times New Roman" w:hAnsi="Times New Roman" w:cs="Times New Roman"/>
          <w:b/>
          <w:bCs/>
          <w:sz w:val="24"/>
          <w:szCs w:val="24"/>
        </w:rPr>
      </w:pPr>
    </w:p>
    <w:p w14:paraId="55D62CC6" w14:textId="77777777" w:rsidR="005D69CB" w:rsidRDefault="005D69CB" w:rsidP="00F604A5">
      <w:pPr>
        <w:pStyle w:val="Geenafstand"/>
        <w:spacing w:line="360" w:lineRule="auto"/>
        <w:rPr>
          <w:rFonts w:ascii="Times New Roman" w:hAnsi="Times New Roman" w:cs="Times New Roman"/>
          <w:b/>
          <w:bCs/>
          <w:sz w:val="24"/>
          <w:szCs w:val="24"/>
        </w:rPr>
      </w:pPr>
    </w:p>
    <w:p w14:paraId="24213029" w14:textId="77777777" w:rsidR="005D69CB" w:rsidRDefault="005D69CB" w:rsidP="00F604A5">
      <w:pPr>
        <w:pStyle w:val="Geenafstand"/>
        <w:spacing w:line="360" w:lineRule="auto"/>
        <w:rPr>
          <w:rFonts w:ascii="Times New Roman" w:hAnsi="Times New Roman" w:cs="Times New Roman"/>
          <w:b/>
          <w:bCs/>
          <w:sz w:val="24"/>
          <w:szCs w:val="24"/>
        </w:rPr>
      </w:pPr>
    </w:p>
    <w:p w14:paraId="6B9C1504" w14:textId="77777777" w:rsidR="005D69CB" w:rsidRDefault="005D69CB" w:rsidP="00F604A5">
      <w:pPr>
        <w:pStyle w:val="Geenafstand"/>
        <w:spacing w:line="360" w:lineRule="auto"/>
        <w:rPr>
          <w:rFonts w:ascii="Times New Roman" w:hAnsi="Times New Roman" w:cs="Times New Roman"/>
          <w:b/>
          <w:bCs/>
          <w:sz w:val="24"/>
          <w:szCs w:val="24"/>
        </w:rPr>
      </w:pPr>
    </w:p>
    <w:p w14:paraId="57F9AF6E" w14:textId="77777777" w:rsidR="005D69CB" w:rsidRDefault="005D69CB" w:rsidP="00F604A5">
      <w:pPr>
        <w:pStyle w:val="Geenafstand"/>
        <w:spacing w:line="360" w:lineRule="auto"/>
        <w:rPr>
          <w:rFonts w:ascii="Times New Roman" w:hAnsi="Times New Roman" w:cs="Times New Roman"/>
          <w:b/>
          <w:bCs/>
          <w:sz w:val="24"/>
          <w:szCs w:val="24"/>
        </w:rPr>
      </w:pPr>
    </w:p>
    <w:p w14:paraId="4AA8E6E5" w14:textId="77777777" w:rsidR="005D69CB" w:rsidRDefault="005D69CB" w:rsidP="00F604A5">
      <w:pPr>
        <w:pStyle w:val="Geenafstand"/>
        <w:spacing w:line="360" w:lineRule="auto"/>
        <w:rPr>
          <w:rFonts w:ascii="Times New Roman" w:hAnsi="Times New Roman" w:cs="Times New Roman"/>
          <w:b/>
          <w:bCs/>
          <w:sz w:val="24"/>
          <w:szCs w:val="24"/>
        </w:rPr>
      </w:pPr>
    </w:p>
    <w:p w14:paraId="63EF313E" w14:textId="77777777" w:rsidR="005D69CB" w:rsidRDefault="005D69CB" w:rsidP="00F604A5">
      <w:pPr>
        <w:pStyle w:val="Geenafstand"/>
        <w:spacing w:line="360" w:lineRule="auto"/>
        <w:rPr>
          <w:rFonts w:ascii="Times New Roman" w:hAnsi="Times New Roman" w:cs="Times New Roman"/>
          <w:b/>
          <w:bCs/>
          <w:sz w:val="24"/>
          <w:szCs w:val="24"/>
        </w:rPr>
      </w:pPr>
    </w:p>
    <w:p w14:paraId="5C2FC3A6" w14:textId="77777777" w:rsidR="005D69CB" w:rsidRDefault="005D69CB" w:rsidP="00F604A5">
      <w:pPr>
        <w:pStyle w:val="Geenafstand"/>
        <w:spacing w:line="360" w:lineRule="auto"/>
        <w:rPr>
          <w:rFonts w:ascii="Times New Roman" w:hAnsi="Times New Roman" w:cs="Times New Roman"/>
          <w:b/>
          <w:bCs/>
          <w:sz w:val="24"/>
          <w:szCs w:val="24"/>
        </w:rPr>
      </w:pPr>
    </w:p>
    <w:p w14:paraId="35554D89" w14:textId="77777777" w:rsidR="005D69CB" w:rsidRDefault="005D69CB" w:rsidP="00F604A5">
      <w:pPr>
        <w:pStyle w:val="Geenafstand"/>
        <w:spacing w:line="360" w:lineRule="auto"/>
        <w:rPr>
          <w:rFonts w:ascii="Times New Roman" w:hAnsi="Times New Roman" w:cs="Times New Roman"/>
          <w:b/>
          <w:bCs/>
          <w:sz w:val="24"/>
          <w:szCs w:val="24"/>
        </w:rPr>
      </w:pPr>
    </w:p>
    <w:p w14:paraId="332A3623" w14:textId="77777777" w:rsidR="005D69CB" w:rsidRDefault="005D69CB" w:rsidP="00F604A5">
      <w:pPr>
        <w:pStyle w:val="Geenafstand"/>
        <w:spacing w:line="360" w:lineRule="auto"/>
        <w:rPr>
          <w:rFonts w:ascii="Times New Roman" w:hAnsi="Times New Roman" w:cs="Times New Roman"/>
          <w:b/>
          <w:bCs/>
          <w:sz w:val="24"/>
          <w:szCs w:val="24"/>
        </w:rPr>
      </w:pPr>
    </w:p>
    <w:p w14:paraId="3C844295" w14:textId="77777777" w:rsidR="005D69CB" w:rsidRDefault="005D69CB" w:rsidP="00F604A5">
      <w:pPr>
        <w:pStyle w:val="Geenafstand"/>
        <w:spacing w:line="360" w:lineRule="auto"/>
        <w:rPr>
          <w:rFonts w:ascii="Times New Roman" w:hAnsi="Times New Roman" w:cs="Times New Roman"/>
          <w:b/>
          <w:bCs/>
          <w:sz w:val="24"/>
          <w:szCs w:val="24"/>
        </w:rPr>
      </w:pPr>
    </w:p>
    <w:p w14:paraId="1616A852" w14:textId="77777777" w:rsidR="005D69CB" w:rsidRDefault="005D69CB" w:rsidP="00F604A5">
      <w:pPr>
        <w:pStyle w:val="Geenafstand"/>
        <w:spacing w:line="360" w:lineRule="auto"/>
        <w:rPr>
          <w:rFonts w:ascii="Times New Roman" w:hAnsi="Times New Roman" w:cs="Times New Roman"/>
          <w:b/>
          <w:bCs/>
          <w:sz w:val="24"/>
          <w:szCs w:val="24"/>
        </w:rPr>
      </w:pPr>
    </w:p>
    <w:p w14:paraId="59F5F337" w14:textId="77777777" w:rsidR="005D69CB" w:rsidRDefault="005D69CB" w:rsidP="00F604A5">
      <w:pPr>
        <w:pStyle w:val="Geenafstand"/>
        <w:spacing w:line="360" w:lineRule="auto"/>
        <w:rPr>
          <w:rFonts w:ascii="Times New Roman" w:hAnsi="Times New Roman" w:cs="Times New Roman"/>
          <w:b/>
          <w:bCs/>
          <w:sz w:val="24"/>
          <w:szCs w:val="24"/>
        </w:rPr>
      </w:pPr>
    </w:p>
    <w:p w14:paraId="3242806C" w14:textId="227D2D3B" w:rsidR="00356273" w:rsidRPr="00F604A5" w:rsidRDefault="00FA2147" w:rsidP="00F604A5">
      <w:pPr>
        <w:pStyle w:val="Geenafstand"/>
        <w:spacing w:line="360" w:lineRule="auto"/>
        <w:rPr>
          <w:rFonts w:ascii="Times New Roman" w:hAnsi="Times New Roman" w:cs="Times New Roman"/>
          <w:b/>
          <w:bCs/>
          <w:sz w:val="24"/>
          <w:szCs w:val="24"/>
        </w:rPr>
      </w:pPr>
      <w:r w:rsidRPr="00F604A5">
        <w:rPr>
          <w:rFonts w:ascii="Times New Roman" w:hAnsi="Times New Roman" w:cs="Times New Roman"/>
          <w:b/>
          <w:bCs/>
          <w:sz w:val="24"/>
          <w:szCs w:val="24"/>
        </w:rPr>
        <w:lastRenderedPageBreak/>
        <w:t xml:space="preserve">1. </w:t>
      </w:r>
      <w:r w:rsidR="00356273" w:rsidRPr="00F604A5">
        <w:rPr>
          <w:rFonts w:ascii="Times New Roman" w:hAnsi="Times New Roman" w:cs="Times New Roman"/>
          <w:b/>
          <w:bCs/>
          <w:sz w:val="24"/>
          <w:szCs w:val="24"/>
        </w:rPr>
        <w:t>Introduction</w:t>
      </w:r>
    </w:p>
    <w:p w14:paraId="3C457358" w14:textId="457A4A21" w:rsidR="00356273" w:rsidRPr="00E56415" w:rsidRDefault="004A62A9" w:rsidP="00290636">
      <w:pPr>
        <w:spacing w:after="0" w:line="360" w:lineRule="auto"/>
        <w:rPr>
          <w:rFonts w:ascii="Times New Roman" w:hAnsi="Times New Roman" w:cs="Times New Roman"/>
          <w:sz w:val="24"/>
          <w:szCs w:val="24"/>
          <w:lang w:val="en-GB"/>
        </w:rPr>
      </w:pPr>
      <w:r w:rsidRPr="00E56415">
        <w:rPr>
          <w:rFonts w:ascii="Times New Roman" w:hAnsi="Times New Roman" w:cs="Times New Roman"/>
        </w:rPr>
        <w:t xml:space="preserve">This study is focused on emotionally impactful games, which are defined as </w:t>
      </w:r>
      <w:r w:rsidRPr="00E56415">
        <w:rPr>
          <w:rFonts w:ascii="Times New Roman" w:hAnsi="Times New Roman" w:cs="Times New Roman"/>
          <w:lang w:val="en-GB"/>
        </w:rPr>
        <w:t>“video games that have a profound emotional impact on the player in the form of complex, mixed-affect experiences” (Denisova et al., 2021, p. 1)</w:t>
      </w:r>
      <w:r w:rsidR="00A43B8D">
        <w:rPr>
          <w:rFonts w:ascii="Times New Roman" w:hAnsi="Times New Roman" w:cs="Times New Roman"/>
          <w:lang w:val="en-GB"/>
        </w:rPr>
        <w:t xml:space="preserve"> </w:t>
      </w:r>
      <w:r w:rsidR="00A43B8D" w:rsidRPr="001C2A80">
        <w:rPr>
          <w:rFonts w:ascii="Times New Roman" w:hAnsi="Times New Roman" w:cs="Times New Roman"/>
        </w:rPr>
        <w:t>and are concerned with a large range of topics that evoke strong emotions within humans such as death (Schott, 2017), depression (Lewis, 2014) or loneliness (Rusch, 2016).</w:t>
      </w:r>
      <w:r w:rsidR="00942561">
        <w:rPr>
          <w:rFonts w:ascii="Times New Roman" w:hAnsi="Times New Roman" w:cs="Times New Roman"/>
          <w:lang w:val="en-GB"/>
        </w:rPr>
        <w:t xml:space="preserve"> </w:t>
      </w:r>
      <w:r w:rsidRPr="00E56415">
        <w:rPr>
          <w:rFonts w:ascii="Times New Roman" w:hAnsi="Times New Roman" w:cs="Times New Roman"/>
          <w:lang w:val="en-GB"/>
        </w:rPr>
        <w:t>These types of games can be designed in the form of serious games or entertaining games (Laamarti et al., 2014).</w:t>
      </w:r>
      <w:r w:rsidRPr="00E56415">
        <w:rPr>
          <w:rFonts w:ascii="Times New Roman" w:hAnsi="Times New Roman" w:cs="Times New Roman"/>
          <w:b/>
          <w:bCs/>
          <w:lang w:val="en-GB"/>
        </w:rPr>
        <w:t xml:space="preserve"> </w:t>
      </w:r>
      <w:r w:rsidRPr="00E56415">
        <w:rPr>
          <w:rFonts w:ascii="Times New Roman" w:hAnsi="Times New Roman" w:cs="Times New Roman"/>
          <w:lang w:val="en-GB"/>
        </w:rPr>
        <w:t>There is an increasing number of entertaining emotionally impactful games that are designed by individuals that draw on their own personal challenging circumstances in designing these types of games. This thesis aims the understand how these game designers use the process of digital game design as a coping mechanism to deal with challenging themes and events that occur in their personal life</w:t>
      </w:r>
      <w:r w:rsidR="00E56415" w:rsidRPr="00E56415">
        <w:rPr>
          <w:rFonts w:ascii="Times New Roman" w:hAnsi="Times New Roman" w:cs="Times New Roman"/>
          <w:lang w:val="en-GB"/>
        </w:rPr>
        <w:t>.</w:t>
      </w:r>
      <w:r w:rsidR="00E56415">
        <w:rPr>
          <w:rFonts w:ascii="Times New Roman" w:hAnsi="Times New Roman" w:cs="Times New Roman"/>
          <w:sz w:val="24"/>
          <w:szCs w:val="24"/>
          <w:lang w:val="en-GB"/>
        </w:rPr>
        <w:t xml:space="preserve"> </w:t>
      </w:r>
      <w:r w:rsidR="00356273" w:rsidRPr="001C2A80">
        <w:rPr>
          <w:rFonts w:ascii="Times New Roman" w:hAnsi="Times New Roman" w:cs="Times New Roman"/>
        </w:rPr>
        <w:t xml:space="preserve">Especially focusing on the perspective of the digital game designer that might draw upon challenging lived experiences from his or her personal life in designing these types of games, where the process of game design might function as a coping mechanism for these game designers. Therefore, the research will aim to expand knowledge in the field of game studies and coping mechanisms through exploring how digital game designers of emotionally impactful games use the process of game design to create these types of games, how they draw on their lived experiences in doing so and how the process might simultaneously serve the function of a coping mechanism to deal with the sometimes challenging nature of these personal circumstances. Emotionally impactful games are digital games “that have a profound emotional impact in the form of complex mixed-affect experiences” (Denisova et al., 2021, p. 1) and are concerned with a large range of topics that evoke strong emotions within humans such as death (Schott, 2017), depression (Lewis, 2014) or loneliness (Rusch, 2016). </w:t>
      </w:r>
    </w:p>
    <w:p w14:paraId="6BE1F05E" w14:textId="029D1175" w:rsidR="007473FC" w:rsidRDefault="009A74FB" w:rsidP="007473FC">
      <w:pPr>
        <w:pStyle w:val="Geenafstand"/>
        <w:spacing w:line="360" w:lineRule="auto"/>
        <w:ind w:firstLine="720"/>
        <w:rPr>
          <w:rFonts w:ascii="Times New Roman" w:hAnsi="Times New Roman" w:cs="Times New Roman"/>
        </w:rPr>
      </w:pPr>
      <w:r>
        <w:rPr>
          <w:rFonts w:ascii="Times New Roman" w:hAnsi="Times New Roman" w:cs="Times New Roman"/>
        </w:rPr>
        <w:t>An example of an emotionally impactful game is the</w:t>
      </w:r>
      <w:r w:rsidR="00356273" w:rsidRPr="001C2A80">
        <w:rPr>
          <w:rFonts w:ascii="Times New Roman" w:hAnsi="Times New Roman" w:cs="Times New Roman"/>
        </w:rPr>
        <w:t xml:space="preserve"> game called </w:t>
      </w:r>
      <w:r w:rsidR="00356273" w:rsidRPr="001C2A80">
        <w:rPr>
          <w:rFonts w:ascii="Times New Roman" w:hAnsi="Times New Roman" w:cs="Times New Roman"/>
          <w:i/>
          <w:iCs/>
        </w:rPr>
        <w:t>That Dragon, Cancer</w:t>
      </w:r>
      <w:r w:rsidR="00356273" w:rsidRPr="001C2A80">
        <w:rPr>
          <w:rFonts w:ascii="Times New Roman" w:hAnsi="Times New Roman" w:cs="Times New Roman"/>
        </w:rPr>
        <w:t>, which was designed by the parents Ryan Green and Amy Green</w:t>
      </w:r>
      <w:r w:rsidR="001E4DBE">
        <w:rPr>
          <w:rFonts w:ascii="Times New Roman" w:hAnsi="Times New Roman" w:cs="Times New Roman"/>
        </w:rPr>
        <w:t xml:space="preserve"> </w:t>
      </w:r>
      <w:r w:rsidR="00E32488">
        <w:rPr>
          <w:rFonts w:ascii="Times New Roman" w:hAnsi="Times New Roman" w:cs="Times New Roman"/>
        </w:rPr>
        <w:t>as part of the</w:t>
      </w:r>
      <w:r w:rsidR="001E4DBE">
        <w:rPr>
          <w:rFonts w:ascii="Times New Roman" w:hAnsi="Times New Roman" w:cs="Times New Roman"/>
        </w:rPr>
        <w:t xml:space="preserve"> </w:t>
      </w:r>
      <w:r w:rsidR="00E32488">
        <w:rPr>
          <w:rFonts w:ascii="Times New Roman" w:hAnsi="Times New Roman" w:cs="Times New Roman"/>
        </w:rPr>
        <w:t>coping process with the loss of their child</w:t>
      </w:r>
      <w:r w:rsidR="00356273" w:rsidRPr="001C2A80">
        <w:rPr>
          <w:rFonts w:ascii="Times New Roman" w:hAnsi="Times New Roman" w:cs="Times New Roman"/>
        </w:rPr>
        <w:t>, that has challenged traditional manners of the portrayal of death and the function of death in video games (Schott, 2017). Instead, the game can be considered a game that addresses the subject of death through utilizing the game medium as a way to personally express and communicate the developers own story and experience (Schott, 2017). The video game is based on the story of the five-year-old son of Ryan and Amy Green that is diagnosed with an aggressive form of cancer that eventually resulted in the loss of their son Joel. The game takes approximately two hours to complete and within those two hours the player is presented with different chapters that represent different stages of Joel’s illness from diagnoses to treatment to the eventually unavoidable palliative care. Different perspectives are presented throughout the different chapters such as the parents or the doctors perspective during the process of Joel’s illness and treatment.</w:t>
      </w:r>
      <w:r w:rsidR="007473FC">
        <w:rPr>
          <w:rFonts w:ascii="Times New Roman" w:hAnsi="Times New Roman" w:cs="Times New Roman"/>
        </w:rPr>
        <w:t xml:space="preserve"> Figure 1.1 illustrates the moment in the game where the parents are told that Joel is indeed terminally ill, which you as player experience from the perspective of Joel where Joel (you) is playing with a toy that distracts him from the situation at hand. </w:t>
      </w:r>
      <w:r w:rsidR="007473FC" w:rsidRPr="001C2A80">
        <w:rPr>
          <w:rFonts w:ascii="Times New Roman" w:hAnsi="Times New Roman" w:cs="Times New Roman"/>
        </w:rPr>
        <w:t xml:space="preserve">As Schott (2017) argues, </w:t>
      </w:r>
      <w:r w:rsidR="007473FC" w:rsidRPr="001C2A80">
        <w:rPr>
          <w:rFonts w:ascii="Times New Roman" w:hAnsi="Times New Roman" w:cs="Times New Roman"/>
          <w:i/>
          <w:iCs/>
        </w:rPr>
        <w:t>That Dragon, Cancer</w:t>
      </w:r>
      <w:r w:rsidR="007473FC" w:rsidRPr="001C2A80">
        <w:rPr>
          <w:rFonts w:ascii="Times New Roman" w:hAnsi="Times New Roman" w:cs="Times New Roman"/>
        </w:rPr>
        <w:t xml:space="preserve"> challenges </w:t>
      </w:r>
      <w:r w:rsidR="007473FC" w:rsidRPr="001C2A80">
        <w:rPr>
          <w:rFonts w:ascii="Times New Roman" w:hAnsi="Times New Roman" w:cs="Times New Roman"/>
        </w:rPr>
        <w:lastRenderedPageBreak/>
        <w:t xml:space="preserve">the established formula for experiencing games as the player feels unable to comprehend the emotional demands of each chapter presented within the game and is left impacted emotionally by the experience that the game affords. Other examples of video games that can be classified as emotionally impactful include Zoe Quinn’s </w:t>
      </w:r>
      <w:r w:rsidR="007473FC" w:rsidRPr="001C2A80">
        <w:rPr>
          <w:rFonts w:ascii="Times New Roman" w:hAnsi="Times New Roman" w:cs="Times New Roman"/>
          <w:i/>
          <w:iCs/>
        </w:rPr>
        <w:t xml:space="preserve">Depression Quest </w:t>
      </w:r>
      <w:r w:rsidR="007473FC" w:rsidRPr="001C2A80">
        <w:rPr>
          <w:rFonts w:ascii="Times New Roman" w:hAnsi="Times New Roman" w:cs="Times New Roman"/>
        </w:rPr>
        <w:t xml:space="preserve">(Lewis, 2014), Jordan Magnussen’s </w:t>
      </w:r>
      <w:r w:rsidR="007473FC" w:rsidRPr="001C2A80">
        <w:rPr>
          <w:rFonts w:ascii="Times New Roman" w:hAnsi="Times New Roman" w:cs="Times New Roman"/>
          <w:i/>
          <w:iCs/>
        </w:rPr>
        <w:t xml:space="preserve">Loneliness </w:t>
      </w:r>
      <w:r w:rsidR="007473FC" w:rsidRPr="001C2A80">
        <w:rPr>
          <w:rFonts w:ascii="Times New Roman" w:hAnsi="Times New Roman" w:cs="Times New Roman"/>
        </w:rPr>
        <w:t>(</w:t>
      </w:r>
      <w:r w:rsidR="00CA5217">
        <w:rPr>
          <w:rFonts w:ascii="Times New Roman" w:hAnsi="Times New Roman" w:cs="Times New Roman"/>
        </w:rPr>
        <w:t>Rusch, 2016</w:t>
      </w:r>
      <w:r w:rsidR="007473FC" w:rsidRPr="001C2A80">
        <w:rPr>
          <w:rFonts w:ascii="Times New Roman" w:hAnsi="Times New Roman" w:cs="Times New Roman"/>
        </w:rPr>
        <w:t xml:space="preserve">) or 11 bit’s </w:t>
      </w:r>
      <w:r w:rsidR="007473FC" w:rsidRPr="001C2A80">
        <w:rPr>
          <w:rFonts w:ascii="Times New Roman" w:hAnsi="Times New Roman" w:cs="Times New Roman"/>
          <w:i/>
          <w:iCs/>
        </w:rPr>
        <w:t xml:space="preserve">This War of Mine </w:t>
      </w:r>
      <w:r w:rsidR="007473FC" w:rsidRPr="001C2A80">
        <w:rPr>
          <w:rFonts w:ascii="Times New Roman" w:hAnsi="Times New Roman" w:cs="Times New Roman"/>
        </w:rPr>
        <w:t xml:space="preserve">(de Smale et al., 2019). </w:t>
      </w:r>
    </w:p>
    <w:p w14:paraId="5EB37258" w14:textId="77777777" w:rsidR="00E9095A" w:rsidRDefault="00E9095A" w:rsidP="007473FC">
      <w:pPr>
        <w:pStyle w:val="Geenafstand"/>
        <w:spacing w:line="360" w:lineRule="auto"/>
        <w:ind w:firstLine="720"/>
        <w:rPr>
          <w:rFonts w:ascii="Times New Roman" w:hAnsi="Times New Roman" w:cs="Times New Roman"/>
        </w:rPr>
      </w:pPr>
    </w:p>
    <w:p w14:paraId="6497D41B" w14:textId="77777777" w:rsidR="007473FC" w:rsidRDefault="007473FC" w:rsidP="007473FC">
      <w:pPr>
        <w:pStyle w:val="Geenafstand"/>
        <w:spacing w:line="360" w:lineRule="auto"/>
        <w:rPr>
          <w:rFonts w:ascii="Times New Roman" w:hAnsi="Times New Roman" w:cs="Times New Roman"/>
        </w:rPr>
      </w:pPr>
      <w:r>
        <w:rPr>
          <w:rFonts w:ascii="Times New Roman" w:hAnsi="Times New Roman" w:cs="Times New Roman"/>
          <w:noProof/>
        </w:rPr>
        <w:drawing>
          <wp:inline distT="0" distB="0" distL="0" distR="0" wp14:anchorId="33397D5F" wp14:editId="3F8B7490">
            <wp:extent cx="5676900" cy="3539490"/>
            <wp:effectExtent l="0" t="0" r="0" b="3810"/>
            <wp:docPr id="3" name="Afbeelding 3" descr="Afbeelding met binnen, bureau&#10;&#10;Automatisch gegenereerde beschrijving"/>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3" name="Afbeelding 3" descr="Afbeelding met binnen, bureau&#10;&#10;Automatisch gegenereerde beschrijving"/>
                    <pic:cNvPicPr/>
                  </pic:nvPicPr>
                  <pic:blipFill>
                    <a:blip r:embed="rId48"/>
                    <a:stretch>
                      <a:fillRect/>
                    </a:stretch>
                  </pic:blipFill>
                  <pic:spPr>
                    <a:xfrm>
                      <a:off x="0" y="0"/>
                      <a:ext cx="5676900" cy="3539490"/>
                    </a:xfrm>
                    <a:prstGeom prst="rect">
                      <a:avLst/>
                    </a:prstGeom>
                  </pic:spPr>
                </pic:pic>
              </a:graphicData>
            </a:graphic>
          </wp:inline>
        </w:drawing>
      </w:r>
    </w:p>
    <w:p w14:paraId="2FB0F87C" w14:textId="4AB99F3F" w:rsidR="007473FC" w:rsidRPr="009A74FB" w:rsidRDefault="007473FC" w:rsidP="007473FC">
      <w:pPr>
        <w:pStyle w:val="Geenafstand"/>
        <w:spacing w:line="360" w:lineRule="auto"/>
        <w:rPr>
          <w:rFonts w:ascii="Times New Roman" w:hAnsi="Times New Roman" w:cs="Times New Roman"/>
          <w:i/>
          <w:iCs/>
        </w:rPr>
      </w:pPr>
      <w:r>
        <w:rPr>
          <w:rFonts w:ascii="Times New Roman" w:hAnsi="Times New Roman" w:cs="Times New Roman"/>
          <w:i/>
          <w:iCs/>
        </w:rPr>
        <w:t>Figure 1.1. That Dragon, Cancer scene where the parents are told that their child is terminally ill. (New Game Network, 2016)</w:t>
      </w:r>
    </w:p>
    <w:p w14:paraId="0C51D671" w14:textId="3A9C6C24" w:rsidR="007473FC" w:rsidRDefault="007473FC" w:rsidP="007473FC">
      <w:pPr>
        <w:pStyle w:val="Geenafstand"/>
        <w:spacing w:line="360" w:lineRule="auto"/>
        <w:rPr>
          <w:rFonts w:ascii="Times New Roman" w:hAnsi="Times New Roman" w:cs="Times New Roman"/>
        </w:rPr>
      </w:pPr>
    </w:p>
    <w:p w14:paraId="37093F80" w14:textId="77777777" w:rsidR="00356273" w:rsidRPr="001C2A80" w:rsidRDefault="00356273" w:rsidP="007473FC">
      <w:pPr>
        <w:pStyle w:val="Geenafstand"/>
        <w:spacing w:line="360" w:lineRule="auto"/>
        <w:ind w:firstLine="720"/>
        <w:rPr>
          <w:rFonts w:ascii="Times New Roman" w:hAnsi="Times New Roman" w:cs="Times New Roman"/>
        </w:rPr>
      </w:pPr>
      <w:r w:rsidRPr="001C2A80">
        <w:rPr>
          <w:rFonts w:ascii="Times New Roman" w:hAnsi="Times New Roman" w:cs="Times New Roman"/>
        </w:rPr>
        <w:t xml:space="preserve">A distinction has to be made between digital games that are designed for serious purposes and digital games that are designed for entertainment purposes. In the most general and simplistic form, a video game is understood as “a game which we play thanks to an audio-visual apparatus and which can be based on a story” (Esposito, 2005, p. 2). This definition can be considered a simplistic definition of video games in general, and serves as a starting point to further understand digital games. Serious games are generally understood as games that have the purposes to educate, motivate, and/or persuade in various settings such as education or health (Fleming et al., 2017). Moreover, serious games have the aim to utilize the game environment to educate and/or adjust behavioural patterns and patterns of experience (Fleming et al., 2017). In contrast, scholars defining digital games that are designed for entertainment purposes have not reached consensus over a single, universal definition for the concept of video games designed for entertainment purposes since defining seems to be highly context dependent (Arjoranta, 2019). A more specific definition for games designed for entertainment purposes is provided by Asgari &amp; Kaufman (2009) who state that entertainment games </w:t>
      </w:r>
      <w:r w:rsidRPr="001C2A80">
        <w:rPr>
          <w:rFonts w:ascii="Times New Roman" w:hAnsi="Times New Roman" w:cs="Times New Roman"/>
        </w:rPr>
        <w:lastRenderedPageBreak/>
        <w:t>can be understood as “a game that is designed to give pleasure to the player while the player is actively involved in game activities” (p. 1167).</w:t>
      </w:r>
    </w:p>
    <w:p w14:paraId="78D5E62A" w14:textId="55FA642D" w:rsidR="00356273" w:rsidRPr="001C2A80" w:rsidRDefault="00356273" w:rsidP="00356273">
      <w:pPr>
        <w:pStyle w:val="Geenafstand"/>
        <w:spacing w:line="360" w:lineRule="auto"/>
        <w:ind w:firstLine="720"/>
        <w:rPr>
          <w:rFonts w:ascii="Times New Roman" w:hAnsi="Times New Roman" w:cs="Times New Roman"/>
        </w:rPr>
      </w:pPr>
      <w:r w:rsidRPr="001C2A80">
        <w:rPr>
          <w:rFonts w:ascii="Times New Roman" w:hAnsi="Times New Roman" w:cs="Times New Roman"/>
        </w:rPr>
        <w:t xml:space="preserve">In situating emotionally impactful games amongst these definitions, one could argue that these games could be partly intended as a form of a serious game where there might be an underlying phenomenon, such as dealing with grief, but this is not the sole purpose of these types of games. Considering the definition of games for entertainment purposes, again emotionally impactful games can only be partially situated amongst this definition. Players are usually actively involved in playing the game, but these </w:t>
      </w:r>
      <w:r w:rsidR="00EB661F">
        <w:rPr>
          <w:rFonts w:ascii="Times New Roman" w:hAnsi="Times New Roman" w:cs="Times New Roman"/>
        </w:rPr>
        <w:t xml:space="preserve">emotionally impactful </w:t>
      </w:r>
      <w:r w:rsidRPr="001C2A80">
        <w:rPr>
          <w:rFonts w:ascii="Times New Roman" w:hAnsi="Times New Roman" w:cs="Times New Roman"/>
        </w:rPr>
        <w:t xml:space="preserve">games are not necessarily designed to provide an experience of pleasure. Therefore this research would like to argue that emotionally impactful games can be situated in between serious games and games for entertainment purposes. </w:t>
      </w:r>
    </w:p>
    <w:p w14:paraId="40EBE333" w14:textId="68F634BF" w:rsidR="00356273" w:rsidRPr="001C2A80" w:rsidRDefault="00356273" w:rsidP="00356273">
      <w:pPr>
        <w:pStyle w:val="Geenafstand"/>
        <w:spacing w:line="360" w:lineRule="auto"/>
        <w:ind w:firstLine="720"/>
        <w:rPr>
          <w:rFonts w:ascii="Times New Roman" w:hAnsi="Times New Roman" w:cs="Times New Roman"/>
        </w:rPr>
      </w:pPr>
      <w:r w:rsidRPr="001C2A80">
        <w:rPr>
          <w:rFonts w:ascii="Times New Roman" w:hAnsi="Times New Roman" w:cs="Times New Roman"/>
        </w:rPr>
        <w:t>Coping strategies have frequently been associated with the practice of playing video games where playing a video game functions as a coping strategy to overcome certain difficult circumstances in one’s personal life (Caro &amp; Popovac, 2020; Iacovides &amp; Mekler, 2019). Players tend to engage in digital play for a number of different reasons related to coping with challenging circumstances such as dealing with complicated forms of grief (Baglione et al., 2019), depression and anxiety related symptoms (Kowal et al., 2021), and stress related symptoms, for example through mandatory self-isolation (Kleiman et al., 2021; Pearce et al., 2021). Research in recent year</w:t>
      </w:r>
      <w:r w:rsidR="00A746AB">
        <w:rPr>
          <w:rFonts w:ascii="Times New Roman" w:hAnsi="Times New Roman" w:cs="Times New Roman"/>
        </w:rPr>
        <w:t>s</w:t>
      </w:r>
      <w:r w:rsidRPr="001C2A80">
        <w:rPr>
          <w:rFonts w:ascii="Times New Roman" w:hAnsi="Times New Roman" w:cs="Times New Roman"/>
        </w:rPr>
        <w:t xml:space="preserve"> has focussed on both the positive effects of coping through video games (Kosa &amp; Uysal, 2020; Kowal et al., 2021) and possible negative effects of coping through video games (Schneider et al., 2018) on players. </w:t>
      </w:r>
    </w:p>
    <w:p w14:paraId="347804CD" w14:textId="29D845B0" w:rsidR="00356273" w:rsidRPr="001C2A80" w:rsidRDefault="00356273" w:rsidP="00356273">
      <w:pPr>
        <w:pStyle w:val="Geenafstand"/>
        <w:spacing w:line="360" w:lineRule="auto"/>
        <w:ind w:firstLine="720"/>
        <w:rPr>
          <w:rFonts w:ascii="Times New Roman" w:hAnsi="Times New Roman" w:cs="Times New Roman"/>
        </w:rPr>
      </w:pPr>
      <w:r w:rsidRPr="001C2A80">
        <w:rPr>
          <w:rFonts w:ascii="Times New Roman" w:hAnsi="Times New Roman" w:cs="Times New Roman"/>
        </w:rPr>
        <w:t xml:space="preserve">Some of the positive outcomes of coping through video games that research </w:t>
      </w:r>
      <w:r>
        <w:rPr>
          <w:rFonts w:ascii="Times New Roman" w:hAnsi="Times New Roman" w:cs="Times New Roman"/>
        </w:rPr>
        <w:t xml:space="preserve">has found </w:t>
      </w:r>
      <w:r w:rsidRPr="001C2A80">
        <w:rPr>
          <w:rFonts w:ascii="Times New Roman" w:hAnsi="Times New Roman" w:cs="Times New Roman"/>
        </w:rPr>
        <w:t>in recent years are that commercial video games show great potential in aiding in combating symptoms</w:t>
      </w:r>
      <w:r>
        <w:rPr>
          <w:rFonts w:ascii="Times New Roman" w:hAnsi="Times New Roman" w:cs="Times New Roman"/>
        </w:rPr>
        <w:t xml:space="preserve"> of</w:t>
      </w:r>
      <w:r w:rsidRPr="001C2A80">
        <w:rPr>
          <w:rFonts w:ascii="Times New Roman" w:hAnsi="Times New Roman" w:cs="Times New Roman"/>
        </w:rPr>
        <w:t xml:space="preserve"> differing mental health issues such as anxiety and depression (Kowal et al., 2021). Kowal et al., (2021) argue that these games allow for certain cognitive benefits such as attention control and processing of information</w:t>
      </w:r>
      <w:r w:rsidRPr="001C2A80">
        <w:rPr>
          <w:rFonts w:ascii="Times New Roman" w:hAnsi="Times New Roman" w:cs="Times New Roman"/>
          <w:b/>
          <w:bCs/>
        </w:rPr>
        <w:t xml:space="preserve"> </w:t>
      </w:r>
      <w:r w:rsidRPr="001C2A80">
        <w:rPr>
          <w:rFonts w:ascii="Times New Roman" w:hAnsi="Times New Roman" w:cs="Times New Roman"/>
        </w:rPr>
        <w:t xml:space="preserve">and on the nature of these video games the authors argue that they show great promise as stigma-free, globally accessible and inexpensive ways of reducing mental health issues. Next to that, Pearce et al., (2021) focussed stress during the difficult circumstances of a global pandemic where they found that individuals were able to relax through play, were able to experience a sense of control within the context of a global pandemic and were able to experience a sense of achievement. </w:t>
      </w:r>
    </w:p>
    <w:p w14:paraId="7B5D0E2D" w14:textId="52C25254" w:rsidR="00356273" w:rsidRPr="001C2A80" w:rsidRDefault="00356273" w:rsidP="00356273">
      <w:pPr>
        <w:pStyle w:val="Geenafstand"/>
        <w:spacing w:line="360" w:lineRule="auto"/>
        <w:ind w:firstLine="720"/>
        <w:rPr>
          <w:rFonts w:ascii="Times New Roman" w:hAnsi="Times New Roman" w:cs="Times New Roman"/>
        </w:rPr>
      </w:pPr>
      <w:r>
        <w:rPr>
          <w:rFonts w:ascii="Times New Roman" w:hAnsi="Times New Roman" w:cs="Times New Roman"/>
        </w:rPr>
        <w:t>On</w:t>
      </w:r>
      <w:r w:rsidRPr="001C2A80">
        <w:rPr>
          <w:rFonts w:ascii="Times New Roman" w:hAnsi="Times New Roman" w:cs="Times New Roman"/>
        </w:rPr>
        <w:t xml:space="preserve"> the contrary, multiple different studies have investigated the potential negative outcomes of using digital games as a coping mechanism, where it becomes prevalent that individuals tend to develop what is known as the concepts of internet gaming disorder (IGD) and video game addiction (Plante et al., 2019; Schneider et al., 2018). Internet gaming disorder has been defined by the American Psychiatric Association (2013) as “persistent and recurrent use of the internet to engage in games, often with other players, leading to impairment or clinically significant distress” (p. 795). In assessing these outcomes of using video games as coping mechanism, academics show a tendency to </w:t>
      </w:r>
      <w:r w:rsidRPr="001C2A80">
        <w:rPr>
          <w:rFonts w:ascii="Times New Roman" w:hAnsi="Times New Roman" w:cs="Times New Roman"/>
        </w:rPr>
        <w:lastRenderedPageBreak/>
        <w:t>emphasize the possible dangers and negative outcomes whereas only a few studies have focussed on the possible positive outcomes of gaming for coping (Kosa &amp; Uysal, 2020; Kowal et al., 2021). This research would like to take a positivist stance towards the possible outcomes of gaming for coping, focussing on how the game design could potentially aid in positive outcomes of coping with difficult life experiences for game designer</w:t>
      </w:r>
      <w:r>
        <w:rPr>
          <w:rFonts w:ascii="Times New Roman" w:hAnsi="Times New Roman" w:cs="Times New Roman"/>
        </w:rPr>
        <w:t>s</w:t>
      </w:r>
      <w:r w:rsidRPr="001C2A80">
        <w:rPr>
          <w:rFonts w:ascii="Times New Roman" w:hAnsi="Times New Roman" w:cs="Times New Roman"/>
        </w:rPr>
        <w:t xml:space="preserve">. </w:t>
      </w:r>
    </w:p>
    <w:p w14:paraId="3BF5CF28" w14:textId="77777777" w:rsidR="00356273" w:rsidRPr="00F604A5" w:rsidRDefault="00356273" w:rsidP="00356273">
      <w:pPr>
        <w:spacing w:line="360" w:lineRule="auto"/>
        <w:ind w:firstLine="720"/>
        <w:rPr>
          <w:rFonts w:ascii="Times New Roman" w:hAnsi="Times New Roman" w:cs="Times New Roman"/>
          <w:sz w:val="24"/>
          <w:szCs w:val="24"/>
        </w:rPr>
      </w:pPr>
    </w:p>
    <w:p w14:paraId="60190047" w14:textId="54E12290" w:rsidR="00356273" w:rsidRPr="00F604A5" w:rsidRDefault="00356273" w:rsidP="00356273">
      <w:pPr>
        <w:spacing w:line="360" w:lineRule="auto"/>
        <w:rPr>
          <w:rFonts w:ascii="Times New Roman" w:hAnsi="Times New Roman" w:cs="Times New Roman"/>
          <w:b/>
          <w:bCs/>
          <w:sz w:val="24"/>
          <w:szCs w:val="24"/>
        </w:rPr>
      </w:pPr>
      <w:r w:rsidRPr="00F604A5">
        <w:rPr>
          <w:rFonts w:ascii="Times New Roman" w:hAnsi="Times New Roman" w:cs="Times New Roman"/>
          <w:b/>
          <w:bCs/>
          <w:sz w:val="24"/>
          <w:szCs w:val="24"/>
        </w:rPr>
        <w:t>1.1 Research problem and research question</w:t>
      </w:r>
    </w:p>
    <w:p w14:paraId="5D0F65A5" w14:textId="00326EFB" w:rsidR="00356273" w:rsidRDefault="00356273" w:rsidP="00290636">
      <w:pPr>
        <w:pStyle w:val="Geenafstand"/>
        <w:spacing w:line="360" w:lineRule="auto"/>
        <w:rPr>
          <w:rFonts w:ascii="Times New Roman" w:hAnsi="Times New Roman" w:cs="Times New Roman"/>
        </w:rPr>
      </w:pPr>
      <w:r w:rsidRPr="001C2A80">
        <w:rPr>
          <w:rFonts w:ascii="Times New Roman" w:hAnsi="Times New Roman" w:cs="Times New Roman"/>
        </w:rPr>
        <w:t>Taking all of the above into consideration, it becomes evident that emotionally impactful games are growing in attention and that the perspective of the game designer within academia has remained relatively understudied. The game designer potentially uses the process of designing these games as a coping mechanism to deal with challenging circumstances he or she is facing in her personal life. Therefore, in gaining a more thorough understanding of the processes that are involved when designing emotionally impactful games the following research question has been formed:</w:t>
      </w:r>
    </w:p>
    <w:p w14:paraId="32BB4E73" w14:textId="77777777" w:rsidR="00356273" w:rsidRPr="001C2A80" w:rsidRDefault="00356273" w:rsidP="00356273">
      <w:pPr>
        <w:pStyle w:val="Geenafstand"/>
        <w:spacing w:line="360" w:lineRule="auto"/>
        <w:rPr>
          <w:rFonts w:ascii="Times New Roman" w:hAnsi="Times New Roman" w:cs="Times New Roman"/>
        </w:rPr>
      </w:pPr>
    </w:p>
    <w:p w14:paraId="56BD4DA5" w14:textId="77777777" w:rsidR="00356273" w:rsidRDefault="00356273" w:rsidP="00356273">
      <w:pPr>
        <w:pStyle w:val="Geenafstand"/>
        <w:spacing w:line="360" w:lineRule="auto"/>
        <w:rPr>
          <w:rFonts w:ascii="Times New Roman" w:hAnsi="Times New Roman" w:cs="Times New Roman"/>
          <w:i/>
          <w:iCs/>
        </w:rPr>
      </w:pPr>
      <w:r w:rsidRPr="001C2A80">
        <w:rPr>
          <w:rFonts w:ascii="Times New Roman" w:hAnsi="Times New Roman" w:cs="Times New Roman"/>
          <w:i/>
          <w:iCs/>
        </w:rPr>
        <w:tab/>
        <w:t>‘How is game design of emotionally impactful games used as a coping mechanism by designers facing challenging personal circumstances?’</w:t>
      </w:r>
    </w:p>
    <w:p w14:paraId="375891CD" w14:textId="77777777" w:rsidR="00356273" w:rsidRPr="001C2A80" w:rsidRDefault="00356273" w:rsidP="00356273">
      <w:pPr>
        <w:pStyle w:val="Geenafstand"/>
        <w:spacing w:line="360" w:lineRule="auto"/>
        <w:rPr>
          <w:rFonts w:ascii="Times New Roman" w:hAnsi="Times New Roman" w:cs="Times New Roman"/>
          <w:i/>
          <w:iCs/>
        </w:rPr>
      </w:pPr>
    </w:p>
    <w:p w14:paraId="5BDE3DA9" w14:textId="3E09992B" w:rsidR="00356273" w:rsidRPr="001C2A80" w:rsidRDefault="00290636" w:rsidP="00FA2147">
      <w:pPr>
        <w:pStyle w:val="Geenafstand"/>
        <w:spacing w:line="360" w:lineRule="auto"/>
        <w:rPr>
          <w:rFonts w:ascii="Times New Roman" w:hAnsi="Times New Roman" w:cs="Times New Roman"/>
        </w:rPr>
      </w:pPr>
      <w:r>
        <w:rPr>
          <w:rFonts w:ascii="Times New Roman" w:hAnsi="Times New Roman" w:cs="Times New Roman"/>
        </w:rPr>
        <w:t>`</w:t>
      </w:r>
      <w:r>
        <w:rPr>
          <w:rFonts w:ascii="Times New Roman" w:hAnsi="Times New Roman" w:cs="Times New Roman"/>
        </w:rPr>
        <w:tab/>
      </w:r>
      <w:r w:rsidR="00356273" w:rsidRPr="001C2A80">
        <w:rPr>
          <w:rFonts w:ascii="Times New Roman" w:hAnsi="Times New Roman" w:cs="Times New Roman"/>
        </w:rPr>
        <w:t xml:space="preserve">As this research is considered relatively explorative, no further sub-questions have been formulated in order to give the research the required flexibility in exploring this topic. Methodological decisions and considerations will be further elaborated on in the methodology chapter of this research. </w:t>
      </w:r>
    </w:p>
    <w:p w14:paraId="6BB3212E" w14:textId="77777777" w:rsidR="00F54505" w:rsidRPr="00F604A5" w:rsidRDefault="00F54505" w:rsidP="00356273">
      <w:pPr>
        <w:spacing w:line="360" w:lineRule="auto"/>
        <w:rPr>
          <w:rFonts w:ascii="Times New Roman" w:hAnsi="Times New Roman" w:cs="Times New Roman"/>
          <w:sz w:val="24"/>
          <w:szCs w:val="24"/>
        </w:rPr>
      </w:pPr>
    </w:p>
    <w:p w14:paraId="5EB53917" w14:textId="1D0A9BED" w:rsidR="00356273" w:rsidRPr="00F604A5" w:rsidRDefault="00356273" w:rsidP="00356273">
      <w:pPr>
        <w:pStyle w:val="Geenafstand"/>
        <w:spacing w:line="360" w:lineRule="auto"/>
        <w:rPr>
          <w:rFonts w:ascii="Times New Roman" w:hAnsi="Times New Roman" w:cs="Times New Roman"/>
          <w:b/>
          <w:bCs/>
          <w:sz w:val="24"/>
          <w:szCs w:val="24"/>
        </w:rPr>
      </w:pPr>
      <w:r w:rsidRPr="00F604A5">
        <w:rPr>
          <w:rFonts w:ascii="Times New Roman" w:hAnsi="Times New Roman" w:cs="Times New Roman"/>
          <w:b/>
          <w:bCs/>
          <w:sz w:val="24"/>
          <w:szCs w:val="24"/>
        </w:rPr>
        <w:t>1.2 Academic relevance</w:t>
      </w:r>
    </w:p>
    <w:p w14:paraId="695C13C6" w14:textId="6AAB3302" w:rsidR="00356273" w:rsidRPr="00EB5E19" w:rsidRDefault="00356273" w:rsidP="00290636">
      <w:pPr>
        <w:pStyle w:val="Geenafstand"/>
        <w:spacing w:line="360" w:lineRule="auto"/>
        <w:rPr>
          <w:rFonts w:ascii="Times New Roman" w:hAnsi="Times New Roman" w:cs="Times New Roman"/>
        </w:rPr>
      </w:pPr>
      <w:r w:rsidRPr="00EB5E19">
        <w:rPr>
          <w:rFonts w:ascii="Times New Roman" w:hAnsi="Times New Roman" w:cs="Times New Roman"/>
        </w:rPr>
        <w:t>Emotionally impactful</w:t>
      </w:r>
      <w:r w:rsidR="00F82B93">
        <w:rPr>
          <w:rFonts w:ascii="Times New Roman" w:hAnsi="Times New Roman" w:cs="Times New Roman"/>
        </w:rPr>
        <w:t xml:space="preserve"> </w:t>
      </w:r>
      <w:r w:rsidRPr="00EB5E19">
        <w:rPr>
          <w:rFonts w:ascii="Times New Roman" w:hAnsi="Times New Roman" w:cs="Times New Roman"/>
        </w:rPr>
        <w:t xml:space="preserve">games have been experiencing an increase in scholarly attention in recent years with studies focussing on the design process (Rusch, 2016), how emotion is being incorporated within the design of games (Isbister, 2016), how values are being incorporated within the game design process (Flanagan &amp; Nissenbaum, 2014) and how this can be translated into meaningful experiences that players engage with when playing these types of games (Baharom et al., 2014). In turn, researchers focus on the perspective of the players of the game in assessing how these emotionally meaningful games are being perceived by players when it comes to meaningful choices within those games and how this affects the player experience (PX) when playing the game (Iten et al., 2018). Research has investigated how PX is key in facilitating emotionally moving moments, finding that players tend to appreciate negative emotions evoked through games such as sadness and that games have the potential to provide thought-provoking, emotionally rewarding experiences (Bopp et al., 2016). Next to that, research has investigated how the notion of emotional challenge in </w:t>
      </w:r>
      <w:r w:rsidRPr="00EB5E19">
        <w:rPr>
          <w:rFonts w:ascii="Times New Roman" w:hAnsi="Times New Roman" w:cs="Times New Roman"/>
        </w:rPr>
        <w:lastRenderedPageBreak/>
        <w:t xml:space="preserve">these types of games can evoke a wider range of emotions amongst players, which in turn is also being appreciated more by the players compared to more conventionally designed games (Bopp et al., 2018). These studies combine different approaches, both qualitative and quantitative and together provide knowledge on the perspective of the player when it comes to emotionally impactful games. There is, however, a lack of research </w:t>
      </w:r>
      <w:r w:rsidR="00E65378">
        <w:rPr>
          <w:rFonts w:ascii="Times New Roman" w:hAnsi="Times New Roman" w:cs="Times New Roman"/>
        </w:rPr>
        <w:t>from</w:t>
      </w:r>
      <w:r w:rsidRPr="00EB5E19">
        <w:rPr>
          <w:rFonts w:ascii="Times New Roman" w:hAnsi="Times New Roman" w:cs="Times New Roman"/>
        </w:rPr>
        <w:t xml:space="preserve"> the perspective of the digital game designer which could be considered equally as important since better understanding the perspective of the game designer when it comes to designing these types of games contributes to the understanding of emotionally impactful games as a whole. </w:t>
      </w:r>
    </w:p>
    <w:p w14:paraId="0C6F8CC4" w14:textId="1AFA1C40" w:rsidR="00356273" w:rsidRPr="00EB5E19" w:rsidRDefault="00356273" w:rsidP="00356273">
      <w:pPr>
        <w:pStyle w:val="Geenafstand"/>
        <w:spacing w:line="360" w:lineRule="auto"/>
        <w:ind w:firstLine="720"/>
        <w:rPr>
          <w:rFonts w:ascii="Times New Roman" w:hAnsi="Times New Roman" w:cs="Times New Roman"/>
        </w:rPr>
      </w:pPr>
      <w:r w:rsidRPr="00EB5E19">
        <w:rPr>
          <w:rFonts w:ascii="Times New Roman" w:hAnsi="Times New Roman" w:cs="Times New Roman"/>
        </w:rPr>
        <w:t xml:space="preserve">A number of different studies make a first attempt at exploring the perspective of the digital game designer in relation to emotionally </w:t>
      </w:r>
      <w:r w:rsidR="00E65378">
        <w:rPr>
          <w:rFonts w:ascii="Times New Roman" w:hAnsi="Times New Roman" w:cs="Times New Roman"/>
        </w:rPr>
        <w:t>impactful</w:t>
      </w:r>
      <w:r w:rsidRPr="00EB5E19">
        <w:rPr>
          <w:rFonts w:ascii="Times New Roman" w:hAnsi="Times New Roman" w:cs="Times New Roman"/>
        </w:rPr>
        <w:t xml:space="preserve"> games. Denisova et al. (2021) have studied the perspective of the digital game designer regarding their values and practices in designing these emotionally impactful games. Findings suggest that designers have a clear vision for the emotional impact they want to convey with their games, but leave space for the players’ own interpretation and experience simultaneously. The authors conclude by identifying how personal background might influence the game designers’ perspective on digital game design, which is where this research will aim to contribute by devoting attention to this personal background and how this informs the design process of emotionally impactful games. De Smale et al. (2019) researched the perspective of the game designer in relation to moral game design through the case of </w:t>
      </w:r>
      <w:r w:rsidRPr="00EB5E19">
        <w:rPr>
          <w:rFonts w:ascii="Times New Roman" w:hAnsi="Times New Roman" w:cs="Times New Roman"/>
          <w:i/>
          <w:iCs/>
        </w:rPr>
        <w:t xml:space="preserve">This War of Mine, </w:t>
      </w:r>
      <w:r w:rsidRPr="00EB5E19">
        <w:rPr>
          <w:rFonts w:ascii="Times New Roman" w:hAnsi="Times New Roman" w:cs="Times New Roman"/>
        </w:rPr>
        <w:t xml:space="preserve">an emotionally impactful game that aims to meaningfully convey the notion of morality in </w:t>
      </w:r>
      <w:r w:rsidR="0043612B">
        <w:rPr>
          <w:rFonts w:ascii="Times New Roman" w:hAnsi="Times New Roman" w:cs="Times New Roman"/>
        </w:rPr>
        <w:t xml:space="preserve">a </w:t>
      </w:r>
      <w:r w:rsidRPr="00EB5E19">
        <w:rPr>
          <w:rFonts w:ascii="Times New Roman" w:hAnsi="Times New Roman" w:cs="Times New Roman"/>
        </w:rPr>
        <w:t>war s</w:t>
      </w:r>
      <w:r w:rsidR="0043612B">
        <w:rPr>
          <w:rFonts w:ascii="Times New Roman" w:hAnsi="Times New Roman" w:cs="Times New Roman"/>
        </w:rPr>
        <w:t>etting</w:t>
      </w:r>
      <w:r w:rsidRPr="00EB5E19">
        <w:rPr>
          <w:rFonts w:ascii="Times New Roman" w:hAnsi="Times New Roman" w:cs="Times New Roman"/>
        </w:rPr>
        <w:t xml:space="preserve">. This research focused on how game designer’s research into the game’s topic informs the creation emotional realism, how underlying narratives and everyday work-life negotiations play a role in the design process and how it is important to establish a player-centric iterative approach to designing. As becomes evident, the research by De Smale et al. (2019) focusses on some of the many different factors that are involved within the process of designing these types of emotionally impactful games, but does not consider the possible personal challenging circumstances that could also inform the game design process. Next to that, utilizing game design as a coping mechanism by these game designers in dealing with these challenging circumstances remains untouched. This is where this research will contribute in filling this gap in the current literature. </w:t>
      </w:r>
    </w:p>
    <w:p w14:paraId="2E77FC04" w14:textId="77777777" w:rsidR="00356273" w:rsidRPr="00EB5E19" w:rsidRDefault="00356273" w:rsidP="00356273">
      <w:pPr>
        <w:pStyle w:val="Geenafstand"/>
        <w:spacing w:line="360" w:lineRule="auto"/>
        <w:ind w:firstLine="720"/>
        <w:rPr>
          <w:rFonts w:ascii="Times New Roman" w:hAnsi="Times New Roman" w:cs="Times New Roman"/>
        </w:rPr>
      </w:pPr>
      <w:r w:rsidRPr="00EB5E19">
        <w:rPr>
          <w:rFonts w:ascii="Times New Roman" w:hAnsi="Times New Roman" w:cs="Times New Roman"/>
        </w:rPr>
        <w:t>In coping with challenging personal circumstances, playing video games as a means to cope has attracted an increasing amount of scholarly attention throughout the 21</w:t>
      </w:r>
      <w:r w:rsidRPr="00EB5E19">
        <w:rPr>
          <w:rFonts w:ascii="Times New Roman" w:hAnsi="Times New Roman" w:cs="Times New Roman"/>
          <w:vertAlign w:val="superscript"/>
        </w:rPr>
        <w:t>st</w:t>
      </w:r>
      <w:r w:rsidRPr="00EB5E19">
        <w:rPr>
          <w:rFonts w:ascii="Times New Roman" w:hAnsi="Times New Roman" w:cs="Times New Roman"/>
        </w:rPr>
        <w:t xml:space="preserve"> century. Often focussing on the perspective of the player, studies investigate different types of coping related topics through playing video games for different purposes such as, but not limited to, emotion regulation (Villani et al., 2018), escapism (Prinsen &amp; Schofield, 2021), avoidance coping (Melodia et al., 2020) and mood management (Kosa &amp; Uysal, 2020). An interesting example study to illustrate is the one by Caro and Popovac (2020) who showcase how gaming during difficult life situations (GDLS) occurs when players are experiencing difficulties in life, to feel a sense of achievement and to connect with others. Blasi et al., (2019) indicate how players that tend to utilize video games as coping mechanism in </w:t>
      </w:r>
      <w:r w:rsidRPr="00EB5E19">
        <w:rPr>
          <w:rFonts w:ascii="Times New Roman" w:hAnsi="Times New Roman" w:cs="Times New Roman"/>
        </w:rPr>
        <w:lastRenderedPageBreak/>
        <w:t>dealing with psychological difficulties might develop an addiction and commence in excessive playing of video games. In expanding the academic knowledge on the linkage between the topics of gaming and coping, this research will aim to provide a first understanding of how game designers use the process of game designing as a coping mechanism. Contrary to the perspective of the player itself, this is an area of research that remains to be explored and is therefore where this research will aim to contribute in filling this gap.</w:t>
      </w:r>
    </w:p>
    <w:p w14:paraId="20475010" w14:textId="77777777" w:rsidR="00F54505" w:rsidRPr="00F604A5" w:rsidRDefault="00F54505" w:rsidP="00F604A5">
      <w:pPr>
        <w:spacing w:line="360" w:lineRule="auto"/>
        <w:rPr>
          <w:rFonts w:ascii="Times New Roman" w:hAnsi="Times New Roman" w:cs="Times New Roman"/>
          <w:sz w:val="24"/>
          <w:szCs w:val="24"/>
        </w:rPr>
      </w:pPr>
    </w:p>
    <w:p w14:paraId="03FD0A08" w14:textId="288AEC74" w:rsidR="00356273" w:rsidRPr="00F604A5" w:rsidRDefault="00356273" w:rsidP="00356273">
      <w:pPr>
        <w:pStyle w:val="Geenafstand"/>
        <w:spacing w:line="360" w:lineRule="auto"/>
        <w:rPr>
          <w:rFonts w:ascii="Times New Roman" w:hAnsi="Times New Roman" w:cs="Times New Roman"/>
          <w:b/>
          <w:bCs/>
          <w:sz w:val="24"/>
          <w:szCs w:val="24"/>
        </w:rPr>
      </w:pPr>
      <w:r w:rsidRPr="00F604A5">
        <w:rPr>
          <w:rFonts w:ascii="Times New Roman" w:hAnsi="Times New Roman" w:cs="Times New Roman"/>
          <w:b/>
          <w:bCs/>
          <w:sz w:val="24"/>
          <w:szCs w:val="24"/>
        </w:rPr>
        <w:t xml:space="preserve">1.3 Societal relevance </w:t>
      </w:r>
    </w:p>
    <w:p w14:paraId="1D769918" w14:textId="1C67789A" w:rsidR="00356273" w:rsidRPr="00EB5E19" w:rsidRDefault="00356273" w:rsidP="00290636">
      <w:pPr>
        <w:pStyle w:val="Geenafstand"/>
        <w:spacing w:line="360" w:lineRule="auto"/>
        <w:rPr>
          <w:rFonts w:ascii="Times New Roman" w:hAnsi="Times New Roman" w:cs="Times New Roman"/>
        </w:rPr>
      </w:pPr>
      <w:r w:rsidRPr="00EB5E19">
        <w:rPr>
          <w:rFonts w:ascii="Times New Roman" w:hAnsi="Times New Roman" w:cs="Times New Roman"/>
        </w:rPr>
        <w:t>With mental health related issues on the rise (World Health Organization, n.d.)</w:t>
      </w:r>
      <w:r w:rsidR="00C548A9">
        <w:rPr>
          <w:rFonts w:ascii="Times New Roman" w:hAnsi="Times New Roman" w:cs="Times New Roman"/>
        </w:rPr>
        <w:t xml:space="preserve"> </w:t>
      </w:r>
      <w:r w:rsidRPr="00EB5E19">
        <w:rPr>
          <w:rFonts w:ascii="Times New Roman" w:hAnsi="Times New Roman" w:cs="Times New Roman"/>
        </w:rPr>
        <w:t xml:space="preserve">and mental health awareness becoming an increasingly important part of the discourse in speaking about such </w:t>
      </w:r>
      <w:r w:rsidR="0083010D">
        <w:rPr>
          <w:rFonts w:ascii="Times New Roman" w:hAnsi="Times New Roman" w:cs="Times New Roman"/>
        </w:rPr>
        <w:t>illness</w:t>
      </w:r>
      <w:r w:rsidRPr="00EB5E19">
        <w:rPr>
          <w:rFonts w:ascii="Times New Roman" w:hAnsi="Times New Roman" w:cs="Times New Roman"/>
        </w:rPr>
        <w:t xml:space="preserve">, for example on social media (Naslund et al., 2020; Saha et al., 2019), one could argue that there is a need in society for better understanding how individuals </w:t>
      </w:r>
      <w:r w:rsidR="00A746AB">
        <w:rPr>
          <w:rFonts w:ascii="Times New Roman" w:hAnsi="Times New Roman" w:cs="Times New Roman"/>
        </w:rPr>
        <w:t xml:space="preserve">cope </w:t>
      </w:r>
      <w:r w:rsidRPr="00EB5E19">
        <w:rPr>
          <w:rFonts w:ascii="Times New Roman" w:hAnsi="Times New Roman" w:cs="Times New Roman"/>
        </w:rPr>
        <w:t>with mental health related issues.</w:t>
      </w:r>
      <w:r w:rsidR="00947308">
        <w:rPr>
          <w:rFonts w:ascii="Times New Roman" w:hAnsi="Times New Roman" w:cs="Times New Roman"/>
        </w:rPr>
        <w:t xml:space="preserve"> </w:t>
      </w:r>
      <w:r w:rsidR="006A232F">
        <w:rPr>
          <w:rFonts w:ascii="Times New Roman" w:hAnsi="Times New Roman" w:cs="Times New Roman"/>
        </w:rPr>
        <w:t xml:space="preserve">Over the last decade, there has been a thirteen percent increase in mental health conditions </w:t>
      </w:r>
      <w:r w:rsidR="006A232F" w:rsidRPr="00EB5E19">
        <w:rPr>
          <w:rFonts w:ascii="Times New Roman" w:hAnsi="Times New Roman" w:cs="Times New Roman"/>
        </w:rPr>
        <w:t>(World Health Organization, n.d.)</w:t>
      </w:r>
      <w:r w:rsidR="006A232F">
        <w:rPr>
          <w:rFonts w:ascii="Times New Roman" w:hAnsi="Times New Roman" w:cs="Times New Roman"/>
        </w:rPr>
        <w:t xml:space="preserve"> </w:t>
      </w:r>
      <w:r w:rsidR="000911EA">
        <w:rPr>
          <w:rFonts w:ascii="Times New Roman" w:hAnsi="Times New Roman" w:cs="Times New Roman"/>
        </w:rPr>
        <w:t xml:space="preserve">with around twenty percent of the world’s children and adolescents suffering from a mental health condition </w:t>
      </w:r>
      <w:r w:rsidR="000911EA" w:rsidRPr="00EB5E19">
        <w:rPr>
          <w:rFonts w:ascii="Times New Roman" w:hAnsi="Times New Roman" w:cs="Times New Roman"/>
        </w:rPr>
        <w:t>(World Health Organization, n.d.)</w:t>
      </w:r>
      <w:r w:rsidR="000911EA">
        <w:rPr>
          <w:rFonts w:ascii="Times New Roman" w:hAnsi="Times New Roman" w:cs="Times New Roman"/>
        </w:rPr>
        <w:t xml:space="preserve">. Depression and anxiety combined have a yearly sum of </w:t>
      </w:r>
      <w:r w:rsidR="0068477F">
        <w:rPr>
          <w:rFonts w:ascii="Times New Roman" w:hAnsi="Times New Roman" w:cs="Times New Roman"/>
        </w:rPr>
        <w:t xml:space="preserve">one trillion U.S. Dollars, whereas the global health expenditure is less than two percent </w:t>
      </w:r>
      <w:r w:rsidR="0068477F" w:rsidRPr="00EB5E19">
        <w:rPr>
          <w:rFonts w:ascii="Times New Roman" w:hAnsi="Times New Roman" w:cs="Times New Roman"/>
        </w:rPr>
        <w:t>(World Health Organization, n.d.)</w:t>
      </w:r>
      <w:r w:rsidR="0068477F">
        <w:rPr>
          <w:rFonts w:ascii="Times New Roman" w:hAnsi="Times New Roman" w:cs="Times New Roman"/>
        </w:rPr>
        <w:t>.</w:t>
      </w:r>
      <w:r w:rsidR="00400A4C">
        <w:rPr>
          <w:rFonts w:ascii="Times New Roman" w:hAnsi="Times New Roman" w:cs="Times New Roman"/>
        </w:rPr>
        <w:t xml:space="preserve"> </w:t>
      </w:r>
      <w:r w:rsidR="005F43D2">
        <w:rPr>
          <w:rFonts w:ascii="Times New Roman" w:hAnsi="Times New Roman" w:cs="Times New Roman"/>
        </w:rPr>
        <w:t xml:space="preserve">Game designers do not escape the reality of the continuous rise of mental health related disease, with </w:t>
      </w:r>
      <w:r w:rsidR="00D03714">
        <w:rPr>
          <w:rFonts w:ascii="Times New Roman" w:hAnsi="Times New Roman" w:cs="Times New Roman"/>
        </w:rPr>
        <w:t>an increasing awareness for the game designer’s profession in relation to mental health</w:t>
      </w:r>
      <w:r w:rsidR="00E11A4F">
        <w:rPr>
          <w:rFonts w:ascii="Times New Roman" w:hAnsi="Times New Roman" w:cs="Times New Roman"/>
        </w:rPr>
        <w:t xml:space="preserve"> through the recent </w:t>
      </w:r>
      <w:r w:rsidR="00FD5091">
        <w:rPr>
          <w:rFonts w:ascii="Times New Roman" w:hAnsi="Times New Roman" w:cs="Times New Roman"/>
        </w:rPr>
        <w:t>claim</w:t>
      </w:r>
      <w:r w:rsidR="00E11A4F">
        <w:rPr>
          <w:rFonts w:ascii="Times New Roman" w:hAnsi="Times New Roman" w:cs="Times New Roman"/>
        </w:rPr>
        <w:t xml:space="preserve"> of Take This, a non-profit organization for game developers and mental health</w:t>
      </w:r>
      <w:r w:rsidR="00FD5091">
        <w:rPr>
          <w:rFonts w:ascii="Times New Roman" w:hAnsi="Times New Roman" w:cs="Times New Roman"/>
        </w:rPr>
        <w:t>, who state that game developers are increasingly facing mental health challenges as part of their profession</w:t>
      </w:r>
      <w:r w:rsidR="00E11A4F">
        <w:rPr>
          <w:rFonts w:ascii="Times New Roman" w:hAnsi="Times New Roman" w:cs="Times New Roman"/>
        </w:rPr>
        <w:t xml:space="preserve"> (T</w:t>
      </w:r>
      <w:r w:rsidR="0039178D">
        <w:rPr>
          <w:rFonts w:ascii="Times New Roman" w:hAnsi="Times New Roman" w:cs="Times New Roman"/>
        </w:rPr>
        <w:t xml:space="preserve">akashi, 2019). </w:t>
      </w:r>
      <w:r w:rsidRPr="00EB5E19">
        <w:rPr>
          <w:rFonts w:ascii="Times New Roman" w:hAnsi="Times New Roman" w:cs="Times New Roman"/>
        </w:rPr>
        <w:t>This research would like to pose that, as the discourse and awareness on mental health related issues grow, society could benefit from more positive angles on the relationship between mental health</w:t>
      </w:r>
      <w:r w:rsidR="00457CCA">
        <w:rPr>
          <w:rFonts w:ascii="Times New Roman" w:hAnsi="Times New Roman" w:cs="Times New Roman"/>
        </w:rPr>
        <w:t>,</w:t>
      </w:r>
      <w:r w:rsidRPr="00EB5E19">
        <w:rPr>
          <w:rFonts w:ascii="Times New Roman" w:hAnsi="Times New Roman" w:cs="Times New Roman"/>
        </w:rPr>
        <w:t xml:space="preserve"> digital games and their implications for these topics. In doing so, emotionally impactful games offer an interactive and immersive manner in which individuals, who might not have experienced first-hand what it could be like to suffer from mental health issues, could experience what it might be like for an individual who is suffering from these types of issues. In doing so, understanding the </w:t>
      </w:r>
      <w:r>
        <w:rPr>
          <w:rFonts w:ascii="Times New Roman" w:hAnsi="Times New Roman" w:cs="Times New Roman"/>
        </w:rPr>
        <w:t>different manners in which coping occurs amongst game designers</w:t>
      </w:r>
      <w:r w:rsidRPr="00EB5E19">
        <w:rPr>
          <w:rFonts w:ascii="Times New Roman" w:hAnsi="Times New Roman" w:cs="Times New Roman"/>
        </w:rPr>
        <w:t xml:space="preserve"> </w:t>
      </w:r>
      <w:r>
        <w:rPr>
          <w:rFonts w:ascii="Times New Roman" w:hAnsi="Times New Roman" w:cs="Times New Roman"/>
        </w:rPr>
        <w:t xml:space="preserve">during the creation of their game </w:t>
      </w:r>
      <w:r w:rsidRPr="00EB5E19">
        <w:rPr>
          <w:rFonts w:ascii="Times New Roman" w:hAnsi="Times New Roman" w:cs="Times New Roman"/>
        </w:rPr>
        <w:t>is important</w:t>
      </w:r>
      <w:r>
        <w:rPr>
          <w:rFonts w:ascii="Times New Roman" w:hAnsi="Times New Roman" w:cs="Times New Roman"/>
        </w:rPr>
        <w:t xml:space="preserve"> to be able to situate the game in the wider mental health debate</w:t>
      </w:r>
      <w:r w:rsidRPr="00EB5E19">
        <w:rPr>
          <w:rFonts w:ascii="Times New Roman" w:hAnsi="Times New Roman" w:cs="Times New Roman"/>
        </w:rPr>
        <w:t xml:space="preserve">. This could contribute to the understanding of society as a whole related to mental health issues in relation to gaming and could further spur the debate towards more openness and understanding of the topic at hand. </w:t>
      </w:r>
    </w:p>
    <w:p w14:paraId="69DBEC6E" w14:textId="3660841E" w:rsidR="00356273" w:rsidRPr="00EB5E19" w:rsidRDefault="00356273" w:rsidP="00356273">
      <w:pPr>
        <w:pStyle w:val="Geenafstand"/>
        <w:spacing w:line="360" w:lineRule="auto"/>
        <w:ind w:firstLine="720"/>
        <w:rPr>
          <w:rFonts w:ascii="Times New Roman" w:hAnsi="Times New Roman" w:cs="Times New Roman"/>
        </w:rPr>
      </w:pPr>
      <w:r w:rsidRPr="00EB5E19">
        <w:rPr>
          <w:rFonts w:ascii="Times New Roman" w:hAnsi="Times New Roman" w:cs="Times New Roman"/>
        </w:rPr>
        <w:t xml:space="preserve">Next to the mental health debate, this research will be exploring how game designers use their practice of designing games as a coping mechanism when undergoing challenging situations and circumstances in their personal life. In contributing to society, this research will explore how a specific group within society tends to cope with their personal challenges in a unique manner. Increasing the understanding of the practices and meaning-making that these game designers attach to their craft of game design could contribute to an increased understanding of how these types of </w:t>
      </w:r>
      <w:r w:rsidRPr="00EB5E19">
        <w:rPr>
          <w:rFonts w:ascii="Times New Roman" w:hAnsi="Times New Roman" w:cs="Times New Roman"/>
        </w:rPr>
        <w:lastRenderedPageBreak/>
        <w:t xml:space="preserve">digital games are intended to be experienced by society and how these game designers themselves use the process of game design in coping with their own challenging circumstances. Additionally, this knowledge could contribute to societies understanding of emotionally impactful games and the way these are intended to be interpreted by players. Dealing with these differing challenging topics can potentially be challenging, especially for younger generations where these generations are at the same time generations that spend a substantial amount on gaming related activities </w:t>
      </w:r>
      <w:r w:rsidR="00BA2957">
        <w:rPr>
          <w:rFonts w:ascii="Times New Roman" w:hAnsi="Times New Roman" w:cs="Times New Roman"/>
        </w:rPr>
        <w:t xml:space="preserve">with 94% of the US population under 18 engaging in gaming related practices </w:t>
      </w:r>
      <w:r w:rsidR="007363EC">
        <w:rPr>
          <w:rFonts w:ascii="Times New Roman" w:hAnsi="Times New Roman" w:cs="Times New Roman"/>
        </w:rPr>
        <w:t>(Granic et al., 2014</w:t>
      </w:r>
      <w:r w:rsidRPr="00EB5E19">
        <w:rPr>
          <w:rFonts w:ascii="Times New Roman" w:hAnsi="Times New Roman" w:cs="Times New Roman"/>
        </w:rPr>
        <w:t xml:space="preserve">). Playing these types of games could spark these younger generations to critically think about these seemingly challenging topics and spur the debate on the range of topics that are being touched upon within these types of games. </w:t>
      </w:r>
    </w:p>
    <w:p w14:paraId="01B93BE0" w14:textId="77777777" w:rsidR="00F54505" w:rsidRDefault="00F54505" w:rsidP="00356273"/>
    <w:p w14:paraId="644A52BB" w14:textId="7ABE401C" w:rsidR="00356273" w:rsidRPr="00FA2147" w:rsidRDefault="00356273" w:rsidP="00FA2147">
      <w:pPr>
        <w:pStyle w:val="Geenafstand"/>
        <w:spacing w:line="360" w:lineRule="auto"/>
        <w:rPr>
          <w:rFonts w:ascii="Times New Roman" w:hAnsi="Times New Roman" w:cs="Times New Roman"/>
          <w:b/>
          <w:bCs/>
          <w:sz w:val="24"/>
          <w:szCs w:val="24"/>
        </w:rPr>
      </w:pPr>
      <w:r w:rsidRPr="00FA2147">
        <w:rPr>
          <w:rFonts w:ascii="Times New Roman" w:hAnsi="Times New Roman" w:cs="Times New Roman"/>
          <w:b/>
          <w:bCs/>
          <w:sz w:val="24"/>
          <w:szCs w:val="24"/>
        </w:rPr>
        <w:t>1.4 Chapter overview</w:t>
      </w:r>
    </w:p>
    <w:p w14:paraId="1254AFFF" w14:textId="77777777" w:rsidR="00356273" w:rsidRPr="00B67A56" w:rsidRDefault="00356273" w:rsidP="00290636">
      <w:pPr>
        <w:spacing w:line="360" w:lineRule="auto"/>
        <w:rPr>
          <w:rFonts w:ascii="Times New Roman" w:hAnsi="Times New Roman" w:cs="Times New Roman"/>
        </w:rPr>
      </w:pPr>
      <w:r w:rsidRPr="00B67A56">
        <w:rPr>
          <w:rFonts w:ascii="Times New Roman" w:hAnsi="Times New Roman" w:cs="Times New Roman"/>
        </w:rPr>
        <w:t>The introduction has given a first insight into the topic at hand by presenting a case for what an emotionally impactful game is and what it could mean for designers, and has expressed the relevance from both a societal and academic point of view. In order to facilitate a solid structure throughout this thesis, the purpose of this chapter overview is to provide a brief overview of what is to be expected in the remainder of the thesis. The thesis consists of five different chapter, of which this first, introductory chapter has now been read. In the second chapter, the theoretical framework is provided which presents concepts, theories and previous studies related to the topic at hand which will guide the understanding and analysis of the results at a later point in this research. The third chapter touches upon the numerous methodological choices that have been made. Data sampling, data collection, operationalization and choices regarding analysis are elaborated on and justified within the context of the research. The fourth chapter is concerned with presenting the results, discussing the findings that came forth from the analysis and are being discussed in three differing themes. The results chapter provides new insights, interprets these and links these to theory provided in the second chapter through showcasing numerous examples from the collected data. The fifth and final chapter discusses and concludes the findings and the thesis in general, where the answer to the research question is summarized, and the societal and academic implications of the results are further elaborated on. The research concludes by providing limitations and avenues for future research that could be explored.</w:t>
      </w:r>
    </w:p>
    <w:p w14:paraId="55F077DE" w14:textId="3A3AC349" w:rsidR="00356273" w:rsidRDefault="00356273" w:rsidP="00356273"/>
    <w:p w14:paraId="7B62A93A" w14:textId="13030185" w:rsidR="00F54505" w:rsidRDefault="00F54505" w:rsidP="00356273"/>
    <w:p w14:paraId="755E1112" w14:textId="34C1E3DD" w:rsidR="00F54505" w:rsidRDefault="00F54505" w:rsidP="00356273"/>
    <w:p w14:paraId="0D4F66BC" w14:textId="3A24FEC8" w:rsidR="00F54505" w:rsidRDefault="00F54505" w:rsidP="00356273"/>
    <w:p w14:paraId="3522012B" w14:textId="7355097A" w:rsidR="00F54505" w:rsidRDefault="00F54505" w:rsidP="00356273"/>
    <w:p w14:paraId="20598C07" w14:textId="77777777" w:rsidR="00B814DA" w:rsidRDefault="00B814DA" w:rsidP="00356273"/>
    <w:p w14:paraId="0AA1E844" w14:textId="3172A1C1" w:rsidR="006D39D5" w:rsidRPr="00F604A5" w:rsidRDefault="006D39D5" w:rsidP="00002858">
      <w:pPr>
        <w:pStyle w:val="Geenafstand"/>
        <w:spacing w:line="360" w:lineRule="auto"/>
        <w:rPr>
          <w:rFonts w:ascii="Times New Roman" w:hAnsi="Times New Roman" w:cs="Times New Roman"/>
          <w:sz w:val="24"/>
          <w:szCs w:val="24"/>
        </w:rPr>
      </w:pPr>
      <w:r w:rsidRPr="00F604A5">
        <w:rPr>
          <w:rFonts w:ascii="Times New Roman" w:hAnsi="Times New Roman" w:cs="Times New Roman"/>
          <w:b/>
          <w:bCs/>
          <w:sz w:val="24"/>
          <w:szCs w:val="24"/>
        </w:rPr>
        <w:t>2. Theoretical Framework</w:t>
      </w:r>
      <w:r w:rsidRPr="00F604A5">
        <w:rPr>
          <w:rFonts w:ascii="Times New Roman" w:hAnsi="Times New Roman" w:cs="Times New Roman"/>
          <w:sz w:val="24"/>
          <w:szCs w:val="24"/>
        </w:rPr>
        <w:t xml:space="preserve"> </w:t>
      </w:r>
    </w:p>
    <w:p w14:paraId="0EAC0E98" w14:textId="71E6C56A" w:rsidR="0040554F" w:rsidRPr="00002858" w:rsidRDefault="001E7FD6" w:rsidP="00002858">
      <w:pPr>
        <w:pStyle w:val="Geenafstand"/>
        <w:spacing w:line="360" w:lineRule="auto"/>
        <w:rPr>
          <w:rFonts w:ascii="Times New Roman" w:hAnsi="Times New Roman" w:cs="Times New Roman"/>
        </w:rPr>
      </w:pPr>
      <w:r w:rsidRPr="00002858">
        <w:rPr>
          <w:rFonts w:ascii="Times New Roman" w:hAnsi="Times New Roman" w:cs="Times New Roman"/>
        </w:rPr>
        <w:t xml:space="preserve">This chapter of the master thesis </w:t>
      </w:r>
      <w:r w:rsidR="004F5423">
        <w:rPr>
          <w:rFonts w:ascii="Times New Roman" w:hAnsi="Times New Roman" w:cs="Times New Roman"/>
        </w:rPr>
        <w:t>will</w:t>
      </w:r>
      <w:r w:rsidR="005E0410">
        <w:rPr>
          <w:rFonts w:ascii="Times New Roman" w:hAnsi="Times New Roman" w:cs="Times New Roman"/>
        </w:rPr>
        <w:t xml:space="preserve"> form the theoretical backbone for this study</w:t>
      </w:r>
      <w:r w:rsidRPr="00002858">
        <w:rPr>
          <w:rFonts w:ascii="Times New Roman" w:hAnsi="Times New Roman" w:cs="Times New Roman"/>
        </w:rPr>
        <w:t xml:space="preserve">, as it is the chapter </w:t>
      </w:r>
      <w:r w:rsidR="00276185" w:rsidRPr="00002858">
        <w:rPr>
          <w:rFonts w:ascii="Times New Roman" w:hAnsi="Times New Roman" w:cs="Times New Roman"/>
        </w:rPr>
        <w:t xml:space="preserve">where the different relevant theories and concepts are </w:t>
      </w:r>
      <w:r w:rsidR="00555E30" w:rsidRPr="00002858">
        <w:rPr>
          <w:rFonts w:ascii="Times New Roman" w:hAnsi="Times New Roman" w:cs="Times New Roman"/>
        </w:rPr>
        <w:t>discussed</w:t>
      </w:r>
      <w:r w:rsidR="00276185" w:rsidRPr="00002858">
        <w:rPr>
          <w:rFonts w:ascii="Times New Roman" w:hAnsi="Times New Roman" w:cs="Times New Roman"/>
        </w:rPr>
        <w:t xml:space="preserve"> that altogether will compromise the </w:t>
      </w:r>
      <w:r w:rsidR="005E0410">
        <w:rPr>
          <w:rFonts w:ascii="Times New Roman" w:hAnsi="Times New Roman" w:cs="Times New Roman"/>
        </w:rPr>
        <w:t>theoretical framework of this master’s thesis</w:t>
      </w:r>
      <w:r w:rsidR="00276185" w:rsidRPr="00002858">
        <w:rPr>
          <w:rFonts w:ascii="Times New Roman" w:hAnsi="Times New Roman" w:cs="Times New Roman"/>
        </w:rPr>
        <w:t xml:space="preserve">. </w:t>
      </w:r>
      <w:r w:rsidR="00CD7D0D" w:rsidRPr="00002858">
        <w:rPr>
          <w:rFonts w:ascii="Times New Roman" w:hAnsi="Times New Roman" w:cs="Times New Roman"/>
        </w:rPr>
        <w:t xml:space="preserve">Through comparing, discussing and critically assessing previous academic theory on the topic at hand, </w:t>
      </w:r>
      <w:r w:rsidR="00F158AE" w:rsidRPr="00002858">
        <w:rPr>
          <w:rFonts w:ascii="Times New Roman" w:hAnsi="Times New Roman" w:cs="Times New Roman"/>
        </w:rPr>
        <w:t xml:space="preserve">a theoretical framework will be build that will ultimately serve as the </w:t>
      </w:r>
      <w:r w:rsidR="003E57A1" w:rsidRPr="00002858">
        <w:rPr>
          <w:rFonts w:ascii="Times New Roman" w:hAnsi="Times New Roman" w:cs="Times New Roman"/>
        </w:rPr>
        <w:t xml:space="preserve">lens through which the results will be analyzed. </w:t>
      </w:r>
      <w:r w:rsidR="00460AFB" w:rsidRPr="00002858">
        <w:rPr>
          <w:rFonts w:ascii="Times New Roman" w:hAnsi="Times New Roman" w:cs="Times New Roman"/>
        </w:rPr>
        <w:t xml:space="preserve">This chapter therefore has the goal to </w:t>
      </w:r>
      <w:r w:rsidR="0040554F" w:rsidRPr="00002858">
        <w:rPr>
          <w:rFonts w:ascii="Times New Roman" w:hAnsi="Times New Roman" w:cs="Times New Roman"/>
        </w:rPr>
        <w:t xml:space="preserve">generate a framework that enables the answering of the research question, </w:t>
      </w:r>
      <w:r w:rsidR="0040554F" w:rsidRPr="00002858">
        <w:rPr>
          <w:rFonts w:ascii="Times New Roman" w:hAnsi="Times New Roman" w:cs="Times New Roman"/>
          <w:i/>
          <w:iCs/>
        </w:rPr>
        <w:t>How is game design of emotionally impactful games used as a coping mechanism by designers facing challenging personal circumstances?</w:t>
      </w:r>
      <w:r w:rsidR="003D3499" w:rsidRPr="00002858">
        <w:rPr>
          <w:rFonts w:ascii="Times New Roman" w:hAnsi="Times New Roman" w:cs="Times New Roman"/>
          <w:i/>
          <w:iCs/>
        </w:rPr>
        <w:t xml:space="preserve"> </w:t>
      </w:r>
      <w:r w:rsidR="003D3499" w:rsidRPr="00002858">
        <w:rPr>
          <w:rFonts w:ascii="Times New Roman" w:hAnsi="Times New Roman" w:cs="Times New Roman"/>
        </w:rPr>
        <w:t xml:space="preserve">where every relevant concept is properly understood and </w:t>
      </w:r>
      <w:r w:rsidR="00D20CE3" w:rsidRPr="00002858">
        <w:rPr>
          <w:rFonts w:ascii="Times New Roman" w:hAnsi="Times New Roman" w:cs="Times New Roman"/>
        </w:rPr>
        <w:t>the relevance to the research questions is expressed. This chapter is comprised of three different parts where the first subch</w:t>
      </w:r>
      <w:r w:rsidR="00E9359B" w:rsidRPr="00002858">
        <w:rPr>
          <w:rFonts w:ascii="Times New Roman" w:hAnsi="Times New Roman" w:cs="Times New Roman"/>
        </w:rPr>
        <w:t>apter dives into emotionally impactful game design and it’s definitions (2.1); next, the framework touches upon the different coping strategies</w:t>
      </w:r>
      <w:r w:rsidR="00294E32" w:rsidRPr="00002858">
        <w:rPr>
          <w:rFonts w:ascii="Times New Roman" w:hAnsi="Times New Roman" w:cs="Times New Roman"/>
        </w:rPr>
        <w:t xml:space="preserve"> that have been drawn from the field of psychology studies (2.2); and concludes by</w:t>
      </w:r>
      <w:r w:rsidR="00002858" w:rsidRPr="00002858">
        <w:rPr>
          <w:rFonts w:ascii="Times New Roman" w:hAnsi="Times New Roman" w:cs="Times New Roman"/>
        </w:rPr>
        <w:t xml:space="preserve"> </w:t>
      </w:r>
      <w:r w:rsidR="00BA741C">
        <w:rPr>
          <w:rFonts w:ascii="Times New Roman" w:hAnsi="Times New Roman" w:cs="Times New Roman"/>
        </w:rPr>
        <w:t>discussing the literature that has been reviewed on</w:t>
      </w:r>
      <w:r w:rsidR="00002858" w:rsidRPr="00002858">
        <w:rPr>
          <w:rFonts w:ascii="Times New Roman" w:hAnsi="Times New Roman" w:cs="Times New Roman"/>
        </w:rPr>
        <w:t xml:space="preserve"> how coping occurs through video game play (2.3). </w:t>
      </w:r>
    </w:p>
    <w:p w14:paraId="33507E39" w14:textId="00C33B1C" w:rsidR="001E7FD6" w:rsidRDefault="001E7FD6" w:rsidP="00F604A5">
      <w:pPr>
        <w:pStyle w:val="Geenafstand"/>
        <w:spacing w:line="360" w:lineRule="auto"/>
        <w:rPr>
          <w:sz w:val="24"/>
          <w:szCs w:val="24"/>
        </w:rPr>
      </w:pPr>
    </w:p>
    <w:p w14:paraId="5CBF4091" w14:textId="77777777" w:rsidR="00F604A5" w:rsidRPr="00F604A5" w:rsidRDefault="00F604A5" w:rsidP="00F604A5">
      <w:pPr>
        <w:pStyle w:val="Geenafstand"/>
        <w:spacing w:line="360" w:lineRule="auto"/>
        <w:rPr>
          <w:sz w:val="24"/>
          <w:szCs w:val="24"/>
        </w:rPr>
      </w:pPr>
    </w:p>
    <w:p w14:paraId="50F45A45" w14:textId="4192039F" w:rsidR="006D39D5" w:rsidRPr="00F604A5" w:rsidRDefault="006D39D5" w:rsidP="00F604A5">
      <w:pPr>
        <w:pStyle w:val="Geenafstand"/>
        <w:spacing w:line="360" w:lineRule="auto"/>
        <w:rPr>
          <w:rFonts w:ascii="Times New Roman" w:hAnsi="Times New Roman" w:cs="Times New Roman"/>
          <w:b/>
          <w:bCs/>
          <w:sz w:val="24"/>
          <w:szCs w:val="24"/>
        </w:rPr>
      </w:pPr>
      <w:r w:rsidRPr="00F604A5">
        <w:rPr>
          <w:rFonts w:ascii="Times New Roman" w:hAnsi="Times New Roman" w:cs="Times New Roman"/>
          <w:b/>
          <w:bCs/>
          <w:sz w:val="24"/>
          <w:szCs w:val="24"/>
        </w:rPr>
        <w:t>2.1 Emotionally impactful game design</w:t>
      </w:r>
    </w:p>
    <w:p w14:paraId="2850E4B2" w14:textId="2CB3BAD2" w:rsidR="008426DC" w:rsidRPr="008426DC" w:rsidRDefault="008426DC" w:rsidP="00745F57">
      <w:pPr>
        <w:pStyle w:val="Geenafstand"/>
        <w:spacing w:line="360" w:lineRule="auto"/>
        <w:rPr>
          <w:rFonts w:ascii="Times New Roman" w:hAnsi="Times New Roman" w:cs="Times New Roman"/>
        </w:rPr>
      </w:pPr>
      <w:r w:rsidRPr="008426DC">
        <w:rPr>
          <w:rFonts w:ascii="Times New Roman" w:hAnsi="Times New Roman" w:cs="Times New Roman"/>
        </w:rPr>
        <w:t xml:space="preserve">In understanding emotionally impactful game design, it is necessary to understand what is being meant by an emotionally impactful game. As provided earlier, in this research emotionally impactful games are defined as digital games “that have a profound emotional impact in the form of complex mixed-affect experiences” (Denisova et al., 2021, p. 1). Traditionally, the field of gaming studies has focused more on positive game experiences where the fun and enjoyment derived from games and the positive affect experienced gained much attention (Mekler et al., 2016; Bopp et al., 2016). There is </w:t>
      </w:r>
      <w:r w:rsidR="00515A10">
        <w:rPr>
          <w:rFonts w:ascii="Times New Roman" w:hAnsi="Times New Roman" w:cs="Times New Roman"/>
        </w:rPr>
        <w:t xml:space="preserve">an academic </w:t>
      </w:r>
      <w:r w:rsidRPr="008426DC">
        <w:rPr>
          <w:rFonts w:ascii="Times New Roman" w:hAnsi="Times New Roman" w:cs="Times New Roman"/>
        </w:rPr>
        <w:t>debate regarding what the criteria are for a game to be considered an emotionally impactful game, as the emotional impact that these games might evoke amongst players is dependent on the individual</w:t>
      </w:r>
      <w:r w:rsidR="004826AE">
        <w:rPr>
          <w:rFonts w:ascii="Times New Roman" w:hAnsi="Times New Roman" w:cs="Times New Roman"/>
        </w:rPr>
        <w:t>s’</w:t>
      </w:r>
      <w:r w:rsidRPr="008426DC">
        <w:rPr>
          <w:rFonts w:ascii="Times New Roman" w:hAnsi="Times New Roman" w:cs="Times New Roman"/>
        </w:rPr>
        <w:t xml:space="preserve"> interpretation during play.</w:t>
      </w:r>
      <w:r w:rsidR="00515A10">
        <w:rPr>
          <w:rFonts w:ascii="Times New Roman" w:hAnsi="Times New Roman" w:cs="Times New Roman"/>
        </w:rPr>
        <w:t xml:space="preserve"> </w:t>
      </w:r>
      <w:r w:rsidR="00AE188E">
        <w:rPr>
          <w:rFonts w:ascii="Times New Roman" w:hAnsi="Times New Roman" w:cs="Times New Roman"/>
        </w:rPr>
        <w:t>Whereas Oliver et al</w:t>
      </w:r>
      <w:r w:rsidR="005D3204">
        <w:rPr>
          <w:rFonts w:ascii="Times New Roman" w:hAnsi="Times New Roman" w:cs="Times New Roman"/>
        </w:rPr>
        <w:t xml:space="preserve">. (2015) classify emotionally </w:t>
      </w:r>
      <w:r w:rsidR="00E430E9">
        <w:rPr>
          <w:rFonts w:ascii="Times New Roman" w:hAnsi="Times New Roman" w:cs="Times New Roman"/>
        </w:rPr>
        <w:t xml:space="preserve">impactful games as meaningful entertainment experiences where </w:t>
      </w:r>
      <w:r w:rsidR="000C2337">
        <w:rPr>
          <w:rFonts w:ascii="Times New Roman" w:hAnsi="Times New Roman" w:cs="Times New Roman"/>
        </w:rPr>
        <w:t>they compare these meaningful</w:t>
      </w:r>
      <w:r w:rsidR="00A35657">
        <w:rPr>
          <w:rFonts w:ascii="Times New Roman" w:hAnsi="Times New Roman" w:cs="Times New Roman"/>
        </w:rPr>
        <w:t xml:space="preserve"> video game</w:t>
      </w:r>
      <w:r w:rsidR="000C2337">
        <w:rPr>
          <w:rFonts w:ascii="Times New Roman" w:hAnsi="Times New Roman" w:cs="Times New Roman"/>
        </w:rPr>
        <w:t xml:space="preserve"> experiences to </w:t>
      </w:r>
      <w:r w:rsidR="00401A50">
        <w:rPr>
          <w:rFonts w:ascii="Times New Roman" w:hAnsi="Times New Roman" w:cs="Times New Roman"/>
        </w:rPr>
        <w:t xml:space="preserve">enjoyable video game experiences and conclude that </w:t>
      </w:r>
      <w:r w:rsidR="002F6FC7">
        <w:rPr>
          <w:rFonts w:ascii="Times New Roman" w:hAnsi="Times New Roman" w:cs="Times New Roman"/>
        </w:rPr>
        <w:t>it is based on gratification</w:t>
      </w:r>
      <w:r w:rsidR="00A35657">
        <w:rPr>
          <w:rFonts w:ascii="Times New Roman" w:hAnsi="Times New Roman" w:cs="Times New Roman"/>
        </w:rPr>
        <w:t>s</w:t>
      </w:r>
      <w:r w:rsidR="00161FA7">
        <w:rPr>
          <w:rFonts w:ascii="Times New Roman" w:hAnsi="Times New Roman" w:cs="Times New Roman"/>
        </w:rPr>
        <w:t xml:space="preserve"> such as relatedness and insightfulness</w:t>
      </w:r>
      <w:r w:rsidR="002F6FC7">
        <w:rPr>
          <w:rFonts w:ascii="Times New Roman" w:hAnsi="Times New Roman" w:cs="Times New Roman"/>
        </w:rPr>
        <w:t xml:space="preserve"> that a video game should hold in order to be interpreted as meaningful by players</w:t>
      </w:r>
      <w:r w:rsidR="00161FA7">
        <w:rPr>
          <w:rFonts w:ascii="Times New Roman" w:hAnsi="Times New Roman" w:cs="Times New Roman"/>
        </w:rPr>
        <w:t>. On the contrary,</w:t>
      </w:r>
      <w:r w:rsidR="00371E8D">
        <w:rPr>
          <w:rFonts w:ascii="Times New Roman" w:hAnsi="Times New Roman" w:cs="Times New Roman"/>
        </w:rPr>
        <w:t xml:space="preserve"> the research by</w:t>
      </w:r>
      <w:r w:rsidR="00161FA7">
        <w:rPr>
          <w:rFonts w:ascii="Times New Roman" w:hAnsi="Times New Roman" w:cs="Times New Roman"/>
        </w:rPr>
        <w:t xml:space="preserve"> </w:t>
      </w:r>
      <w:r w:rsidR="003E5892">
        <w:rPr>
          <w:rFonts w:ascii="Times New Roman" w:hAnsi="Times New Roman" w:cs="Times New Roman"/>
        </w:rPr>
        <w:t xml:space="preserve">Bopp et al. (2016) </w:t>
      </w:r>
      <w:r w:rsidR="00371E8D">
        <w:rPr>
          <w:rFonts w:ascii="Times New Roman" w:hAnsi="Times New Roman" w:cs="Times New Roman"/>
        </w:rPr>
        <w:t xml:space="preserve">shows differing gratifications that a video game should possess in order to qualify as an emotionally impactful game where </w:t>
      </w:r>
      <w:r w:rsidR="00C2313F">
        <w:rPr>
          <w:rFonts w:ascii="Times New Roman" w:hAnsi="Times New Roman" w:cs="Times New Roman"/>
        </w:rPr>
        <w:t xml:space="preserve">agency, </w:t>
      </w:r>
      <w:r w:rsidR="00731CF0">
        <w:rPr>
          <w:rFonts w:ascii="Times New Roman" w:hAnsi="Times New Roman" w:cs="Times New Roman"/>
        </w:rPr>
        <w:t xml:space="preserve">in-game death of a character and </w:t>
      </w:r>
      <w:r w:rsidR="00037D3A">
        <w:rPr>
          <w:rFonts w:ascii="Times New Roman" w:hAnsi="Times New Roman" w:cs="Times New Roman"/>
        </w:rPr>
        <w:t xml:space="preserve">autonomy were considered key gratifications that make for an emotionally impactful gaming experience. </w:t>
      </w:r>
      <w:r w:rsidR="00731CF0">
        <w:rPr>
          <w:rFonts w:ascii="Times New Roman" w:hAnsi="Times New Roman" w:cs="Times New Roman"/>
        </w:rPr>
        <w:t xml:space="preserve"> </w:t>
      </w:r>
      <w:r w:rsidR="008B07F2">
        <w:rPr>
          <w:rFonts w:ascii="Times New Roman" w:hAnsi="Times New Roman" w:cs="Times New Roman"/>
        </w:rPr>
        <w:t xml:space="preserve">This research would like to combine the above mentioned stances and follow to definition provided by Denisova et al. (2021) where the focus is not so much on the gratifications of the video game, but rather on the </w:t>
      </w:r>
      <w:r w:rsidR="00476533">
        <w:rPr>
          <w:rFonts w:ascii="Times New Roman" w:hAnsi="Times New Roman" w:cs="Times New Roman"/>
        </w:rPr>
        <w:t xml:space="preserve">mix of </w:t>
      </w:r>
      <w:r w:rsidR="00476533">
        <w:rPr>
          <w:rFonts w:ascii="Times New Roman" w:hAnsi="Times New Roman" w:cs="Times New Roman"/>
        </w:rPr>
        <w:lastRenderedPageBreak/>
        <w:t xml:space="preserve">emotional impacts that these games have on players. This also becomes evident from the academic debate mentioned above where ultimately, these gratifications allow for different emotional responses to the gameplay. </w:t>
      </w:r>
      <w:r w:rsidR="00745F57">
        <w:rPr>
          <w:rFonts w:ascii="Times New Roman" w:hAnsi="Times New Roman" w:cs="Times New Roman"/>
        </w:rPr>
        <w:t xml:space="preserve"> </w:t>
      </w:r>
      <w:r w:rsidRPr="008426DC">
        <w:rPr>
          <w:rFonts w:ascii="Times New Roman" w:hAnsi="Times New Roman" w:cs="Times New Roman"/>
        </w:rPr>
        <w:t>The notion of emotional challenge in games has also been studied from an art perspective (Cole et al., 2015) and within the context of virtual reality (VR) games as Peng et al (2020) illustrate in their research. VR tends to facilitate an extra dimension within the gaming realm where VR might be a medium that lends itself well for presenting emotional challenge in videogames as the affordances of this medium allow for an immersive experience that go beyond the ‘traditional’ gaming setting.</w:t>
      </w:r>
    </w:p>
    <w:p w14:paraId="426258A1" w14:textId="5B0BBC32" w:rsidR="008426DC" w:rsidRPr="008426DC" w:rsidRDefault="008426DC" w:rsidP="00183957">
      <w:pPr>
        <w:pStyle w:val="Geenafstand"/>
        <w:spacing w:line="360" w:lineRule="auto"/>
        <w:ind w:firstLine="720"/>
        <w:rPr>
          <w:rFonts w:ascii="Times New Roman" w:hAnsi="Times New Roman" w:cs="Times New Roman"/>
        </w:rPr>
      </w:pPr>
      <w:r w:rsidRPr="008426DC">
        <w:rPr>
          <w:rFonts w:ascii="Times New Roman" w:hAnsi="Times New Roman" w:cs="Times New Roman"/>
        </w:rPr>
        <w:t>Creating an understanding of the game designer’s intentions when designing emotionally impactful games is necessary</w:t>
      </w:r>
      <w:r w:rsidR="00183957">
        <w:rPr>
          <w:rFonts w:ascii="Times New Roman" w:hAnsi="Times New Roman" w:cs="Times New Roman"/>
        </w:rPr>
        <w:t xml:space="preserve"> as this could </w:t>
      </w:r>
      <w:r w:rsidR="00B159A6">
        <w:rPr>
          <w:rFonts w:ascii="Times New Roman" w:hAnsi="Times New Roman" w:cs="Times New Roman"/>
        </w:rPr>
        <w:t>be a first indication of possible coping strategies in play</w:t>
      </w:r>
      <w:r w:rsidRPr="008426DC">
        <w:rPr>
          <w:rFonts w:ascii="Times New Roman" w:hAnsi="Times New Roman" w:cs="Times New Roman"/>
        </w:rPr>
        <w:t>, and the research by Denisova et al., (2021) provides insights into the practices that game designers engage in when designing emotionally impactful games. Themes found within the research were that most designers have a clear vision for the intended emotional experience that is being conveyed, although some also deliberately leave the emotional experience up to the interpretation of the player (Denisova et al., 2021). The second theme revolved around the gameplay elements where Denisova et al. (2021) found that game designers engage in a number of different practices, as for example designers deliberately include both negative and positive situations within the game. Next to that, designers more or less agree on the fact that there should also be room for a player to individually experience and interpret different mechanics such as fitting certain parts of information together within the game. Lastly, Denisova et al. (2021) found that designers emphasize the importance of testing the game amongst players where it has to be noted that this usually happens towards the end of the design process and that designers make decisions in the early stages of game design based on intuition and previous personal experience. These themes provide useful in gaining an understanding of the design practices of game designers that focus on designing emotionally impactful games, which will form a basis for formulating interview questions on in the conceptualization of this research.</w:t>
      </w:r>
    </w:p>
    <w:p w14:paraId="4937F7A9" w14:textId="51EEFBC4" w:rsidR="006D39D5" w:rsidRPr="00FB72A6" w:rsidRDefault="008426DC" w:rsidP="008426DC">
      <w:pPr>
        <w:pStyle w:val="Geenafstand"/>
        <w:spacing w:line="360" w:lineRule="auto"/>
        <w:ind w:firstLine="720"/>
        <w:rPr>
          <w:rFonts w:ascii="Times New Roman" w:hAnsi="Times New Roman" w:cs="Times New Roman"/>
        </w:rPr>
      </w:pPr>
      <w:r w:rsidRPr="008426DC">
        <w:rPr>
          <w:rFonts w:ascii="Times New Roman" w:hAnsi="Times New Roman" w:cs="Times New Roman"/>
        </w:rPr>
        <w:t xml:space="preserve">An interesting study by Oliver et al. (2016) investigated video games as meaningful entertainment experiences where they examine player’s perceptions of enjoyable and meaningful video games and how these relate to game characteristics and need satisfaction through appreciation. Oliver et al. (2016) found that the notion of appreciation, which allows players to experience introspection and self-reflection, contributed strongly to the meaningful experience derived from the game. Oliver et al. (2016) also illustrated how players associate meaningful experiences in gaming more with the narrative development that occurs within a game, although it has to be noted that this research focusses on Triple-A games that usually do not focus solely on delivering an emotionally impactful experience. Bopp et al. (2016) illustrated different game components that players identify that caused or contributed to an emotional reaction. Loss, character attachment, agency, responsibility as well as achievement and atmosphere were the most prevalent game components that </w:t>
      </w:r>
      <w:r w:rsidRPr="008426DC">
        <w:rPr>
          <w:rFonts w:ascii="Times New Roman" w:hAnsi="Times New Roman" w:cs="Times New Roman"/>
        </w:rPr>
        <w:lastRenderedPageBreak/>
        <w:t>contributed to an emotional experience when playing the game. Next to these, Bopp et al. (2016) also identified that personal memories and self-perception, which are non-game related components, are a cause for an emotional experience where for example the loss of an in-game character was associated with past life experiences. From this it becomes evident that game components play a vital role in the design of emotionally impactful games and that indirectly, game components can result in evoking an emotionally meaningful experience when engaging in play.</w:t>
      </w:r>
    </w:p>
    <w:p w14:paraId="183CB51C" w14:textId="77777777" w:rsidR="006D39D5" w:rsidRDefault="006D39D5" w:rsidP="006D39D5">
      <w:pPr>
        <w:rPr>
          <w:rFonts w:ascii="Times New Roman" w:hAnsi="Times New Roman" w:cs="Times New Roman"/>
        </w:rPr>
      </w:pPr>
    </w:p>
    <w:p w14:paraId="6BFCAD64" w14:textId="2BB51ADB" w:rsidR="006D39D5" w:rsidRPr="00F604A5" w:rsidRDefault="006D39D5" w:rsidP="00F604A5">
      <w:pPr>
        <w:pStyle w:val="Geenafstand"/>
        <w:spacing w:line="360" w:lineRule="auto"/>
        <w:rPr>
          <w:rFonts w:ascii="Times New Roman" w:hAnsi="Times New Roman" w:cs="Times New Roman"/>
          <w:b/>
          <w:bCs/>
          <w:sz w:val="24"/>
          <w:szCs w:val="24"/>
        </w:rPr>
      </w:pPr>
      <w:r w:rsidRPr="00F604A5">
        <w:rPr>
          <w:rFonts w:ascii="Times New Roman" w:hAnsi="Times New Roman" w:cs="Times New Roman"/>
          <w:b/>
          <w:bCs/>
          <w:sz w:val="24"/>
          <w:szCs w:val="24"/>
        </w:rPr>
        <w:t>2.2 Coping</w:t>
      </w:r>
    </w:p>
    <w:p w14:paraId="5DD3FC47" w14:textId="30AD4981" w:rsidR="00E8641B" w:rsidRPr="00B7445A" w:rsidRDefault="00E8641B" w:rsidP="00B7445A">
      <w:pPr>
        <w:pStyle w:val="Geenafstand"/>
        <w:spacing w:line="360" w:lineRule="auto"/>
        <w:rPr>
          <w:rFonts w:ascii="Times New Roman" w:hAnsi="Times New Roman" w:cs="Times New Roman"/>
        </w:rPr>
      </w:pPr>
      <w:r w:rsidRPr="00B7445A">
        <w:rPr>
          <w:rFonts w:ascii="Times New Roman" w:hAnsi="Times New Roman" w:cs="Times New Roman"/>
        </w:rPr>
        <w:t xml:space="preserve">An essential part of this study is </w:t>
      </w:r>
      <w:r w:rsidR="00B7445A" w:rsidRPr="00B7445A">
        <w:rPr>
          <w:rFonts w:ascii="Times New Roman" w:hAnsi="Times New Roman" w:cs="Times New Roman"/>
        </w:rPr>
        <w:t xml:space="preserve">gaining an understanding of different coping strategies that individuals are able to indulge in when facing difficult situations. In order to provide this understanding, this subchapter will define coping and touch upon different types of coping strategies that have been identified within the field of psychology. </w:t>
      </w:r>
      <w:r w:rsidR="00E754E1">
        <w:rPr>
          <w:rFonts w:ascii="Times New Roman" w:hAnsi="Times New Roman" w:cs="Times New Roman"/>
        </w:rPr>
        <w:t xml:space="preserve">In the different sections that together compromise this subchapter, various coping strategies are </w:t>
      </w:r>
      <w:r w:rsidR="00A64578">
        <w:rPr>
          <w:rFonts w:ascii="Times New Roman" w:hAnsi="Times New Roman" w:cs="Times New Roman"/>
        </w:rPr>
        <w:t xml:space="preserve">elaborated on and concrete examples of coping strategies are given as to gain a better understanding of what coping entails. In turn this allows for the operationalization of coping at a later stage in the research, where it is </w:t>
      </w:r>
      <w:r w:rsidR="00214CD9">
        <w:rPr>
          <w:rFonts w:ascii="Times New Roman" w:hAnsi="Times New Roman" w:cs="Times New Roman"/>
        </w:rPr>
        <w:t xml:space="preserve">of importance to </w:t>
      </w:r>
      <w:r w:rsidR="00521B92">
        <w:rPr>
          <w:rFonts w:ascii="Times New Roman" w:hAnsi="Times New Roman" w:cs="Times New Roman"/>
        </w:rPr>
        <w:t>operationalize</w:t>
      </w:r>
      <w:r w:rsidR="00214CD9">
        <w:rPr>
          <w:rFonts w:ascii="Times New Roman" w:hAnsi="Times New Roman" w:cs="Times New Roman"/>
        </w:rPr>
        <w:t xml:space="preserve"> these concrete strategies into </w:t>
      </w:r>
      <w:r w:rsidR="00521B92">
        <w:rPr>
          <w:rFonts w:ascii="Times New Roman" w:hAnsi="Times New Roman" w:cs="Times New Roman"/>
        </w:rPr>
        <w:t>fitting interview questions.</w:t>
      </w:r>
    </w:p>
    <w:p w14:paraId="5794B456" w14:textId="77777777" w:rsidR="006D39D5" w:rsidRPr="00E40448" w:rsidRDefault="006D39D5" w:rsidP="006D39D5">
      <w:pPr>
        <w:pStyle w:val="Geenafstand"/>
        <w:spacing w:line="360" w:lineRule="auto"/>
        <w:ind w:firstLine="720"/>
        <w:rPr>
          <w:rFonts w:ascii="Times New Roman" w:hAnsi="Times New Roman" w:cs="Times New Roman"/>
        </w:rPr>
      </w:pPr>
      <w:r w:rsidRPr="00E40448">
        <w:rPr>
          <w:rFonts w:ascii="Times New Roman" w:hAnsi="Times New Roman" w:cs="Times New Roman"/>
        </w:rPr>
        <w:t>Coping is generally referred to as “thoughts and behaviours used to manage internal and external demands of situations that are appraised as stressful” (Folkman &amp; Moskowitz, 2004, p. 745). Folkman &amp; Moskowitz (2004) explain that when individuals identify a stimuli as a threat, a challenge or as something harmful they assess if their personal resources can suffice in dealing with the stimuli. If this is not the case, individuals implement coping styles (Folkman &amp; Moskowitz, 2004). Algorani &amp; Gupta (2022) further define coping styles as a set of relatively stable attributes that shape the individual’s behaviour as a response to a stressor. In coping, much is reliant on the assessment of individuals in identifying features of the dynamic between the individual and the environment, and in that, appraises how there is a certain potential to either overcome the external features that are causing the distress or the maintaining of the current situation (Gratch &amp; Marsella, 2004). This is often referred to as the concept of coping potential, where an individual engages in a process of selecting amongst competing coping styles to alter this dynamic (Gratch &amp; Marsella, 2004).</w:t>
      </w:r>
      <w:r>
        <w:rPr>
          <w:rFonts w:ascii="Times New Roman" w:hAnsi="Times New Roman" w:cs="Times New Roman"/>
        </w:rPr>
        <w:t xml:space="preserve"> Next to that, appraisal is another key process that occurs in the coping process, which is defined as “the individual’s evaluation of the significance of an event for his or her well-being and the adequacy of resources for coping” (Folkman &amp; Moskowitz, 2007, p.193).</w:t>
      </w:r>
      <w:r w:rsidRPr="00E40448">
        <w:rPr>
          <w:rFonts w:ascii="Times New Roman" w:hAnsi="Times New Roman" w:cs="Times New Roman"/>
        </w:rPr>
        <w:t xml:space="preserve"> As becomes evident here, coping and appraisal are highly linked which is illustrated by Gratch &amp; Marsella (2004) where an individual may identify a situation as potentially threatening (appraisal), which in turn could spark a certain response by the individual (coping) after which the outcome of the response leads to a certain emotion (re-appraisal).  </w:t>
      </w:r>
    </w:p>
    <w:p w14:paraId="5348A040" w14:textId="4C3CBE91" w:rsidR="00F915F5" w:rsidRDefault="006D39D5" w:rsidP="00DF5D68">
      <w:pPr>
        <w:pStyle w:val="Geenafstand"/>
        <w:spacing w:line="360" w:lineRule="auto"/>
        <w:ind w:firstLine="720"/>
        <w:rPr>
          <w:rFonts w:ascii="Times New Roman" w:hAnsi="Times New Roman" w:cs="Times New Roman"/>
        </w:rPr>
      </w:pPr>
      <w:r w:rsidRPr="00E40448">
        <w:rPr>
          <w:rFonts w:ascii="Times New Roman" w:hAnsi="Times New Roman" w:cs="Times New Roman"/>
        </w:rPr>
        <w:t xml:space="preserve">In general, there are four types of coping styles that Folkman &amp; Moskowitz (2004) identified as main coping styles individuals tend to engage in when confronted with a stressor. These coping </w:t>
      </w:r>
      <w:r w:rsidRPr="00E40448">
        <w:rPr>
          <w:rFonts w:ascii="Times New Roman" w:hAnsi="Times New Roman" w:cs="Times New Roman"/>
        </w:rPr>
        <w:lastRenderedPageBreak/>
        <w:t>styles are problem-focused coping, emotion-focused coping, meaning-focused coping and social-coping, often referred to as support-seeking, as proposed by Folkman &amp; Moskowitz (2004).</w:t>
      </w:r>
      <w:r w:rsidR="00556189">
        <w:rPr>
          <w:rFonts w:ascii="Times New Roman" w:hAnsi="Times New Roman" w:cs="Times New Roman"/>
        </w:rPr>
        <w:t xml:space="preserve"> The latter is often being categorized under both emotional and problem-focused coping with different implications for both (Gratch &amp; Marsella, 2004).</w:t>
      </w:r>
      <w:r w:rsidRPr="00E40448">
        <w:rPr>
          <w:rFonts w:ascii="Times New Roman" w:hAnsi="Times New Roman" w:cs="Times New Roman"/>
        </w:rPr>
        <w:t xml:space="preserve"> Much of the academic debate has focussed on the first two coping strategies where these are often used extensively within the coping literature and are considered the broad categories amongst which different concrete coping strategies are classified. For this research however, the focus is on the first three coping styles as meaning-focused coping could prove insightful in light of the topic at hand. These coping styles will be elaborated on further to understand </w:t>
      </w:r>
      <w:r w:rsidR="0048216B" w:rsidRPr="00E40448">
        <w:rPr>
          <w:rFonts w:ascii="Times New Roman" w:hAnsi="Times New Roman" w:cs="Times New Roman"/>
        </w:rPr>
        <w:t>its</w:t>
      </w:r>
      <w:r w:rsidRPr="00E40448">
        <w:rPr>
          <w:rFonts w:ascii="Times New Roman" w:hAnsi="Times New Roman" w:cs="Times New Roman"/>
        </w:rPr>
        <w:t xml:space="preserve"> implications more precise, after which the relation with video-gaming will be discussed. Social-focused coping is left outside as the research deemed this irrelevant to the specific topic at hand where social-focused coping does not fit well enough to the process of game design and because of the limited scope of this research. </w:t>
      </w:r>
    </w:p>
    <w:p w14:paraId="3C817085" w14:textId="77777777" w:rsidR="00002858" w:rsidRPr="00DF5D68" w:rsidRDefault="00002858" w:rsidP="00F604A5">
      <w:pPr>
        <w:pStyle w:val="Geenafstand"/>
        <w:spacing w:line="360" w:lineRule="auto"/>
        <w:rPr>
          <w:rFonts w:ascii="Times New Roman" w:hAnsi="Times New Roman" w:cs="Times New Roman"/>
        </w:rPr>
      </w:pPr>
    </w:p>
    <w:p w14:paraId="7CF0DD94" w14:textId="0DB7EC93" w:rsidR="006D39D5" w:rsidRPr="00E40448" w:rsidRDefault="00A96C41" w:rsidP="006D39D5">
      <w:pPr>
        <w:pStyle w:val="Geenafstand"/>
        <w:spacing w:line="360" w:lineRule="auto"/>
        <w:rPr>
          <w:rFonts w:ascii="Times New Roman" w:hAnsi="Times New Roman" w:cs="Times New Roman"/>
          <w:i/>
          <w:iCs/>
        </w:rPr>
      </w:pPr>
      <w:r>
        <w:rPr>
          <w:rFonts w:ascii="Times New Roman" w:hAnsi="Times New Roman" w:cs="Times New Roman"/>
          <w:i/>
          <w:iCs/>
        </w:rPr>
        <w:t xml:space="preserve">2.2.1 </w:t>
      </w:r>
      <w:r w:rsidR="006D39D5" w:rsidRPr="00E40448">
        <w:rPr>
          <w:rFonts w:ascii="Times New Roman" w:hAnsi="Times New Roman" w:cs="Times New Roman"/>
          <w:i/>
          <w:iCs/>
        </w:rPr>
        <w:t>Problem-focused coping</w:t>
      </w:r>
    </w:p>
    <w:p w14:paraId="3F716A01" w14:textId="77777777" w:rsidR="006D39D5" w:rsidRDefault="006D39D5" w:rsidP="00FA2147">
      <w:pPr>
        <w:pStyle w:val="Geenafstand"/>
        <w:spacing w:line="360" w:lineRule="auto"/>
        <w:rPr>
          <w:rFonts w:ascii="Times New Roman" w:hAnsi="Times New Roman" w:cs="Times New Roman"/>
        </w:rPr>
      </w:pPr>
      <w:r w:rsidRPr="00E40448">
        <w:rPr>
          <w:rFonts w:ascii="Times New Roman" w:hAnsi="Times New Roman" w:cs="Times New Roman"/>
        </w:rPr>
        <w:t xml:space="preserve">Problem-focused coping has relatively simplistic definitions within the current academic field where, according to Gratch &amp; Marsella (2004), problem-focused coping can be described as “acting on the environment” (p. 275). To further understand the concept, the definition by Folkman &amp; Moskowitz (2004) is provided, which describe problem-focused coping as “addressing the problem causing the distress” (p. 751). From these definitions we can conclude that problem-focused coping aims to address the source of distress in a proactive manner where the individual actively engages in differing strategies to reduce or eliminate the stressor. Examples of problem-focused coping strategies are provided in table 1 below. These examples are drawn from the research by Gratch &amp; Marsella (2004) who provide coping strategies and different examples of what these coping styles can be understood as in a real life context. </w:t>
      </w:r>
      <w:r>
        <w:rPr>
          <w:rFonts w:ascii="Times New Roman" w:hAnsi="Times New Roman" w:cs="Times New Roman"/>
        </w:rPr>
        <w:t xml:space="preserve">These will help in guiding the interview process as potential coping strategies could be identified according to the provided example. </w:t>
      </w:r>
    </w:p>
    <w:p w14:paraId="5F08F5AB" w14:textId="37DA1449" w:rsidR="006D39D5" w:rsidRDefault="00E9095A" w:rsidP="006D39D5">
      <w:pPr>
        <w:rPr>
          <w:rFonts w:ascii="Times New Roman" w:hAnsi="Times New Roman" w:cs="Times New Roman"/>
          <w:sz w:val="24"/>
          <w:szCs w:val="24"/>
        </w:rPr>
      </w:pPr>
      <w:r>
        <w:rPr>
          <w:rFonts w:ascii="Times New Roman" w:hAnsi="Times New Roman" w:cs="Times New Roman"/>
          <w:sz w:val="24"/>
          <w:szCs w:val="24"/>
        </w:rPr>
        <w:t xml:space="preserve"> </w:t>
      </w:r>
    </w:p>
    <w:p w14:paraId="44490225" w14:textId="3FE4262D" w:rsidR="00E9095A" w:rsidRDefault="00E9095A" w:rsidP="006D39D5">
      <w:pPr>
        <w:rPr>
          <w:rFonts w:ascii="Times New Roman" w:hAnsi="Times New Roman" w:cs="Times New Roman"/>
          <w:sz w:val="24"/>
          <w:szCs w:val="24"/>
        </w:rPr>
      </w:pPr>
    </w:p>
    <w:p w14:paraId="2E9952EE" w14:textId="4B0F5259" w:rsidR="00E9095A" w:rsidRDefault="00E9095A" w:rsidP="006D39D5">
      <w:pPr>
        <w:rPr>
          <w:rFonts w:ascii="Times New Roman" w:hAnsi="Times New Roman" w:cs="Times New Roman"/>
          <w:sz w:val="24"/>
          <w:szCs w:val="24"/>
        </w:rPr>
      </w:pPr>
    </w:p>
    <w:p w14:paraId="25D6EAAA" w14:textId="40F5366D" w:rsidR="00E9095A" w:rsidRDefault="00E9095A" w:rsidP="006D39D5">
      <w:pPr>
        <w:rPr>
          <w:rFonts w:ascii="Times New Roman" w:hAnsi="Times New Roman" w:cs="Times New Roman"/>
          <w:sz w:val="24"/>
          <w:szCs w:val="24"/>
        </w:rPr>
      </w:pPr>
    </w:p>
    <w:p w14:paraId="1A35D60E" w14:textId="1E61A47D" w:rsidR="00E9095A" w:rsidRDefault="00E9095A" w:rsidP="006D39D5">
      <w:pPr>
        <w:rPr>
          <w:rFonts w:ascii="Times New Roman" w:hAnsi="Times New Roman" w:cs="Times New Roman"/>
          <w:sz w:val="24"/>
          <w:szCs w:val="24"/>
        </w:rPr>
      </w:pPr>
    </w:p>
    <w:p w14:paraId="22F01B3D" w14:textId="7051C61A" w:rsidR="00E9095A" w:rsidRDefault="00E9095A" w:rsidP="006D39D5">
      <w:pPr>
        <w:rPr>
          <w:rFonts w:ascii="Times New Roman" w:hAnsi="Times New Roman" w:cs="Times New Roman"/>
          <w:sz w:val="24"/>
          <w:szCs w:val="24"/>
        </w:rPr>
      </w:pPr>
    </w:p>
    <w:p w14:paraId="0C29D693" w14:textId="3C197415" w:rsidR="00E9095A" w:rsidRDefault="00E9095A" w:rsidP="006D39D5">
      <w:pPr>
        <w:rPr>
          <w:rFonts w:ascii="Times New Roman" w:hAnsi="Times New Roman" w:cs="Times New Roman"/>
          <w:sz w:val="24"/>
          <w:szCs w:val="24"/>
        </w:rPr>
      </w:pPr>
    </w:p>
    <w:p w14:paraId="378729B0" w14:textId="57571988" w:rsidR="00E9095A" w:rsidRDefault="00E9095A" w:rsidP="006D39D5">
      <w:pPr>
        <w:rPr>
          <w:rFonts w:ascii="Times New Roman" w:hAnsi="Times New Roman" w:cs="Times New Roman"/>
          <w:sz w:val="24"/>
          <w:szCs w:val="24"/>
        </w:rPr>
      </w:pPr>
    </w:p>
    <w:p w14:paraId="437B5305" w14:textId="6D2CADC5" w:rsidR="00E9095A" w:rsidRDefault="00E9095A" w:rsidP="006D39D5">
      <w:pPr>
        <w:rPr>
          <w:rFonts w:ascii="Times New Roman" w:hAnsi="Times New Roman" w:cs="Times New Roman"/>
          <w:sz w:val="24"/>
          <w:szCs w:val="24"/>
        </w:rPr>
      </w:pPr>
    </w:p>
    <w:p w14:paraId="66135F4B" w14:textId="103B9C7C" w:rsidR="00E9095A" w:rsidRDefault="00E9095A" w:rsidP="006D39D5">
      <w:pPr>
        <w:rPr>
          <w:rFonts w:ascii="Times New Roman" w:hAnsi="Times New Roman" w:cs="Times New Roman"/>
          <w:sz w:val="24"/>
          <w:szCs w:val="24"/>
        </w:rPr>
      </w:pPr>
    </w:p>
    <w:p w14:paraId="59EF0B86" w14:textId="77777777" w:rsidR="00E9095A" w:rsidRDefault="00E9095A" w:rsidP="006D39D5">
      <w:pPr>
        <w:rPr>
          <w:rFonts w:ascii="Times New Roman" w:hAnsi="Times New Roman" w:cs="Times New Roman"/>
          <w:sz w:val="24"/>
          <w:szCs w:val="24"/>
        </w:rPr>
      </w:pPr>
    </w:p>
    <w:p w14:paraId="75E4665E" w14:textId="77777777" w:rsidR="00442CED" w:rsidRPr="00442CED" w:rsidRDefault="00442CED" w:rsidP="00442CED">
      <w:pPr>
        <w:widowControl/>
        <w:spacing w:after="160" w:line="259" w:lineRule="auto"/>
        <w:rPr>
          <w:rFonts w:ascii="Times New Roman" w:hAnsi="Times New Roman" w:cs="Times New Roman"/>
          <w:b/>
          <w:bCs/>
          <w:sz w:val="24"/>
          <w:szCs w:val="24"/>
          <w:lang w:val="en-GB"/>
        </w:rPr>
      </w:pPr>
      <w:r w:rsidRPr="00442CED">
        <w:rPr>
          <w:rFonts w:ascii="Times New Roman" w:hAnsi="Times New Roman" w:cs="Times New Roman"/>
          <w:b/>
          <w:bCs/>
          <w:sz w:val="24"/>
          <w:szCs w:val="24"/>
          <w:lang w:val="en-GB"/>
        </w:rPr>
        <w:t xml:space="preserve">Table 1. </w:t>
      </w:r>
    </w:p>
    <w:p w14:paraId="56382686" w14:textId="77777777" w:rsidR="00442CED" w:rsidRPr="00442CED" w:rsidRDefault="00442CED" w:rsidP="00442CED">
      <w:pPr>
        <w:widowControl/>
        <w:spacing w:after="160" w:line="259" w:lineRule="auto"/>
        <w:rPr>
          <w:rFonts w:ascii="Times New Roman" w:hAnsi="Times New Roman" w:cs="Times New Roman"/>
          <w:sz w:val="24"/>
          <w:szCs w:val="24"/>
          <w:lang w:val="en-GB"/>
        </w:rPr>
      </w:pPr>
      <w:r w:rsidRPr="00442CED">
        <w:rPr>
          <w:rFonts w:ascii="Times New Roman" w:hAnsi="Times New Roman" w:cs="Times New Roman"/>
          <w:sz w:val="24"/>
          <w:szCs w:val="24"/>
          <w:lang w:val="en-GB"/>
        </w:rPr>
        <w:t>Problem-focused coping strategies.</w:t>
      </w:r>
    </w:p>
    <w:tbl>
      <w:tblPr>
        <w:tblStyle w:val="Tabelraster1"/>
        <w:tblW w:w="8789" w:type="dxa"/>
        <w:tblInd w:w="0" w:type="dxa"/>
        <w:tblLook w:val="04A0" w:firstRow="1" w:lastRow="0" w:firstColumn="1" w:lastColumn="0" w:noHBand="0" w:noVBand="1"/>
      </w:tblPr>
      <w:tblGrid>
        <w:gridCol w:w="4395"/>
        <w:gridCol w:w="1134"/>
        <w:gridCol w:w="3260"/>
      </w:tblGrid>
      <w:tr w:rsidR="00442CED" w:rsidRPr="00442CED" w14:paraId="6F7F573C" w14:textId="77777777" w:rsidTr="00317908">
        <w:tc>
          <w:tcPr>
            <w:tcW w:w="4395" w:type="dxa"/>
            <w:tcBorders>
              <w:left w:val="nil"/>
              <w:bottom w:val="single" w:sz="4" w:space="0" w:color="auto"/>
              <w:right w:val="nil"/>
            </w:tcBorders>
          </w:tcPr>
          <w:p w14:paraId="432ABE9E" w14:textId="77777777" w:rsidR="00442CED" w:rsidRPr="00442CED" w:rsidRDefault="00442CED" w:rsidP="00442CED">
            <w:pPr>
              <w:widowControl/>
              <w:spacing w:after="160" w:line="360" w:lineRule="auto"/>
              <w:jc w:val="center"/>
              <w:rPr>
                <w:rFonts w:cs="Times New Roman"/>
                <w:lang w:val="en-GB"/>
              </w:rPr>
            </w:pPr>
            <w:r w:rsidRPr="00442CED">
              <w:rPr>
                <w:rFonts w:cs="Times New Roman"/>
                <w:lang w:val="en-GB"/>
              </w:rPr>
              <w:t>Coping strategy</w:t>
            </w:r>
          </w:p>
        </w:tc>
        <w:tc>
          <w:tcPr>
            <w:tcW w:w="4394" w:type="dxa"/>
            <w:gridSpan w:val="2"/>
            <w:tcBorders>
              <w:left w:val="nil"/>
              <w:bottom w:val="single" w:sz="4" w:space="0" w:color="auto"/>
              <w:right w:val="nil"/>
            </w:tcBorders>
          </w:tcPr>
          <w:p w14:paraId="59DF885E" w14:textId="77777777" w:rsidR="00442CED" w:rsidRPr="00442CED" w:rsidRDefault="00442CED" w:rsidP="00442CED">
            <w:pPr>
              <w:widowControl/>
              <w:spacing w:after="160" w:line="360" w:lineRule="auto"/>
              <w:jc w:val="center"/>
              <w:rPr>
                <w:rFonts w:cs="Times New Roman"/>
                <w:lang w:val="en-GB"/>
              </w:rPr>
            </w:pPr>
            <w:r w:rsidRPr="00442CED">
              <w:rPr>
                <w:rFonts w:cs="Times New Roman"/>
                <w:lang w:val="en-GB"/>
              </w:rPr>
              <w:t xml:space="preserve">Explanation </w:t>
            </w:r>
          </w:p>
        </w:tc>
      </w:tr>
      <w:tr w:rsidR="00442CED" w:rsidRPr="00442CED" w14:paraId="55481175" w14:textId="77777777" w:rsidTr="00317908">
        <w:trPr>
          <w:trHeight w:val="510"/>
        </w:trPr>
        <w:tc>
          <w:tcPr>
            <w:tcW w:w="4395" w:type="dxa"/>
            <w:tcBorders>
              <w:left w:val="nil"/>
              <w:bottom w:val="nil"/>
              <w:right w:val="nil"/>
            </w:tcBorders>
          </w:tcPr>
          <w:p w14:paraId="034297E1" w14:textId="77777777" w:rsidR="00442CED" w:rsidRPr="00442CED" w:rsidRDefault="00442CED" w:rsidP="00442CED">
            <w:pPr>
              <w:widowControl/>
              <w:tabs>
                <w:tab w:val="center" w:pos="1394"/>
              </w:tabs>
              <w:spacing w:after="160" w:line="360" w:lineRule="auto"/>
              <w:jc w:val="center"/>
              <w:rPr>
                <w:rFonts w:cs="Times New Roman"/>
                <w:lang w:val="en-GB"/>
              </w:rPr>
            </w:pPr>
          </w:p>
          <w:p w14:paraId="2CC9489D" w14:textId="77777777" w:rsidR="00442CED" w:rsidRPr="00442CED" w:rsidRDefault="00442CED" w:rsidP="00442CED">
            <w:pPr>
              <w:widowControl/>
              <w:tabs>
                <w:tab w:val="center" w:pos="1394"/>
              </w:tabs>
              <w:spacing w:after="160" w:line="360" w:lineRule="auto"/>
              <w:jc w:val="center"/>
              <w:rPr>
                <w:rFonts w:cs="Times New Roman"/>
                <w:lang w:val="en-GB"/>
              </w:rPr>
            </w:pPr>
            <w:r w:rsidRPr="00442CED">
              <w:rPr>
                <w:rFonts w:cs="Times New Roman"/>
                <w:lang w:val="en-GB"/>
              </w:rPr>
              <w:t xml:space="preserve">Active coping </w:t>
            </w:r>
          </w:p>
        </w:tc>
        <w:tc>
          <w:tcPr>
            <w:tcW w:w="4394" w:type="dxa"/>
            <w:gridSpan w:val="2"/>
            <w:tcBorders>
              <w:left w:val="nil"/>
              <w:bottom w:val="nil"/>
              <w:right w:val="nil"/>
            </w:tcBorders>
          </w:tcPr>
          <w:p w14:paraId="40F37984" w14:textId="77777777" w:rsidR="00442CED" w:rsidRPr="00442CED" w:rsidRDefault="00442CED" w:rsidP="00442CED">
            <w:pPr>
              <w:widowControl/>
              <w:spacing w:after="160" w:line="360" w:lineRule="auto"/>
              <w:jc w:val="center"/>
              <w:rPr>
                <w:rFonts w:cs="Times New Roman"/>
                <w:lang w:val="en-GB"/>
              </w:rPr>
            </w:pPr>
          </w:p>
          <w:p w14:paraId="57899C8F" w14:textId="77777777" w:rsidR="00442CED" w:rsidRPr="00442CED" w:rsidRDefault="00442CED" w:rsidP="00442CED">
            <w:pPr>
              <w:widowControl/>
              <w:spacing w:after="160" w:line="360" w:lineRule="auto"/>
              <w:jc w:val="center"/>
              <w:rPr>
                <w:rFonts w:cs="Times New Roman"/>
                <w:lang w:val="en-GB"/>
              </w:rPr>
            </w:pPr>
            <w:r w:rsidRPr="00442CED">
              <w:rPr>
                <w:rFonts w:cs="Times New Roman"/>
                <w:lang w:val="en-GB"/>
              </w:rPr>
              <w:t>Taking active steps to try to remove or circumvent the stressor</w:t>
            </w:r>
          </w:p>
        </w:tc>
      </w:tr>
      <w:tr w:rsidR="00442CED" w:rsidRPr="00442CED" w14:paraId="3894DED7" w14:textId="77777777" w:rsidTr="00317908">
        <w:tc>
          <w:tcPr>
            <w:tcW w:w="4395" w:type="dxa"/>
            <w:tcBorders>
              <w:top w:val="nil"/>
              <w:left w:val="nil"/>
              <w:bottom w:val="nil"/>
              <w:right w:val="nil"/>
            </w:tcBorders>
          </w:tcPr>
          <w:p w14:paraId="48D2AAD7" w14:textId="77777777" w:rsidR="00442CED" w:rsidRPr="00442CED" w:rsidRDefault="00442CED" w:rsidP="00442CED">
            <w:pPr>
              <w:widowControl/>
              <w:spacing w:after="160" w:line="360" w:lineRule="auto"/>
              <w:jc w:val="center"/>
              <w:rPr>
                <w:rFonts w:cs="Times New Roman"/>
                <w:lang w:val="en-GB"/>
              </w:rPr>
            </w:pPr>
          </w:p>
        </w:tc>
        <w:tc>
          <w:tcPr>
            <w:tcW w:w="4394" w:type="dxa"/>
            <w:gridSpan w:val="2"/>
            <w:tcBorders>
              <w:top w:val="nil"/>
              <w:left w:val="nil"/>
              <w:bottom w:val="nil"/>
              <w:right w:val="nil"/>
            </w:tcBorders>
          </w:tcPr>
          <w:p w14:paraId="54F0E52D" w14:textId="77777777" w:rsidR="00442CED" w:rsidRPr="00442CED" w:rsidRDefault="00442CED" w:rsidP="00442CED">
            <w:pPr>
              <w:widowControl/>
              <w:spacing w:after="160" w:line="360" w:lineRule="auto"/>
              <w:jc w:val="center"/>
              <w:rPr>
                <w:rFonts w:cs="Times New Roman"/>
                <w:lang w:val="en-GB"/>
              </w:rPr>
            </w:pPr>
          </w:p>
        </w:tc>
      </w:tr>
      <w:tr w:rsidR="00442CED" w:rsidRPr="00442CED" w14:paraId="79F93422" w14:textId="77777777" w:rsidTr="00317908">
        <w:tc>
          <w:tcPr>
            <w:tcW w:w="4395" w:type="dxa"/>
            <w:tcBorders>
              <w:top w:val="nil"/>
              <w:left w:val="nil"/>
              <w:bottom w:val="nil"/>
              <w:right w:val="nil"/>
            </w:tcBorders>
          </w:tcPr>
          <w:p w14:paraId="4235C2BC" w14:textId="77777777" w:rsidR="00442CED" w:rsidRPr="00442CED" w:rsidRDefault="00442CED" w:rsidP="00442CED">
            <w:pPr>
              <w:widowControl/>
              <w:spacing w:after="160" w:line="360" w:lineRule="auto"/>
              <w:jc w:val="center"/>
              <w:rPr>
                <w:rFonts w:cs="Times New Roman"/>
                <w:lang w:val="en-GB"/>
              </w:rPr>
            </w:pPr>
            <w:r w:rsidRPr="00442CED">
              <w:rPr>
                <w:rFonts w:cs="Times New Roman"/>
                <w:lang w:val="en-GB"/>
              </w:rPr>
              <w:t>Planning</w:t>
            </w:r>
          </w:p>
        </w:tc>
        <w:tc>
          <w:tcPr>
            <w:tcW w:w="4394" w:type="dxa"/>
            <w:gridSpan w:val="2"/>
            <w:tcBorders>
              <w:top w:val="nil"/>
              <w:left w:val="nil"/>
              <w:bottom w:val="nil"/>
              <w:right w:val="nil"/>
            </w:tcBorders>
          </w:tcPr>
          <w:p w14:paraId="237C7DF7" w14:textId="77777777" w:rsidR="00442CED" w:rsidRPr="00442CED" w:rsidRDefault="00442CED" w:rsidP="00442CED">
            <w:pPr>
              <w:widowControl/>
              <w:spacing w:after="160" w:line="360" w:lineRule="auto"/>
              <w:jc w:val="center"/>
              <w:rPr>
                <w:rFonts w:cs="Times New Roman"/>
                <w:lang w:val="en-GB"/>
              </w:rPr>
            </w:pPr>
            <w:r w:rsidRPr="00442CED">
              <w:rPr>
                <w:rFonts w:cs="Times New Roman"/>
                <w:lang w:val="en-GB"/>
              </w:rPr>
              <w:t>Thinking about how to cope; coming up with action strategies</w:t>
            </w:r>
          </w:p>
        </w:tc>
      </w:tr>
      <w:tr w:rsidR="00442CED" w:rsidRPr="00442CED" w14:paraId="4E2E9A92" w14:textId="77777777" w:rsidTr="00317908">
        <w:tc>
          <w:tcPr>
            <w:tcW w:w="4395" w:type="dxa"/>
            <w:tcBorders>
              <w:top w:val="nil"/>
              <w:left w:val="nil"/>
              <w:bottom w:val="nil"/>
              <w:right w:val="nil"/>
            </w:tcBorders>
          </w:tcPr>
          <w:p w14:paraId="68520086" w14:textId="77777777" w:rsidR="00442CED" w:rsidRPr="00442CED" w:rsidRDefault="00442CED" w:rsidP="00442CED">
            <w:pPr>
              <w:widowControl/>
              <w:spacing w:after="160" w:line="360" w:lineRule="auto"/>
              <w:jc w:val="center"/>
              <w:rPr>
                <w:rFonts w:cs="Times New Roman"/>
                <w:lang w:val="en-GB"/>
              </w:rPr>
            </w:pPr>
          </w:p>
        </w:tc>
        <w:tc>
          <w:tcPr>
            <w:tcW w:w="4394" w:type="dxa"/>
            <w:gridSpan w:val="2"/>
            <w:tcBorders>
              <w:top w:val="nil"/>
              <w:left w:val="nil"/>
              <w:bottom w:val="nil"/>
              <w:right w:val="nil"/>
            </w:tcBorders>
          </w:tcPr>
          <w:p w14:paraId="2CEAFE68" w14:textId="77777777" w:rsidR="00442CED" w:rsidRPr="00442CED" w:rsidRDefault="00442CED" w:rsidP="00442CED">
            <w:pPr>
              <w:widowControl/>
              <w:spacing w:after="160" w:line="360" w:lineRule="auto"/>
              <w:jc w:val="center"/>
              <w:rPr>
                <w:rFonts w:cs="Times New Roman"/>
                <w:lang w:val="en-GB"/>
              </w:rPr>
            </w:pPr>
          </w:p>
        </w:tc>
      </w:tr>
      <w:tr w:rsidR="00442CED" w:rsidRPr="00442CED" w14:paraId="5A6AE681" w14:textId="77777777" w:rsidTr="00317908">
        <w:tc>
          <w:tcPr>
            <w:tcW w:w="4395" w:type="dxa"/>
            <w:tcBorders>
              <w:top w:val="nil"/>
              <w:left w:val="nil"/>
              <w:bottom w:val="nil"/>
              <w:right w:val="nil"/>
            </w:tcBorders>
          </w:tcPr>
          <w:p w14:paraId="6CECB51E" w14:textId="77777777" w:rsidR="00442CED" w:rsidRPr="00442CED" w:rsidRDefault="00442CED" w:rsidP="00442CED">
            <w:pPr>
              <w:widowControl/>
              <w:spacing w:after="160" w:line="360" w:lineRule="auto"/>
              <w:jc w:val="center"/>
              <w:rPr>
                <w:rFonts w:cs="Times New Roman"/>
                <w:lang w:val="en-GB"/>
              </w:rPr>
            </w:pPr>
            <w:r w:rsidRPr="00442CED">
              <w:rPr>
                <w:rFonts w:cs="Times New Roman"/>
                <w:lang w:val="en-GB"/>
              </w:rPr>
              <w:t>Seeking social support for instrumental reasons</w:t>
            </w:r>
          </w:p>
        </w:tc>
        <w:tc>
          <w:tcPr>
            <w:tcW w:w="4394" w:type="dxa"/>
            <w:gridSpan w:val="2"/>
            <w:tcBorders>
              <w:top w:val="nil"/>
              <w:left w:val="nil"/>
              <w:bottom w:val="nil"/>
              <w:right w:val="nil"/>
            </w:tcBorders>
          </w:tcPr>
          <w:p w14:paraId="4FED372F" w14:textId="77777777" w:rsidR="00442CED" w:rsidRPr="00442CED" w:rsidRDefault="00442CED" w:rsidP="00442CED">
            <w:pPr>
              <w:widowControl/>
              <w:spacing w:after="160" w:line="360" w:lineRule="auto"/>
              <w:jc w:val="center"/>
              <w:rPr>
                <w:rFonts w:cs="Times New Roman"/>
                <w:lang w:val="en-GB"/>
              </w:rPr>
            </w:pPr>
            <w:r w:rsidRPr="00442CED">
              <w:rPr>
                <w:rFonts w:cs="Times New Roman"/>
                <w:lang w:val="en-GB"/>
              </w:rPr>
              <w:t>Seeking advice, assistance or information</w:t>
            </w:r>
          </w:p>
        </w:tc>
      </w:tr>
      <w:tr w:rsidR="00442CED" w:rsidRPr="00442CED" w14:paraId="414BFD04" w14:textId="77777777" w:rsidTr="00317908">
        <w:tc>
          <w:tcPr>
            <w:tcW w:w="5529" w:type="dxa"/>
            <w:gridSpan w:val="2"/>
            <w:tcBorders>
              <w:top w:val="nil"/>
              <w:left w:val="nil"/>
              <w:bottom w:val="single" w:sz="4" w:space="0" w:color="auto"/>
              <w:right w:val="nil"/>
            </w:tcBorders>
          </w:tcPr>
          <w:p w14:paraId="5219DA4C" w14:textId="77777777" w:rsidR="00442CED" w:rsidRPr="00442CED" w:rsidRDefault="00442CED" w:rsidP="00442CED">
            <w:pPr>
              <w:widowControl/>
              <w:spacing w:after="160" w:line="360" w:lineRule="auto"/>
              <w:jc w:val="center"/>
              <w:rPr>
                <w:rFonts w:cs="Times New Roman"/>
                <w:sz w:val="24"/>
                <w:szCs w:val="24"/>
                <w:lang w:val="en-GB"/>
              </w:rPr>
            </w:pPr>
          </w:p>
        </w:tc>
        <w:tc>
          <w:tcPr>
            <w:tcW w:w="3260" w:type="dxa"/>
            <w:tcBorders>
              <w:top w:val="nil"/>
              <w:left w:val="nil"/>
              <w:bottom w:val="single" w:sz="4" w:space="0" w:color="auto"/>
              <w:right w:val="nil"/>
            </w:tcBorders>
          </w:tcPr>
          <w:p w14:paraId="44D883FB" w14:textId="77777777" w:rsidR="00442CED" w:rsidRPr="00442CED" w:rsidRDefault="00442CED" w:rsidP="00442CED">
            <w:pPr>
              <w:widowControl/>
              <w:spacing w:after="160" w:line="360" w:lineRule="auto"/>
              <w:jc w:val="center"/>
              <w:rPr>
                <w:rFonts w:cs="Times New Roman"/>
                <w:sz w:val="24"/>
                <w:szCs w:val="24"/>
                <w:lang w:val="en-GB"/>
              </w:rPr>
            </w:pPr>
          </w:p>
        </w:tc>
      </w:tr>
      <w:tr w:rsidR="00442CED" w:rsidRPr="00442CED" w14:paraId="0CF01868" w14:textId="77777777" w:rsidTr="00317908">
        <w:trPr>
          <w:gridAfter w:val="1"/>
          <w:wAfter w:w="3260" w:type="dxa"/>
          <w:trHeight w:val="70"/>
        </w:trPr>
        <w:tc>
          <w:tcPr>
            <w:tcW w:w="5529" w:type="dxa"/>
            <w:gridSpan w:val="2"/>
            <w:tcBorders>
              <w:top w:val="single" w:sz="4" w:space="0" w:color="auto"/>
              <w:left w:val="nil"/>
              <w:bottom w:val="nil"/>
              <w:right w:val="nil"/>
            </w:tcBorders>
          </w:tcPr>
          <w:p w14:paraId="1B364B36" w14:textId="77777777" w:rsidR="00442CED" w:rsidRPr="00442CED" w:rsidRDefault="00442CED" w:rsidP="00442CED">
            <w:pPr>
              <w:widowControl/>
              <w:spacing w:after="160" w:line="360" w:lineRule="auto"/>
              <w:rPr>
                <w:rFonts w:cs="Times New Roman"/>
                <w:lang w:val="en-GB"/>
              </w:rPr>
            </w:pPr>
            <w:r w:rsidRPr="00442CED">
              <w:rPr>
                <w:rFonts w:cs="Times New Roman"/>
                <w:lang w:val="en-GB"/>
              </w:rPr>
              <w:t xml:space="preserve">Note: </w:t>
            </w:r>
            <w:r w:rsidRPr="00442CED">
              <w:rPr>
                <w:rFonts w:cs="Times New Roman"/>
                <w:i/>
                <w:iCs/>
                <w:lang w:val="en-GB"/>
              </w:rPr>
              <w:t>Problem-focused coping strategies and explanations.</w:t>
            </w:r>
          </w:p>
        </w:tc>
      </w:tr>
    </w:tbl>
    <w:p w14:paraId="23CD4FCE" w14:textId="77777777" w:rsidR="004E67FD" w:rsidRDefault="004E67FD" w:rsidP="006D39D5">
      <w:pPr>
        <w:pStyle w:val="Geenafstand"/>
        <w:spacing w:line="360" w:lineRule="auto"/>
        <w:rPr>
          <w:rFonts w:ascii="Times New Roman" w:hAnsi="Times New Roman" w:cs="Times New Roman"/>
          <w:i/>
          <w:iCs/>
        </w:rPr>
      </w:pPr>
    </w:p>
    <w:p w14:paraId="75C595C8" w14:textId="123F5C87" w:rsidR="006D39D5" w:rsidRPr="00E40448" w:rsidRDefault="00A96C41" w:rsidP="006D39D5">
      <w:pPr>
        <w:pStyle w:val="Geenafstand"/>
        <w:spacing w:line="360" w:lineRule="auto"/>
        <w:rPr>
          <w:rFonts w:ascii="Times New Roman" w:hAnsi="Times New Roman" w:cs="Times New Roman"/>
          <w:i/>
          <w:iCs/>
        </w:rPr>
      </w:pPr>
      <w:r>
        <w:rPr>
          <w:rFonts w:ascii="Times New Roman" w:hAnsi="Times New Roman" w:cs="Times New Roman"/>
          <w:i/>
          <w:iCs/>
        </w:rPr>
        <w:t xml:space="preserve">2.2.2 </w:t>
      </w:r>
      <w:r w:rsidR="006D39D5" w:rsidRPr="00E40448">
        <w:rPr>
          <w:rFonts w:ascii="Times New Roman" w:hAnsi="Times New Roman" w:cs="Times New Roman"/>
          <w:i/>
          <w:iCs/>
        </w:rPr>
        <w:t>Emotion-focused coping</w:t>
      </w:r>
    </w:p>
    <w:p w14:paraId="381012BE" w14:textId="51787104" w:rsidR="006D39D5" w:rsidRPr="00E40448" w:rsidRDefault="006D39D5" w:rsidP="00FA2147">
      <w:pPr>
        <w:pStyle w:val="Geenafstand"/>
        <w:spacing w:line="360" w:lineRule="auto"/>
        <w:rPr>
          <w:rFonts w:ascii="Times New Roman" w:hAnsi="Times New Roman" w:cs="Times New Roman"/>
        </w:rPr>
      </w:pPr>
      <w:r w:rsidRPr="00E40448">
        <w:rPr>
          <w:rFonts w:ascii="Times New Roman" w:hAnsi="Times New Roman" w:cs="Times New Roman"/>
        </w:rPr>
        <w:t xml:space="preserve">Emotion-focused coping involves altering one’s internal interpretation of external circumstances according to Gratch </w:t>
      </w:r>
      <w:r w:rsidR="00B31DBD">
        <w:rPr>
          <w:rFonts w:ascii="Times New Roman" w:hAnsi="Times New Roman" w:cs="Times New Roman"/>
        </w:rPr>
        <w:t>and</w:t>
      </w:r>
      <w:r w:rsidRPr="00E40448">
        <w:rPr>
          <w:rFonts w:ascii="Times New Roman" w:hAnsi="Times New Roman" w:cs="Times New Roman"/>
        </w:rPr>
        <w:t xml:space="preserve"> Marsella (2004). Algorani </w:t>
      </w:r>
      <w:r w:rsidR="00B31DBD">
        <w:rPr>
          <w:rFonts w:ascii="Times New Roman" w:hAnsi="Times New Roman" w:cs="Times New Roman"/>
        </w:rPr>
        <w:t>and</w:t>
      </w:r>
      <w:r w:rsidRPr="00E40448">
        <w:rPr>
          <w:rFonts w:ascii="Times New Roman" w:hAnsi="Times New Roman" w:cs="Times New Roman"/>
        </w:rPr>
        <w:t xml:space="preserve"> Gupta (2022) expand on this definition that individuals engage in a process of reducing the negative emotions that are associated with the situation at hand. </w:t>
      </w:r>
    </w:p>
    <w:p w14:paraId="5BABCAE1" w14:textId="1A742A30" w:rsidR="006D39D5" w:rsidRDefault="006D39D5" w:rsidP="006D39D5">
      <w:pPr>
        <w:pStyle w:val="Geenafstand"/>
        <w:spacing w:line="360" w:lineRule="auto"/>
        <w:rPr>
          <w:rFonts w:ascii="Times New Roman" w:hAnsi="Times New Roman" w:cs="Times New Roman"/>
        </w:rPr>
      </w:pPr>
      <w:r w:rsidRPr="00E40448">
        <w:rPr>
          <w:rFonts w:ascii="Times New Roman" w:hAnsi="Times New Roman" w:cs="Times New Roman"/>
        </w:rPr>
        <w:tab/>
        <w:t>Examples of emotion-focused coping strategies can be found in table 2 provided below. Drawn from the research by Gratch &amp; Marsella (2004), differing types of emotion-focused coping strategies are identified and possible explanations of what these strategies might imply in real life situations are provided. This provides a general understanding of the differing emotion-focus</w:t>
      </w:r>
      <w:r w:rsidR="00B63E6C">
        <w:rPr>
          <w:rFonts w:ascii="Times New Roman" w:hAnsi="Times New Roman" w:cs="Times New Roman"/>
        </w:rPr>
        <w:t>ed</w:t>
      </w:r>
      <w:r w:rsidRPr="00E40448">
        <w:rPr>
          <w:rFonts w:ascii="Times New Roman" w:hAnsi="Times New Roman" w:cs="Times New Roman"/>
        </w:rPr>
        <w:t xml:space="preserve"> coping styles and the implications of these styles. </w:t>
      </w:r>
      <w:r>
        <w:rPr>
          <w:rFonts w:ascii="Times New Roman" w:hAnsi="Times New Roman" w:cs="Times New Roman"/>
        </w:rPr>
        <w:t xml:space="preserve">In turn, this will aid in guiding the interview process as different potential coping strategies could be identified according to the provided examples. </w:t>
      </w:r>
    </w:p>
    <w:p w14:paraId="18202A14" w14:textId="26DCF957" w:rsidR="009D039B" w:rsidRDefault="009D039B" w:rsidP="006D39D5">
      <w:pPr>
        <w:pStyle w:val="Geenafstand"/>
        <w:spacing w:line="360" w:lineRule="auto"/>
        <w:rPr>
          <w:rFonts w:ascii="Times New Roman" w:hAnsi="Times New Roman" w:cs="Times New Roman"/>
        </w:rPr>
      </w:pPr>
    </w:p>
    <w:p w14:paraId="065638C1" w14:textId="34CBF5CB" w:rsidR="00E9095A" w:rsidRDefault="00E9095A" w:rsidP="006D39D5">
      <w:pPr>
        <w:pStyle w:val="Geenafstand"/>
        <w:spacing w:line="360" w:lineRule="auto"/>
        <w:rPr>
          <w:rFonts w:ascii="Times New Roman" w:hAnsi="Times New Roman" w:cs="Times New Roman"/>
        </w:rPr>
      </w:pPr>
    </w:p>
    <w:p w14:paraId="0FA130A2" w14:textId="35D3800F" w:rsidR="00E9095A" w:rsidRDefault="00E9095A" w:rsidP="006D39D5">
      <w:pPr>
        <w:pStyle w:val="Geenafstand"/>
        <w:spacing w:line="360" w:lineRule="auto"/>
        <w:rPr>
          <w:rFonts w:ascii="Times New Roman" w:hAnsi="Times New Roman" w:cs="Times New Roman"/>
        </w:rPr>
      </w:pPr>
    </w:p>
    <w:p w14:paraId="0DE484B0" w14:textId="12C3011F" w:rsidR="00E9095A" w:rsidRDefault="00E9095A" w:rsidP="006D39D5">
      <w:pPr>
        <w:pStyle w:val="Geenafstand"/>
        <w:spacing w:line="360" w:lineRule="auto"/>
        <w:rPr>
          <w:rFonts w:ascii="Times New Roman" w:hAnsi="Times New Roman" w:cs="Times New Roman"/>
        </w:rPr>
      </w:pPr>
    </w:p>
    <w:p w14:paraId="5E0ECA0B" w14:textId="7869E248" w:rsidR="00E9095A" w:rsidRDefault="00E9095A" w:rsidP="006D39D5">
      <w:pPr>
        <w:pStyle w:val="Geenafstand"/>
        <w:spacing w:line="360" w:lineRule="auto"/>
        <w:rPr>
          <w:rFonts w:ascii="Times New Roman" w:hAnsi="Times New Roman" w:cs="Times New Roman"/>
        </w:rPr>
      </w:pPr>
    </w:p>
    <w:p w14:paraId="111ADFA4" w14:textId="167B647C" w:rsidR="00E9095A" w:rsidRDefault="00E9095A" w:rsidP="006D39D5">
      <w:pPr>
        <w:pStyle w:val="Geenafstand"/>
        <w:spacing w:line="360" w:lineRule="auto"/>
        <w:rPr>
          <w:rFonts w:ascii="Times New Roman" w:hAnsi="Times New Roman" w:cs="Times New Roman"/>
        </w:rPr>
      </w:pPr>
    </w:p>
    <w:p w14:paraId="16CAA9F0" w14:textId="77777777" w:rsidR="004E67FD" w:rsidRDefault="004E67FD" w:rsidP="006D39D5">
      <w:pPr>
        <w:pStyle w:val="Geenafstand"/>
        <w:spacing w:line="360" w:lineRule="auto"/>
        <w:rPr>
          <w:rFonts w:ascii="Times New Roman" w:hAnsi="Times New Roman" w:cs="Times New Roman"/>
        </w:rPr>
      </w:pPr>
    </w:p>
    <w:p w14:paraId="01E927EE" w14:textId="77777777" w:rsidR="009D039B" w:rsidRPr="00F604A5" w:rsidRDefault="009D039B" w:rsidP="00F604A5">
      <w:pPr>
        <w:pStyle w:val="Geenafstand"/>
        <w:spacing w:line="360" w:lineRule="auto"/>
        <w:rPr>
          <w:rFonts w:ascii="Times New Roman" w:hAnsi="Times New Roman" w:cs="Times New Roman"/>
          <w:b/>
          <w:bCs/>
          <w:sz w:val="24"/>
          <w:szCs w:val="24"/>
        </w:rPr>
      </w:pPr>
      <w:r w:rsidRPr="00F604A5">
        <w:rPr>
          <w:rFonts w:ascii="Times New Roman" w:hAnsi="Times New Roman" w:cs="Times New Roman"/>
          <w:b/>
          <w:bCs/>
          <w:sz w:val="24"/>
          <w:szCs w:val="24"/>
        </w:rPr>
        <w:t xml:space="preserve">Table 2. </w:t>
      </w:r>
    </w:p>
    <w:p w14:paraId="68AD7C7F" w14:textId="77777777" w:rsidR="009D039B" w:rsidRPr="00F604A5" w:rsidRDefault="009D039B" w:rsidP="00F604A5">
      <w:pPr>
        <w:widowControl/>
        <w:spacing w:after="160" w:line="360" w:lineRule="auto"/>
        <w:rPr>
          <w:rFonts w:ascii="Times New Roman" w:hAnsi="Times New Roman" w:cs="Times New Roman"/>
          <w:lang w:val="en-GB"/>
        </w:rPr>
      </w:pPr>
      <w:r w:rsidRPr="00F604A5">
        <w:rPr>
          <w:rFonts w:ascii="Times New Roman" w:hAnsi="Times New Roman" w:cs="Times New Roman"/>
          <w:lang w:val="en-GB"/>
        </w:rPr>
        <w:t>Emotion-focused coping strategies</w:t>
      </w:r>
    </w:p>
    <w:tbl>
      <w:tblPr>
        <w:tblStyle w:val="Tabelraster2"/>
        <w:tblW w:w="8789" w:type="dxa"/>
        <w:tblInd w:w="0" w:type="dxa"/>
        <w:tblLook w:val="04A0" w:firstRow="1" w:lastRow="0" w:firstColumn="1" w:lastColumn="0" w:noHBand="0" w:noVBand="1"/>
      </w:tblPr>
      <w:tblGrid>
        <w:gridCol w:w="5245"/>
        <w:gridCol w:w="3544"/>
      </w:tblGrid>
      <w:tr w:rsidR="009D039B" w:rsidRPr="009D039B" w14:paraId="7252DEEC" w14:textId="77777777" w:rsidTr="00317908">
        <w:tc>
          <w:tcPr>
            <w:tcW w:w="5245" w:type="dxa"/>
            <w:tcBorders>
              <w:left w:val="nil"/>
              <w:bottom w:val="single" w:sz="4" w:space="0" w:color="auto"/>
              <w:right w:val="nil"/>
            </w:tcBorders>
          </w:tcPr>
          <w:p w14:paraId="628E0654"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Coping strategy</w:t>
            </w:r>
          </w:p>
        </w:tc>
        <w:tc>
          <w:tcPr>
            <w:tcW w:w="3544" w:type="dxa"/>
            <w:tcBorders>
              <w:left w:val="nil"/>
              <w:bottom w:val="single" w:sz="4" w:space="0" w:color="auto"/>
              <w:right w:val="nil"/>
            </w:tcBorders>
          </w:tcPr>
          <w:p w14:paraId="7D95AE76"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Explanation</w:t>
            </w:r>
          </w:p>
        </w:tc>
      </w:tr>
      <w:tr w:rsidR="009D039B" w:rsidRPr="009D039B" w14:paraId="200161CE" w14:textId="77777777" w:rsidTr="00317908">
        <w:trPr>
          <w:trHeight w:val="510"/>
        </w:trPr>
        <w:tc>
          <w:tcPr>
            <w:tcW w:w="5245" w:type="dxa"/>
            <w:tcBorders>
              <w:left w:val="nil"/>
              <w:bottom w:val="nil"/>
              <w:right w:val="nil"/>
            </w:tcBorders>
          </w:tcPr>
          <w:p w14:paraId="703EFFE3" w14:textId="77777777" w:rsidR="009D039B" w:rsidRPr="009D039B" w:rsidRDefault="009D039B" w:rsidP="009D039B">
            <w:pPr>
              <w:tabs>
                <w:tab w:val="center" w:pos="1394"/>
              </w:tabs>
              <w:spacing w:after="0" w:line="360" w:lineRule="auto"/>
              <w:jc w:val="center"/>
              <w:rPr>
                <w:rFonts w:cs="Times New Roman"/>
                <w:lang w:val="en-GB" w:eastAsia="nl-NL"/>
              </w:rPr>
            </w:pPr>
          </w:p>
          <w:p w14:paraId="3BEBA6EB" w14:textId="77777777" w:rsidR="009D039B" w:rsidRPr="009D039B" w:rsidRDefault="009D039B" w:rsidP="009D039B">
            <w:pPr>
              <w:tabs>
                <w:tab w:val="center" w:pos="1394"/>
              </w:tabs>
              <w:spacing w:after="0" w:line="360" w:lineRule="auto"/>
              <w:jc w:val="center"/>
              <w:rPr>
                <w:rFonts w:cs="Times New Roman"/>
                <w:lang w:val="en-GB" w:eastAsia="nl-NL"/>
              </w:rPr>
            </w:pPr>
            <w:r w:rsidRPr="009D039B">
              <w:rPr>
                <w:rFonts w:cs="Times New Roman"/>
                <w:lang w:val="en-GB" w:eastAsia="nl-NL"/>
              </w:rPr>
              <w:t xml:space="preserve">Suppression of competing activities </w:t>
            </w:r>
          </w:p>
        </w:tc>
        <w:tc>
          <w:tcPr>
            <w:tcW w:w="3544" w:type="dxa"/>
            <w:tcBorders>
              <w:left w:val="nil"/>
              <w:bottom w:val="nil"/>
              <w:right w:val="nil"/>
            </w:tcBorders>
          </w:tcPr>
          <w:p w14:paraId="5A6F5E29" w14:textId="77777777" w:rsidR="009D039B" w:rsidRPr="009D039B" w:rsidRDefault="009D039B" w:rsidP="009D039B">
            <w:pPr>
              <w:spacing w:after="0" w:line="360" w:lineRule="auto"/>
              <w:jc w:val="center"/>
              <w:rPr>
                <w:rFonts w:cs="Times New Roman"/>
                <w:lang w:val="en-GB" w:eastAsia="nl-NL"/>
              </w:rPr>
            </w:pPr>
          </w:p>
          <w:p w14:paraId="7D7C2E19"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Ignoring other projects or completely abandoning them</w:t>
            </w:r>
          </w:p>
        </w:tc>
      </w:tr>
      <w:tr w:rsidR="009D039B" w:rsidRPr="009D039B" w14:paraId="45C58359" w14:textId="77777777" w:rsidTr="00317908">
        <w:tc>
          <w:tcPr>
            <w:tcW w:w="5245" w:type="dxa"/>
            <w:tcBorders>
              <w:top w:val="nil"/>
              <w:left w:val="nil"/>
              <w:bottom w:val="nil"/>
              <w:right w:val="nil"/>
            </w:tcBorders>
          </w:tcPr>
          <w:p w14:paraId="7011E4E3" w14:textId="77777777" w:rsidR="009D039B" w:rsidRPr="009D039B" w:rsidRDefault="009D039B" w:rsidP="009D039B">
            <w:pPr>
              <w:spacing w:after="0" w:line="360" w:lineRule="auto"/>
              <w:jc w:val="center"/>
              <w:rPr>
                <w:rFonts w:cs="Times New Roman"/>
                <w:lang w:val="en-GB" w:eastAsia="nl-NL"/>
              </w:rPr>
            </w:pPr>
          </w:p>
        </w:tc>
        <w:tc>
          <w:tcPr>
            <w:tcW w:w="3544" w:type="dxa"/>
            <w:tcBorders>
              <w:top w:val="nil"/>
              <w:left w:val="nil"/>
              <w:bottom w:val="nil"/>
              <w:right w:val="nil"/>
            </w:tcBorders>
          </w:tcPr>
          <w:p w14:paraId="7986DC7C" w14:textId="77777777" w:rsidR="009D039B" w:rsidRPr="009D039B" w:rsidRDefault="009D039B" w:rsidP="009D039B">
            <w:pPr>
              <w:spacing w:after="0" w:line="360" w:lineRule="auto"/>
              <w:jc w:val="center"/>
              <w:rPr>
                <w:rFonts w:cs="Times New Roman"/>
                <w:lang w:val="en-GB" w:eastAsia="nl-NL"/>
              </w:rPr>
            </w:pPr>
          </w:p>
        </w:tc>
      </w:tr>
      <w:tr w:rsidR="009D039B" w:rsidRPr="009D039B" w14:paraId="18C7DCF0" w14:textId="77777777" w:rsidTr="00317908">
        <w:tc>
          <w:tcPr>
            <w:tcW w:w="5245" w:type="dxa"/>
            <w:tcBorders>
              <w:top w:val="nil"/>
              <w:left w:val="nil"/>
              <w:bottom w:val="nil"/>
              <w:right w:val="nil"/>
            </w:tcBorders>
          </w:tcPr>
          <w:p w14:paraId="454CC260"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Positive reinterpretation and growth</w:t>
            </w:r>
          </w:p>
          <w:p w14:paraId="2CC9BCEF" w14:textId="77777777" w:rsidR="009D039B" w:rsidRPr="009D039B" w:rsidRDefault="009D039B" w:rsidP="009D039B">
            <w:pPr>
              <w:spacing w:after="0" w:line="360" w:lineRule="auto"/>
              <w:jc w:val="center"/>
              <w:rPr>
                <w:rFonts w:cs="Times New Roman"/>
                <w:lang w:val="en-GB" w:eastAsia="nl-NL"/>
              </w:rPr>
            </w:pPr>
          </w:p>
          <w:p w14:paraId="5261F16B" w14:textId="77777777" w:rsidR="009D039B" w:rsidRPr="009D039B" w:rsidRDefault="009D039B" w:rsidP="009D039B">
            <w:pPr>
              <w:spacing w:after="0" w:line="360" w:lineRule="auto"/>
              <w:jc w:val="center"/>
              <w:rPr>
                <w:rFonts w:cs="Times New Roman"/>
                <w:lang w:val="en-GB" w:eastAsia="nl-NL"/>
              </w:rPr>
            </w:pPr>
          </w:p>
          <w:p w14:paraId="1277727C"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Venting</w:t>
            </w:r>
          </w:p>
        </w:tc>
        <w:tc>
          <w:tcPr>
            <w:tcW w:w="3544" w:type="dxa"/>
            <w:tcBorders>
              <w:top w:val="nil"/>
              <w:left w:val="nil"/>
              <w:bottom w:val="nil"/>
              <w:right w:val="nil"/>
            </w:tcBorders>
          </w:tcPr>
          <w:p w14:paraId="0B6FC602"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Looking for the positive; personal growth as outcome</w:t>
            </w:r>
          </w:p>
          <w:p w14:paraId="5A0BEEBA" w14:textId="77777777" w:rsidR="009D039B" w:rsidRPr="009D039B" w:rsidRDefault="009D039B" w:rsidP="009D039B">
            <w:pPr>
              <w:spacing w:after="0" w:line="360" w:lineRule="auto"/>
              <w:jc w:val="center"/>
              <w:rPr>
                <w:rFonts w:cs="Times New Roman"/>
                <w:lang w:val="en-GB" w:eastAsia="nl-NL"/>
              </w:rPr>
            </w:pPr>
          </w:p>
          <w:p w14:paraId="16D231A9"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Functions to accommodate loss and move forward</w:t>
            </w:r>
          </w:p>
        </w:tc>
      </w:tr>
      <w:tr w:rsidR="009D039B" w:rsidRPr="009D039B" w14:paraId="13797F7E" w14:textId="77777777" w:rsidTr="00317908">
        <w:tc>
          <w:tcPr>
            <w:tcW w:w="5245" w:type="dxa"/>
            <w:tcBorders>
              <w:top w:val="nil"/>
              <w:left w:val="nil"/>
              <w:bottom w:val="nil"/>
              <w:right w:val="nil"/>
            </w:tcBorders>
          </w:tcPr>
          <w:p w14:paraId="4673B409" w14:textId="77777777" w:rsidR="009D039B" w:rsidRPr="009D039B" w:rsidRDefault="009D039B" w:rsidP="009D039B">
            <w:pPr>
              <w:spacing w:after="0" w:line="360" w:lineRule="auto"/>
              <w:jc w:val="center"/>
              <w:rPr>
                <w:rFonts w:cs="Times New Roman"/>
                <w:lang w:val="en-GB" w:eastAsia="nl-NL"/>
              </w:rPr>
            </w:pPr>
          </w:p>
        </w:tc>
        <w:tc>
          <w:tcPr>
            <w:tcW w:w="3544" w:type="dxa"/>
            <w:tcBorders>
              <w:top w:val="nil"/>
              <w:left w:val="nil"/>
              <w:bottom w:val="nil"/>
              <w:right w:val="nil"/>
            </w:tcBorders>
          </w:tcPr>
          <w:p w14:paraId="5FCE96BB" w14:textId="77777777" w:rsidR="009D039B" w:rsidRPr="009D039B" w:rsidRDefault="009D039B" w:rsidP="009D039B">
            <w:pPr>
              <w:spacing w:after="0" w:line="360" w:lineRule="auto"/>
              <w:jc w:val="center"/>
              <w:rPr>
                <w:rFonts w:cs="Times New Roman"/>
                <w:lang w:val="en-GB" w:eastAsia="nl-NL"/>
              </w:rPr>
            </w:pPr>
          </w:p>
        </w:tc>
      </w:tr>
      <w:tr w:rsidR="009D039B" w:rsidRPr="009D039B" w14:paraId="4BEAC935" w14:textId="77777777" w:rsidTr="00317908">
        <w:tc>
          <w:tcPr>
            <w:tcW w:w="5245" w:type="dxa"/>
            <w:tcBorders>
              <w:top w:val="nil"/>
              <w:left w:val="nil"/>
              <w:bottom w:val="nil"/>
              <w:right w:val="nil"/>
            </w:tcBorders>
          </w:tcPr>
          <w:p w14:paraId="371CCC68"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Acceptance</w:t>
            </w:r>
          </w:p>
          <w:p w14:paraId="66DA7E22" w14:textId="77777777" w:rsidR="009D039B" w:rsidRPr="009D039B" w:rsidRDefault="009D039B" w:rsidP="009D039B">
            <w:pPr>
              <w:spacing w:after="0" w:line="360" w:lineRule="auto"/>
              <w:jc w:val="center"/>
              <w:rPr>
                <w:rFonts w:cs="Times New Roman"/>
                <w:lang w:val="en-GB" w:eastAsia="nl-NL"/>
              </w:rPr>
            </w:pPr>
          </w:p>
          <w:p w14:paraId="6725BBB6" w14:textId="77777777" w:rsidR="009D039B" w:rsidRPr="009D039B" w:rsidRDefault="009D039B" w:rsidP="009D039B">
            <w:pPr>
              <w:spacing w:after="0" w:line="360" w:lineRule="auto"/>
              <w:jc w:val="center"/>
              <w:rPr>
                <w:rFonts w:cs="Times New Roman"/>
                <w:lang w:val="en-GB" w:eastAsia="nl-NL"/>
              </w:rPr>
            </w:pPr>
          </w:p>
        </w:tc>
        <w:tc>
          <w:tcPr>
            <w:tcW w:w="3544" w:type="dxa"/>
            <w:tcBorders>
              <w:top w:val="nil"/>
              <w:left w:val="nil"/>
              <w:bottom w:val="nil"/>
              <w:right w:val="nil"/>
            </w:tcBorders>
          </w:tcPr>
          <w:p w14:paraId="2D9F1B65"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Accepting a stressor as real and attempt to live with stressor</w:t>
            </w:r>
          </w:p>
        </w:tc>
      </w:tr>
      <w:tr w:rsidR="009D039B" w:rsidRPr="009D039B" w14:paraId="7B9FBEF8" w14:textId="77777777" w:rsidTr="00317908">
        <w:tc>
          <w:tcPr>
            <w:tcW w:w="5245" w:type="dxa"/>
            <w:tcBorders>
              <w:top w:val="nil"/>
              <w:left w:val="nil"/>
              <w:bottom w:val="nil"/>
              <w:right w:val="nil"/>
            </w:tcBorders>
          </w:tcPr>
          <w:p w14:paraId="0935D617"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Denial</w:t>
            </w:r>
          </w:p>
        </w:tc>
        <w:tc>
          <w:tcPr>
            <w:tcW w:w="3544" w:type="dxa"/>
            <w:tcBorders>
              <w:top w:val="nil"/>
              <w:left w:val="nil"/>
              <w:bottom w:val="nil"/>
              <w:right w:val="nil"/>
            </w:tcBorders>
          </w:tcPr>
          <w:p w14:paraId="7162F00B"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Denying that a stressor exists</w:t>
            </w:r>
          </w:p>
        </w:tc>
      </w:tr>
      <w:tr w:rsidR="009D039B" w:rsidRPr="009D039B" w14:paraId="7F8D6D7F" w14:textId="77777777" w:rsidTr="00317908">
        <w:tc>
          <w:tcPr>
            <w:tcW w:w="5245" w:type="dxa"/>
            <w:tcBorders>
              <w:top w:val="nil"/>
              <w:left w:val="nil"/>
              <w:bottom w:val="nil"/>
              <w:right w:val="nil"/>
            </w:tcBorders>
          </w:tcPr>
          <w:p w14:paraId="3A6E1C5E" w14:textId="77777777" w:rsidR="009D039B" w:rsidRPr="009D039B" w:rsidRDefault="009D039B" w:rsidP="009D039B">
            <w:pPr>
              <w:spacing w:after="0" w:line="360" w:lineRule="auto"/>
              <w:jc w:val="center"/>
              <w:rPr>
                <w:rFonts w:cs="Times New Roman"/>
                <w:lang w:val="en-GB" w:eastAsia="nl-NL"/>
              </w:rPr>
            </w:pPr>
          </w:p>
        </w:tc>
        <w:tc>
          <w:tcPr>
            <w:tcW w:w="3544" w:type="dxa"/>
            <w:tcBorders>
              <w:top w:val="nil"/>
              <w:left w:val="nil"/>
              <w:bottom w:val="nil"/>
              <w:right w:val="nil"/>
            </w:tcBorders>
          </w:tcPr>
          <w:p w14:paraId="2D4307C2" w14:textId="77777777" w:rsidR="009D039B" w:rsidRPr="009D039B" w:rsidRDefault="009D039B" w:rsidP="009D039B">
            <w:pPr>
              <w:spacing w:after="0" w:line="360" w:lineRule="auto"/>
              <w:jc w:val="center"/>
              <w:rPr>
                <w:rFonts w:cs="Times New Roman"/>
                <w:lang w:val="en-GB" w:eastAsia="nl-NL"/>
              </w:rPr>
            </w:pPr>
          </w:p>
        </w:tc>
      </w:tr>
      <w:tr w:rsidR="009D039B" w:rsidRPr="009D039B" w14:paraId="7FDA6FBB" w14:textId="77777777" w:rsidTr="00317908">
        <w:tc>
          <w:tcPr>
            <w:tcW w:w="5245" w:type="dxa"/>
            <w:tcBorders>
              <w:top w:val="nil"/>
              <w:left w:val="nil"/>
              <w:bottom w:val="nil"/>
              <w:right w:val="nil"/>
            </w:tcBorders>
          </w:tcPr>
          <w:p w14:paraId="6FAEA109"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Behavioural disengagement</w:t>
            </w:r>
          </w:p>
          <w:p w14:paraId="1964D8DF" w14:textId="77777777" w:rsidR="009D039B" w:rsidRPr="009D039B" w:rsidRDefault="009D039B" w:rsidP="009D039B">
            <w:pPr>
              <w:spacing w:after="0" w:line="360" w:lineRule="auto"/>
              <w:jc w:val="center"/>
              <w:rPr>
                <w:rFonts w:cs="Times New Roman"/>
                <w:lang w:val="en-GB" w:eastAsia="nl-NL"/>
              </w:rPr>
            </w:pPr>
          </w:p>
          <w:p w14:paraId="4CE0AD91" w14:textId="77777777" w:rsidR="009D039B" w:rsidRPr="009D039B" w:rsidRDefault="009D039B" w:rsidP="009D039B">
            <w:pPr>
              <w:spacing w:after="0" w:line="360" w:lineRule="auto"/>
              <w:jc w:val="center"/>
              <w:rPr>
                <w:rFonts w:cs="Times New Roman"/>
                <w:lang w:val="en-GB" w:eastAsia="nl-NL"/>
              </w:rPr>
            </w:pPr>
          </w:p>
          <w:p w14:paraId="626F633F"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Mental disengagement</w:t>
            </w:r>
          </w:p>
          <w:p w14:paraId="663F6457" w14:textId="77777777" w:rsidR="009D039B" w:rsidRPr="009D039B" w:rsidRDefault="009D039B" w:rsidP="009D039B">
            <w:pPr>
              <w:spacing w:after="0" w:line="360" w:lineRule="auto"/>
              <w:jc w:val="center"/>
              <w:rPr>
                <w:rFonts w:cs="Times New Roman"/>
                <w:lang w:val="en-GB" w:eastAsia="nl-NL"/>
              </w:rPr>
            </w:pPr>
          </w:p>
          <w:p w14:paraId="28F9527F" w14:textId="77777777" w:rsidR="009D039B" w:rsidRPr="009D039B" w:rsidRDefault="009D039B" w:rsidP="009D039B">
            <w:pPr>
              <w:spacing w:after="0" w:line="360" w:lineRule="auto"/>
              <w:jc w:val="center"/>
              <w:rPr>
                <w:rFonts w:cs="Times New Roman"/>
                <w:lang w:val="en-GB" w:eastAsia="nl-NL"/>
              </w:rPr>
            </w:pPr>
          </w:p>
          <w:p w14:paraId="7FDE9365"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Seeking social support for emotional reasons</w:t>
            </w:r>
          </w:p>
        </w:tc>
        <w:tc>
          <w:tcPr>
            <w:tcW w:w="3544" w:type="dxa"/>
            <w:tcBorders>
              <w:top w:val="nil"/>
              <w:left w:val="nil"/>
              <w:bottom w:val="nil"/>
              <w:right w:val="nil"/>
            </w:tcBorders>
          </w:tcPr>
          <w:p w14:paraId="18C991EA"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Admitting to the inability to deal with a stressor; reduce effort to deal</w:t>
            </w:r>
          </w:p>
          <w:p w14:paraId="07EF7A2E" w14:textId="77777777" w:rsidR="009D039B" w:rsidRPr="009D039B" w:rsidRDefault="009D039B" w:rsidP="009D039B">
            <w:pPr>
              <w:spacing w:after="0" w:line="360" w:lineRule="auto"/>
              <w:jc w:val="center"/>
              <w:rPr>
                <w:rFonts w:cs="Times New Roman"/>
                <w:lang w:val="en-GB" w:eastAsia="nl-NL"/>
              </w:rPr>
            </w:pPr>
          </w:p>
          <w:p w14:paraId="092EE4B8"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Using other activities to take mind off problem</w:t>
            </w:r>
          </w:p>
          <w:p w14:paraId="67092E8C" w14:textId="77777777" w:rsidR="009D039B" w:rsidRPr="009D039B" w:rsidRDefault="009D039B" w:rsidP="009D039B">
            <w:pPr>
              <w:spacing w:after="0" w:line="360" w:lineRule="auto"/>
              <w:jc w:val="center"/>
              <w:rPr>
                <w:rFonts w:cs="Times New Roman"/>
                <w:lang w:val="en-GB" w:eastAsia="nl-NL"/>
              </w:rPr>
            </w:pPr>
          </w:p>
          <w:p w14:paraId="664BAA8A" w14:textId="77777777" w:rsidR="009D039B" w:rsidRPr="009D039B" w:rsidRDefault="009D039B" w:rsidP="009D039B">
            <w:pPr>
              <w:spacing w:after="0" w:line="360" w:lineRule="auto"/>
              <w:jc w:val="center"/>
              <w:rPr>
                <w:rFonts w:cs="Times New Roman"/>
                <w:lang w:val="en-GB" w:eastAsia="nl-NL"/>
              </w:rPr>
            </w:pPr>
            <w:r w:rsidRPr="009D039B">
              <w:rPr>
                <w:rFonts w:cs="Times New Roman"/>
                <w:lang w:val="en-GB" w:eastAsia="nl-NL"/>
              </w:rPr>
              <w:t>Getting moral support, sympathy or understanding</w:t>
            </w:r>
          </w:p>
        </w:tc>
      </w:tr>
      <w:tr w:rsidR="009D039B" w:rsidRPr="009D039B" w14:paraId="01B9DB7A" w14:textId="77777777" w:rsidTr="00317908">
        <w:tc>
          <w:tcPr>
            <w:tcW w:w="5245" w:type="dxa"/>
            <w:tcBorders>
              <w:top w:val="nil"/>
              <w:left w:val="nil"/>
              <w:bottom w:val="single" w:sz="4" w:space="0" w:color="auto"/>
              <w:right w:val="nil"/>
            </w:tcBorders>
          </w:tcPr>
          <w:p w14:paraId="79FD65F2" w14:textId="77777777" w:rsidR="009D039B" w:rsidRPr="009D039B" w:rsidRDefault="009D039B" w:rsidP="009D039B">
            <w:pPr>
              <w:spacing w:after="0" w:line="360" w:lineRule="auto"/>
              <w:jc w:val="center"/>
              <w:rPr>
                <w:rFonts w:cs="Times New Roman"/>
                <w:lang w:val="en-GB" w:eastAsia="nl-NL"/>
              </w:rPr>
            </w:pPr>
          </w:p>
        </w:tc>
        <w:tc>
          <w:tcPr>
            <w:tcW w:w="3544" w:type="dxa"/>
            <w:tcBorders>
              <w:top w:val="nil"/>
              <w:left w:val="nil"/>
              <w:bottom w:val="single" w:sz="4" w:space="0" w:color="auto"/>
              <w:right w:val="nil"/>
            </w:tcBorders>
          </w:tcPr>
          <w:p w14:paraId="093CEF6D" w14:textId="77777777" w:rsidR="009D039B" w:rsidRPr="009D039B" w:rsidRDefault="009D039B" w:rsidP="009D039B">
            <w:pPr>
              <w:spacing w:after="0" w:line="360" w:lineRule="auto"/>
              <w:jc w:val="center"/>
              <w:rPr>
                <w:rFonts w:cs="Times New Roman"/>
                <w:lang w:val="en-GB" w:eastAsia="nl-NL"/>
              </w:rPr>
            </w:pPr>
          </w:p>
        </w:tc>
      </w:tr>
      <w:tr w:rsidR="009D039B" w:rsidRPr="009D039B" w14:paraId="4003F55A" w14:textId="77777777" w:rsidTr="00317908">
        <w:tc>
          <w:tcPr>
            <w:tcW w:w="5245" w:type="dxa"/>
            <w:tcBorders>
              <w:top w:val="single" w:sz="4" w:space="0" w:color="auto"/>
              <w:left w:val="nil"/>
              <w:bottom w:val="nil"/>
              <w:right w:val="nil"/>
            </w:tcBorders>
          </w:tcPr>
          <w:p w14:paraId="5225979C" w14:textId="77777777" w:rsidR="009D039B" w:rsidRPr="009D039B" w:rsidRDefault="009D039B" w:rsidP="009D039B">
            <w:pPr>
              <w:spacing w:after="0" w:line="360" w:lineRule="auto"/>
              <w:rPr>
                <w:rFonts w:cs="Times New Roman"/>
                <w:lang w:val="en-GB" w:eastAsia="nl-NL"/>
              </w:rPr>
            </w:pPr>
            <w:r w:rsidRPr="009D039B">
              <w:rPr>
                <w:rFonts w:cs="Times New Roman"/>
                <w:lang w:val="en-GB" w:eastAsia="nl-NL"/>
              </w:rPr>
              <w:t xml:space="preserve">Note: </w:t>
            </w:r>
            <w:r w:rsidRPr="009D039B">
              <w:rPr>
                <w:rFonts w:cs="Times New Roman"/>
                <w:i/>
                <w:iCs/>
                <w:lang w:val="en-GB" w:eastAsia="nl-NL"/>
              </w:rPr>
              <w:t>Emotion-focused coping strategies and examples.</w:t>
            </w:r>
          </w:p>
        </w:tc>
        <w:tc>
          <w:tcPr>
            <w:tcW w:w="3544" w:type="dxa"/>
            <w:tcBorders>
              <w:top w:val="single" w:sz="4" w:space="0" w:color="auto"/>
              <w:left w:val="nil"/>
              <w:bottom w:val="nil"/>
              <w:right w:val="nil"/>
            </w:tcBorders>
          </w:tcPr>
          <w:p w14:paraId="07360FAC" w14:textId="77777777" w:rsidR="009D039B" w:rsidRPr="009D039B" w:rsidRDefault="009D039B" w:rsidP="009D039B">
            <w:pPr>
              <w:spacing w:after="0" w:line="360" w:lineRule="auto"/>
              <w:jc w:val="center"/>
              <w:rPr>
                <w:rFonts w:cs="Times New Roman"/>
                <w:lang w:val="en-GB" w:eastAsia="nl-NL"/>
              </w:rPr>
            </w:pPr>
          </w:p>
        </w:tc>
      </w:tr>
    </w:tbl>
    <w:p w14:paraId="091432C5" w14:textId="77777777" w:rsidR="006D39D5" w:rsidRDefault="006D39D5" w:rsidP="006D39D5">
      <w:pPr>
        <w:rPr>
          <w:rFonts w:ascii="Times New Roman" w:hAnsi="Times New Roman" w:cs="Times New Roman"/>
          <w:i/>
          <w:iCs/>
          <w:sz w:val="24"/>
          <w:szCs w:val="24"/>
        </w:rPr>
      </w:pPr>
    </w:p>
    <w:p w14:paraId="66EC7639" w14:textId="11B8D6B6" w:rsidR="006D39D5" w:rsidRPr="00F604A5" w:rsidRDefault="00A96C41" w:rsidP="00F604A5">
      <w:pPr>
        <w:pStyle w:val="Geenafstand"/>
        <w:spacing w:line="360" w:lineRule="auto"/>
        <w:rPr>
          <w:rFonts w:ascii="Times New Roman" w:hAnsi="Times New Roman" w:cs="Times New Roman"/>
          <w:i/>
          <w:iCs/>
          <w:sz w:val="24"/>
          <w:szCs w:val="24"/>
        </w:rPr>
      </w:pPr>
      <w:r w:rsidRPr="00F604A5">
        <w:rPr>
          <w:rFonts w:ascii="Times New Roman" w:hAnsi="Times New Roman" w:cs="Times New Roman"/>
          <w:i/>
          <w:iCs/>
          <w:sz w:val="24"/>
          <w:szCs w:val="24"/>
        </w:rPr>
        <w:t xml:space="preserve">2.2.3 </w:t>
      </w:r>
      <w:r w:rsidR="006D39D5" w:rsidRPr="00F604A5">
        <w:rPr>
          <w:rFonts w:ascii="Times New Roman" w:hAnsi="Times New Roman" w:cs="Times New Roman"/>
          <w:i/>
          <w:iCs/>
          <w:sz w:val="24"/>
          <w:szCs w:val="24"/>
        </w:rPr>
        <w:t>Meaning-focused coping</w:t>
      </w:r>
    </w:p>
    <w:p w14:paraId="18804D90" w14:textId="0E392F50" w:rsidR="006D39D5" w:rsidRDefault="006D39D5" w:rsidP="00FA2147">
      <w:pPr>
        <w:pStyle w:val="Geenafstand"/>
        <w:spacing w:line="360" w:lineRule="auto"/>
        <w:rPr>
          <w:rFonts w:ascii="Times New Roman" w:hAnsi="Times New Roman" w:cs="Times New Roman"/>
        </w:rPr>
      </w:pPr>
      <w:r w:rsidRPr="00E40448">
        <w:rPr>
          <w:rFonts w:ascii="Times New Roman" w:hAnsi="Times New Roman" w:cs="Times New Roman"/>
        </w:rPr>
        <w:t xml:space="preserve">A third type of coping within the coping literature which is focussed on “changing the evaluation of a situation by an individual and to make beliefs, goals and stressful situations more consistent so that individuals are more open to dealing with stressful situations” (Guo et al., 2013, p.87-88) termed </w:t>
      </w:r>
      <w:r w:rsidRPr="00E40448">
        <w:rPr>
          <w:rFonts w:ascii="Times New Roman" w:hAnsi="Times New Roman" w:cs="Times New Roman"/>
        </w:rPr>
        <w:lastRenderedPageBreak/>
        <w:t>meaning-focused coping (MFC). Park &amp; Folkman (1997) coined MFC as a concept and situated it within the coping literature where they argue that meaning making and coping are highly intertwined concepts that are usually involved when dealing with stressors, especially situations where grief or victimization are prevalent. Park &amp; Folkman (1997) further argue that</w:t>
      </w:r>
      <w:r>
        <w:rPr>
          <w:rFonts w:ascii="Times New Roman" w:hAnsi="Times New Roman" w:cs="Times New Roman"/>
        </w:rPr>
        <w:t xml:space="preserve"> certain stressful situations go beyond the capabilities of problem-focused and emotional-focused coping and that in addition, the meaning of a problem in a certain situation might be controlled through a certain type of response. </w:t>
      </w:r>
      <w:r w:rsidR="00880795">
        <w:rPr>
          <w:rFonts w:ascii="Times New Roman" w:hAnsi="Times New Roman" w:cs="Times New Roman"/>
        </w:rPr>
        <w:t xml:space="preserve">Furthermore, Wang et al. (2019) argue that </w:t>
      </w:r>
      <w:r w:rsidR="00465C5C">
        <w:rPr>
          <w:rFonts w:ascii="Times New Roman" w:hAnsi="Times New Roman" w:cs="Times New Roman"/>
        </w:rPr>
        <w:t xml:space="preserve">reflecting on a stressful situation in someone’s life from a self-distances perspective makes for the finding of meaning in negative life events. </w:t>
      </w:r>
      <w:r w:rsidR="008302CA">
        <w:rPr>
          <w:rFonts w:ascii="Times New Roman" w:hAnsi="Times New Roman" w:cs="Times New Roman"/>
        </w:rPr>
        <w:t xml:space="preserve">This self-distancing can be either spacial or temporal, meaning that </w:t>
      </w:r>
      <w:r w:rsidR="009463A7">
        <w:rPr>
          <w:rFonts w:ascii="Times New Roman" w:hAnsi="Times New Roman" w:cs="Times New Roman"/>
        </w:rPr>
        <w:t xml:space="preserve">individuals who engage in this reflective process are able to see their own self from an outsider perspective and through that, reach new insights on their own beliefs and assumptions which ultimately could lead to a change of these (Wang et al., 2019). </w:t>
      </w:r>
    </w:p>
    <w:p w14:paraId="0D2C5386" w14:textId="132E86A5" w:rsidR="006D39D5" w:rsidRPr="00E40448" w:rsidRDefault="006D39D5" w:rsidP="006D39D5">
      <w:pPr>
        <w:pStyle w:val="Geenafstand"/>
        <w:spacing w:line="360" w:lineRule="auto"/>
        <w:ind w:firstLine="720"/>
        <w:rPr>
          <w:rFonts w:ascii="Times New Roman" w:hAnsi="Times New Roman" w:cs="Times New Roman"/>
        </w:rPr>
      </w:pPr>
      <w:r>
        <w:rPr>
          <w:rFonts w:ascii="Times New Roman" w:hAnsi="Times New Roman" w:cs="Times New Roman"/>
        </w:rPr>
        <w:t xml:space="preserve">A successful meaning-making process occurs when individuals achieve reconciliation through either a change in the appraised meaning of a situation or by changing goals and beliefs to accommodate the situation (Park &amp; Folkman, 1997). </w:t>
      </w:r>
      <w:r w:rsidR="00932105">
        <w:rPr>
          <w:rFonts w:ascii="Times New Roman" w:hAnsi="Times New Roman" w:cs="Times New Roman"/>
        </w:rPr>
        <w:t xml:space="preserve">This can be further understood as an individual being able to </w:t>
      </w:r>
      <w:r w:rsidR="00891287">
        <w:rPr>
          <w:rFonts w:ascii="Times New Roman" w:hAnsi="Times New Roman" w:cs="Times New Roman"/>
        </w:rPr>
        <w:t>change the manner in which he thinks about his own challenging circumstances, preferably from a negative stance to a more positive stance towards the issue at hand</w:t>
      </w:r>
      <w:r w:rsidR="00A96C41">
        <w:rPr>
          <w:rFonts w:ascii="Times New Roman" w:hAnsi="Times New Roman" w:cs="Times New Roman"/>
        </w:rPr>
        <w:t>.</w:t>
      </w:r>
    </w:p>
    <w:p w14:paraId="7ABADCDE" w14:textId="77777777" w:rsidR="00047D33" w:rsidRDefault="00047D33" w:rsidP="006D39D5">
      <w:pPr>
        <w:rPr>
          <w:rFonts w:ascii="Times New Roman" w:hAnsi="Times New Roman" w:cs="Times New Roman"/>
          <w:sz w:val="24"/>
          <w:szCs w:val="24"/>
        </w:rPr>
      </w:pPr>
    </w:p>
    <w:p w14:paraId="52E1F624" w14:textId="74E8C7BD" w:rsidR="006D39D5" w:rsidRPr="00F604A5" w:rsidRDefault="006D39D5" w:rsidP="00F604A5">
      <w:pPr>
        <w:pStyle w:val="Geenafstand"/>
        <w:spacing w:line="360" w:lineRule="auto"/>
        <w:rPr>
          <w:rFonts w:ascii="Times New Roman" w:hAnsi="Times New Roman" w:cs="Times New Roman"/>
          <w:b/>
          <w:bCs/>
          <w:sz w:val="24"/>
          <w:szCs w:val="24"/>
        </w:rPr>
      </w:pPr>
      <w:r w:rsidRPr="00F604A5">
        <w:rPr>
          <w:rFonts w:ascii="Times New Roman" w:hAnsi="Times New Roman" w:cs="Times New Roman"/>
          <w:b/>
          <w:bCs/>
          <w:sz w:val="24"/>
          <w:szCs w:val="24"/>
        </w:rPr>
        <w:t xml:space="preserve">2.3 Coping </w:t>
      </w:r>
      <w:r w:rsidR="003D6A7A" w:rsidRPr="00F604A5">
        <w:rPr>
          <w:rFonts w:ascii="Times New Roman" w:hAnsi="Times New Roman" w:cs="Times New Roman"/>
          <w:b/>
          <w:bCs/>
          <w:sz w:val="24"/>
          <w:szCs w:val="24"/>
        </w:rPr>
        <w:t>through play</w:t>
      </w:r>
    </w:p>
    <w:p w14:paraId="2BE7E478" w14:textId="6981965F" w:rsidR="00BB5445" w:rsidRDefault="003D6A7A" w:rsidP="00FA2147">
      <w:pPr>
        <w:widowControl/>
        <w:spacing w:after="0" w:line="360" w:lineRule="auto"/>
        <w:rPr>
          <w:rFonts w:ascii="Times New Roman" w:hAnsi="Times New Roman" w:cs="Times New Roman"/>
        </w:rPr>
      </w:pPr>
      <w:r w:rsidRPr="003D6A7A">
        <w:rPr>
          <w:rFonts w:ascii="Times New Roman" w:hAnsi="Times New Roman" w:cs="Times New Roman"/>
        </w:rPr>
        <w:t xml:space="preserve">Within the field of video game studies, recent research has </w:t>
      </w:r>
      <w:r w:rsidR="007B0152" w:rsidRPr="003D6A7A">
        <w:rPr>
          <w:rFonts w:ascii="Times New Roman" w:hAnsi="Times New Roman" w:cs="Times New Roman"/>
        </w:rPr>
        <w:t>focused</w:t>
      </w:r>
      <w:r w:rsidRPr="003D6A7A">
        <w:rPr>
          <w:rFonts w:ascii="Times New Roman" w:hAnsi="Times New Roman" w:cs="Times New Roman"/>
        </w:rPr>
        <w:t xml:space="preserve"> on the usage of video games as a coping mechanism for dealing with different challenging personal circumstances from the perspective of the player (Plante et al., 2019; Reinecke, 2009; Villani et al., 2018). Iacovides &amp; Mekoler (2019) however argue that the potential roles games play in player’s lives during difficult personal circumstances has rarely been the focus of the research field aside from a focus on military personnel and how they deal with their lived experiences in the army (Semaan et al., 2016). Coping through video games tends to generate negative outcomes next to positive outcomes where for example video gaming addiction is a potential result from using games as a means of escapism (Plante et al., 2019; Melodia et al., 2020).</w:t>
      </w:r>
      <w:r w:rsidR="007B0152">
        <w:rPr>
          <w:rFonts w:ascii="Times New Roman" w:hAnsi="Times New Roman" w:cs="Times New Roman"/>
        </w:rPr>
        <w:t xml:space="preserve"> </w:t>
      </w:r>
      <w:r w:rsidRPr="003D6A7A">
        <w:rPr>
          <w:rFonts w:ascii="Times New Roman" w:hAnsi="Times New Roman" w:cs="Times New Roman"/>
        </w:rPr>
        <w:t xml:space="preserve">In their qualitative study, Iacovides &amp; Mekler (2019) identify six themes that illustrate differing roles games play in the life of the player’s related to coping. Games are able to offer respite in times where individuals are dealing with stress and trauma related symptoms where the games afford a break from these experiences, which are often referred to as providing distraction or a means to escape from the pain or stress experienced (Iacovides &amp; Mekler (2019). Calleja (2010) illustrated how digital games are considered a form of escapism for which it can be argued that this is a form of problem-focused coping. A distinction is made between the ‘real world’ and the ‘virtual world’ where Calleja (2010) describes this as the concept of the magic circle. The above mentioned theme can be considered a form of escapism as well, which will be an interesting theme to investigate amongst digital game designers that are dealing with </w:t>
      </w:r>
      <w:r w:rsidRPr="003D6A7A">
        <w:rPr>
          <w:rFonts w:ascii="Times New Roman" w:hAnsi="Times New Roman" w:cs="Times New Roman"/>
        </w:rPr>
        <w:lastRenderedPageBreak/>
        <w:t xml:space="preserve">challenging personal circumstances. </w:t>
      </w:r>
      <w:r w:rsidR="00D2378F">
        <w:rPr>
          <w:rFonts w:ascii="Times New Roman" w:hAnsi="Times New Roman" w:cs="Times New Roman"/>
        </w:rPr>
        <w:t xml:space="preserve">This study will contribute to the previous studies regarding the relationship between coping and play </w:t>
      </w:r>
      <w:r w:rsidR="00971C0E">
        <w:rPr>
          <w:rFonts w:ascii="Times New Roman" w:hAnsi="Times New Roman" w:cs="Times New Roman"/>
        </w:rPr>
        <w:t xml:space="preserve">through investigating </w:t>
      </w:r>
      <w:r w:rsidR="00CA01B7">
        <w:rPr>
          <w:rFonts w:ascii="Times New Roman" w:hAnsi="Times New Roman" w:cs="Times New Roman"/>
        </w:rPr>
        <w:t>the perspective of the video game designer related to the video game design process. An investigation of the</w:t>
      </w:r>
      <w:r w:rsidR="00404F5C">
        <w:rPr>
          <w:rFonts w:ascii="Times New Roman" w:hAnsi="Times New Roman" w:cs="Times New Roman"/>
        </w:rPr>
        <w:t xml:space="preserve"> coping strategies that game designers engage in when designing video games will be conducted, and through this investigation, a comparison can be drawn between players and designers and the manners in which they tend to cope with play and design</w:t>
      </w:r>
      <w:r w:rsidR="008B55BF">
        <w:rPr>
          <w:rFonts w:ascii="Times New Roman" w:hAnsi="Times New Roman" w:cs="Times New Roman"/>
        </w:rPr>
        <w:t xml:space="preserve"> to investigate whether there is any overlap. </w:t>
      </w:r>
    </w:p>
    <w:p w14:paraId="110AB428" w14:textId="33529B66" w:rsidR="00B87367" w:rsidRDefault="003D6A7A" w:rsidP="00BB5445">
      <w:pPr>
        <w:widowControl/>
        <w:spacing w:after="0" w:line="360" w:lineRule="auto"/>
        <w:ind w:firstLine="720"/>
        <w:rPr>
          <w:rFonts w:ascii="Times New Roman" w:hAnsi="Times New Roman" w:cs="Times New Roman"/>
        </w:rPr>
      </w:pPr>
      <w:r w:rsidRPr="003D6A7A">
        <w:rPr>
          <w:rFonts w:ascii="Times New Roman" w:hAnsi="Times New Roman" w:cs="Times New Roman"/>
        </w:rPr>
        <w:t>Next to that, players tend to deliberately select games that contained a narrative that was to some extend similar to the difficult situation those players were experiencing. This conscious decision to engage in an uncomfortable experience through a game was classified as an attempt to become more comfortable with the emotions that the difficult situation evoked and to cope with the feelings about a certain situation (Iacovides &amp; Mekler, 2019). Connecting with others was also found to be a motivation for players to engage in play where being isolated can be an important aspect of difficult life experiences, and gaming provides a mode of connecting with others and through that having a sense of belonging (Iacovides &amp; Mekler, 2019).</w:t>
      </w:r>
      <w:r w:rsidR="00EA54BD">
        <w:rPr>
          <w:rFonts w:ascii="Times New Roman" w:hAnsi="Times New Roman" w:cs="Times New Roman"/>
        </w:rPr>
        <w:t xml:space="preserve"> Additionally,</w:t>
      </w:r>
      <w:r w:rsidRPr="003D6A7A">
        <w:rPr>
          <w:rFonts w:ascii="Times New Roman" w:hAnsi="Times New Roman" w:cs="Times New Roman"/>
        </w:rPr>
        <w:t xml:space="preserve"> </w:t>
      </w:r>
      <w:r w:rsidR="00EA54BD">
        <w:rPr>
          <w:rFonts w:ascii="Times New Roman" w:hAnsi="Times New Roman" w:cs="Times New Roman"/>
        </w:rPr>
        <w:t>g</w:t>
      </w:r>
      <w:r w:rsidRPr="003D6A7A">
        <w:rPr>
          <w:rFonts w:ascii="Times New Roman" w:hAnsi="Times New Roman" w:cs="Times New Roman"/>
        </w:rPr>
        <w:t xml:space="preserve">aming was found to be functioning as a lifeline in coping with difficult situations where players indicated that engaging in play was preventing them from potentially harmful </w:t>
      </w:r>
      <w:r w:rsidR="00EA54BD" w:rsidRPr="003D6A7A">
        <w:rPr>
          <w:rFonts w:ascii="Times New Roman" w:hAnsi="Times New Roman" w:cs="Times New Roman"/>
        </w:rPr>
        <w:t>behavior</w:t>
      </w:r>
      <w:r w:rsidRPr="003D6A7A">
        <w:rPr>
          <w:rFonts w:ascii="Times New Roman" w:hAnsi="Times New Roman" w:cs="Times New Roman"/>
        </w:rPr>
        <w:t xml:space="preserve"> such as self-harm or substance abuse. Lastly, players indicated that games provided motivation for personal growth and change where the game facilitates the development of competence that in turn motivates players to transfer this to their real life (Iacovides &amp; Mekler, 2019). Relating back to the subchapter on coping, different coping strategies can be identified along these themes. These themes will be used in formulating the topic guide as the insights are derived from the players’ perspective and will therefore be interesting to investigate if and to what extend these might also be prevalent amongst digital game designers.</w:t>
      </w:r>
      <w:r w:rsidR="002D4785">
        <w:rPr>
          <w:rFonts w:ascii="Times New Roman" w:hAnsi="Times New Roman" w:cs="Times New Roman"/>
        </w:rPr>
        <w:t xml:space="preserve"> In contributing to the studies mentioned</w:t>
      </w:r>
      <w:r w:rsidR="005F19E6">
        <w:rPr>
          <w:rFonts w:ascii="Times New Roman" w:hAnsi="Times New Roman" w:cs="Times New Roman"/>
        </w:rPr>
        <w:t xml:space="preserve"> in this subchapter</w:t>
      </w:r>
      <w:r w:rsidR="002D4785">
        <w:rPr>
          <w:rFonts w:ascii="Times New Roman" w:hAnsi="Times New Roman" w:cs="Times New Roman"/>
        </w:rPr>
        <w:t xml:space="preserve">, this study will aim to </w:t>
      </w:r>
      <w:r w:rsidR="000C71FA">
        <w:rPr>
          <w:rFonts w:ascii="Times New Roman" w:hAnsi="Times New Roman" w:cs="Times New Roman"/>
        </w:rPr>
        <w:t xml:space="preserve">investigate whether any of the motivations for coping through playing video games that are found amongst players would also be present amongst video game designers who engage in the process of designing a game. </w:t>
      </w:r>
    </w:p>
    <w:p w14:paraId="586877AE" w14:textId="2755573A" w:rsidR="0048216B" w:rsidRPr="00EE649C" w:rsidRDefault="0048216B" w:rsidP="003D6A7A">
      <w:pPr>
        <w:widowControl/>
        <w:spacing w:after="0" w:line="360" w:lineRule="auto"/>
        <w:rPr>
          <w:rFonts w:ascii="Times New Roman" w:hAnsi="Times New Roman" w:cs="Times New Roman"/>
          <w:lang w:val="en-GB"/>
        </w:rPr>
      </w:pPr>
    </w:p>
    <w:p w14:paraId="100007CB" w14:textId="6C37A14E" w:rsidR="0080639F" w:rsidRDefault="0080639F" w:rsidP="003D6A7A">
      <w:pPr>
        <w:widowControl/>
        <w:spacing w:after="0" w:line="360" w:lineRule="auto"/>
        <w:rPr>
          <w:rFonts w:ascii="Times New Roman" w:hAnsi="Times New Roman" w:cs="Times New Roman"/>
        </w:rPr>
      </w:pPr>
    </w:p>
    <w:p w14:paraId="2D340DC5" w14:textId="41010FB7" w:rsidR="0080639F" w:rsidRDefault="0080639F" w:rsidP="003D6A7A">
      <w:pPr>
        <w:widowControl/>
        <w:spacing w:after="0" w:line="360" w:lineRule="auto"/>
        <w:rPr>
          <w:rFonts w:ascii="Times New Roman" w:hAnsi="Times New Roman" w:cs="Times New Roman"/>
        </w:rPr>
      </w:pPr>
    </w:p>
    <w:p w14:paraId="60C4AE74" w14:textId="74658336" w:rsidR="0080639F" w:rsidRDefault="0080639F" w:rsidP="003D6A7A">
      <w:pPr>
        <w:widowControl/>
        <w:spacing w:after="0" w:line="360" w:lineRule="auto"/>
        <w:rPr>
          <w:rFonts w:ascii="Times New Roman" w:hAnsi="Times New Roman" w:cs="Times New Roman"/>
        </w:rPr>
      </w:pPr>
    </w:p>
    <w:p w14:paraId="75679E1C" w14:textId="23297CCD" w:rsidR="0080639F" w:rsidRDefault="0080639F" w:rsidP="003D6A7A">
      <w:pPr>
        <w:widowControl/>
        <w:spacing w:after="0" w:line="360" w:lineRule="auto"/>
        <w:rPr>
          <w:rFonts w:ascii="Times New Roman" w:hAnsi="Times New Roman" w:cs="Times New Roman"/>
        </w:rPr>
      </w:pPr>
    </w:p>
    <w:p w14:paraId="09A59C38" w14:textId="3166B85B" w:rsidR="0080639F" w:rsidRDefault="0080639F" w:rsidP="003D6A7A">
      <w:pPr>
        <w:widowControl/>
        <w:spacing w:after="0" w:line="360" w:lineRule="auto"/>
        <w:rPr>
          <w:rFonts w:ascii="Times New Roman" w:hAnsi="Times New Roman" w:cs="Times New Roman"/>
        </w:rPr>
      </w:pPr>
    </w:p>
    <w:p w14:paraId="4CBB54BF" w14:textId="49AF0D7C" w:rsidR="0080639F" w:rsidRDefault="0080639F" w:rsidP="003D6A7A">
      <w:pPr>
        <w:widowControl/>
        <w:spacing w:after="0" w:line="360" w:lineRule="auto"/>
        <w:rPr>
          <w:rFonts w:ascii="Times New Roman" w:hAnsi="Times New Roman" w:cs="Times New Roman"/>
        </w:rPr>
      </w:pPr>
    </w:p>
    <w:p w14:paraId="5BA52FAD" w14:textId="6B22F3AF" w:rsidR="0080639F" w:rsidRDefault="0080639F" w:rsidP="003D6A7A">
      <w:pPr>
        <w:widowControl/>
        <w:spacing w:after="0" w:line="360" w:lineRule="auto"/>
        <w:rPr>
          <w:rFonts w:ascii="Times New Roman" w:hAnsi="Times New Roman" w:cs="Times New Roman"/>
        </w:rPr>
      </w:pPr>
    </w:p>
    <w:p w14:paraId="36EB79BC" w14:textId="02A9F033" w:rsidR="0080639F" w:rsidRDefault="0080639F" w:rsidP="003D6A7A">
      <w:pPr>
        <w:widowControl/>
        <w:spacing w:after="0" w:line="360" w:lineRule="auto"/>
        <w:rPr>
          <w:rFonts w:ascii="Times New Roman" w:hAnsi="Times New Roman" w:cs="Times New Roman"/>
        </w:rPr>
      </w:pPr>
    </w:p>
    <w:p w14:paraId="4C709245" w14:textId="15A82E53" w:rsidR="0080639F" w:rsidRDefault="0080639F" w:rsidP="003D6A7A">
      <w:pPr>
        <w:widowControl/>
        <w:spacing w:after="0" w:line="360" w:lineRule="auto"/>
        <w:rPr>
          <w:rFonts w:ascii="Times New Roman" w:hAnsi="Times New Roman" w:cs="Times New Roman"/>
        </w:rPr>
      </w:pPr>
    </w:p>
    <w:p w14:paraId="633099B8" w14:textId="014476BB" w:rsidR="0080639F" w:rsidRDefault="0080639F" w:rsidP="003D6A7A">
      <w:pPr>
        <w:widowControl/>
        <w:spacing w:after="0" w:line="360" w:lineRule="auto"/>
        <w:rPr>
          <w:rFonts w:ascii="Times New Roman" w:hAnsi="Times New Roman" w:cs="Times New Roman"/>
        </w:rPr>
      </w:pPr>
    </w:p>
    <w:p w14:paraId="3A8B8CEC" w14:textId="77777777" w:rsidR="00290636" w:rsidRDefault="00290636" w:rsidP="003D6A7A">
      <w:pPr>
        <w:widowControl/>
        <w:spacing w:after="0" w:line="360" w:lineRule="auto"/>
        <w:rPr>
          <w:rFonts w:ascii="Times New Roman" w:hAnsi="Times New Roman" w:cs="Times New Roman"/>
        </w:rPr>
      </w:pPr>
    </w:p>
    <w:p w14:paraId="1DC44B81" w14:textId="304932EB" w:rsidR="00D14071" w:rsidRPr="00F604A5" w:rsidRDefault="00D14071" w:rsidP="00F604A5">
      <w:pPr>
        <w:pStyle w:val="Geenafstand"/>
        <w:spacing w:line="360" w:lineRule="auto"/>
        <w:rPr>
          <w:rFonts w:ascii="Times New Roman" w:hAnsi="Times New Roman" w:cs="Times New Roman"/>
          <w:b/>
          <w:bCs/>
          <w:sz w:val="24"/>
          <w:szCs w:val="24"/>
          <w:lang w:eastAsia="en-NL"/>
        </w:rPr>
      </w:pPr>
      <w:r w:rsidRPr="00F604A5">
        <w:rPr>
          <w:rFonts w:ascii="Times New Roman" w:hAnsi="Times New Roman" w:cs="Times New Roman"/>
          <w:b/>
          <w:bCs/>
          <w:sz w:val="24"/>
          <w:szCs w:val="24"/>
          <w:lang w:eastAsia="en-NL"/>
        </w:rPr>
        <w:lastRenderedPageBreak/>
        <w:t xml:space="preserve">3. </w:t>
      </w:r>
      <w:r w:rsidR="002A6308" w:rsidRPr="00F604A5">
        <w:rPr>
          <w:rFonts w:ascii="Times New Roman" w:hAnsi="Times New Roman" w:cs="Times New Roman"/>
          <w:b/>
          <w:bCs/>
          <w:sz w:val="24"/>
          <w:szCs w:val="24"/>
          <w:lang w:eastAsia="en-NL"/>
        </w:rPr>
        <w:t>Methodology</w:t>
      </w:r>
    </w:p>
    <w:p w14:paraId="0C7315AE" w14:textId="43D09DDA" w:rsidR="002A6308" w:rsidRPr="00F604A5" w:rsidRDefault="002A6308" w:rsidP="00F604A5">
      <w:pPr>
        <w:pStyle w:val="Geenafstand"/>
        <w:spacing w:line="360" w:lineRule="auto"/>
        <w:rPr>
          <w:rFonts w:ascii="Times New Roman" w:hAnsi="Times New Roman" w:cs="Times New Roman"/>
          <w:lang w:eastAsia="en-NL"/>
        </w:rPr>
      </w:pPr>
      <w:r w:rsidRPr="00F604A5">
        <w:rPr>
          <w:rFonts w:ascii="Times New Roman" w:hAnsi="Times New Roman" w:cs="Times New Roman"/>
          <w:lang w:eastAsia="en-NL"/>
        </w:rPr>
        <w:t xml:space="preserve">In this section the methodological considerations that are </w:t>
      </w:r>
      <w:r w:rsidR="00361D41" w:rsidRPr="00F604A5">
        <w:rPr>
          <w:rFonts w:ascii="Times New Roman" w:hAnsi="Times New Roman" w:cs="Times New Roman"/>
          <w:lang w:eastAsia="en-NL"/>
        </w:rPr>
        <w:t xml:space="preserve">that are at the basis for the methodology of </w:t>
      </w:r>
      <w:r w:rsidRPr="00F604A5">
        <w:rPr>
          <w:rFonts w:ascii="Times New Roman" w:hAnsi="Times New Roman" w:cs="Times New Roman"/>
          <w:lang w:eastAsia="en-NL"/>
        </w:rPr>
        <w:t>this research will be discussed. Section 3.1 explains the research design and a justification for why semi-structured interviews have been selected is provided. In section 3.2 the sampling method, procedure and the participants’ list is provided.</w:t>
      </w:r>
      <w:r w:rsidR="00C60447" w:rsidRPr="00F604A5">
        <w:rPr>
          <w:rFonts w:ascii="Times New Roman" w:hAnsi="Times New Roman" w:cs="Times New Roman"/>
          <w:lang w:eastAsia="en-NL"/>
        </w:rPr>
        <w:t xml:space="preserve"> Section 3.3 touches upon the operationalization of theoretical concepts and example questions are provided. </w:t>
      </w:r>
      <w:r w:rsidRPr="00F604A5">
        <w:rPr>
          <w:rFonts w:ascii="Times New Roman" w:hAnsi="Times New Roman" w:cs="Times New Roman"/>
          <w:lang w:eastAsia="en-NL"/>
        </w:rPr>
        <w:t>In section 3.</w:t>
      </w:r>
      <w:r w:rsidR="00C60447" w:rsidRPr="00F604A5">
        <w:rPr>
          <w:rFonts w:ascii="Times New Roman" w:hAnsi="Times New Roman" w:cs="Times New Roman"/>
          <w:lang w:eastAsia="en-NL"/>
        </w:rPr>
        <w:t>4</w:t>
      </w:r>
      <w:r w:rsidRPr="00F604A5">
        <w:rPr>
          <w:rFonts w:ascii="Times New Roman" w:hAnsi="Times New Roman" w:cs="Times New Roman"/>
          <w:lang w:eastAsia="en-NL"/>
        </w:rPr>
        <w:t xml:space="preserve"> the data collection and analysis </w:t>
      </w:r>
      <w:r w:rsidR="000A09EF">
        <w:rPr>
          <w:rFonts w:ascii="Times New Roman" w:hAnsi="Times New Roman" w:cs="Times New Roman"/>
          <w:lang w:eastAsia="en-NL"/>
        </w:rPr>
        <w:t>are</w:t>
      </w:r>
      <w:r w:rsidRPr="00F604A5">
        <w:rPr>
          <w:rFonts w:ascii="Times New Roman" w:hAnsi="Times New Roman" w:cs="Times New Roman"/>
          <w:lang w:eastAsia="en-NL"/>
        </w:rPr>
        <w:t xml:space="preserve"> justified and discussed</w:t>
      </w:r>
      <w:r w:rsidR="00C60447" w:rsidRPr="00F604A5">
        <w:rPr>
          <w:rFonts w:ascii="Times New Roman" w:hAnsi="Times New Roman" w:cs="Times New Roman"/>
          <w:lang w:eastAsia="en-NL"/>
        </w:rPr>
        <w:t xml:space="preserve">. </w:t>
      </w:r>
      <w:r w:rsidRPr="00F604A5">
        <w:rPr>
          <w:rFonts w:ascii="Times New Roman" w:hAnsi="Times New Roman" w:cs="Times New Roman"/>
          <w:lang w:eastAsia="en-NL"/>
        </w:rPr>
        <w:t xml:space="preserve">Lastly, </w:t>
      </w:r>
      <w:r w:rsidR="00C21969" w:rsidRPr="00F604A5">
        <w:rPr>
          <w:rFonts w:ascii="Times New Roman" w:hAnsi="Times New Roman" w:cs="Times New Roman"/>
          <w:lang w:eastAsia="en-NL"/>
        </w:rPr>
        <w:t xml:space="preserve">in </w:t>
      </w:r>
      <w:r w:rsidRPr="00F604A5">
        <w:rPr>
          <w:rFonts w:ascii="Times New Roman" w:hAnsi="Times New Roman" w:cs="Times New Roman"/>
          <w:lang w:eastAsia="en-NL"/>
        </w:rPr>
        <w:t xml:space="preserve">section 3.5 reliability and </w:t>
      </w:r>
      <w:r w:rsidR="00C21969" w:rsidRPr="00F604A5">
        <w:rPr>
          <w:rFonts w:ascii="Times New Roman" w:hAnsi="Times New Roman" w:cs="Times New Roman"/>
          <w:lang w:eastAsia="en-NL"/>
        </w:rPr>
        <w:t>validity</w:t>
      </w:r>
      <w:r w:rsidRPr="00F604A5">
        <w:rPr>
          <w:rFonts w:ascii="Times New Roman" w:hAnsi="Times New Roman" w:cs="Times New Roman"/>
          <w:lang w:eastAsia="en-NL"/>
        </w:rPr>
        <w:t xml:space="preserve"> of the research are discussed. </w:t>
      </w:r>
    </w:p>
    <w:p w14:paraId="36137074" w14:textId="77777777" w:rsidR="002A6308" w:rsidRPr="00F604A5" w:rsidRDefault="002A6308" w:rsidP="00F604A5">
      <w:pPr>
        <w:pStyle w:val="Geenafstand"/>
        <w:spacing w:line="360" w:lineRule="auto"/>
        <w:rPr>
          <w:rFonts w:ascii="Times New Roman" w:hAnsi="Times New Roman" w:cs="Times New Roman"/>
          <w:sz w:val="24"/>
          <w:szCs w:val="24"/>
          <w:lang w:eastAsia="en-NL"/>
        </w:rPr>
      </w:pPr>
    </w:p>
    <w:p w14:paraId="22CDED7B" w14:textId="77777777" w:rsidR="002A6308" w:rsidRPr="00F604A5" w:rsidRDefault="002A6308" w:rsidP="00F604A5">
      <w:pPr>
        <w:pStyle w:val="Geenafstand"/>
        <w:spacing w:line="360" w:lineRule="auto"/>
        <w:rPr>
          <w:rFonts w:ascii="Times New Roman" w:hAnsi="Times New Roman" w:cs="Times New Roman"/>
          <w:b/>
          <w:bCs/>
          <w:sz w:val="24"/>
          <w:szCs w:val="24"/>
          <w:lang w:eastAsia="en-NL"/>
        </w:rPr>
      </w:pPr>
      <w:r w:rsidRPr="00F604A5">
        <w:rPr>
          <w:rFonts w:ascii="Times New Roman" w:hAnsi="Times New Roman" w:cs="Times New Roman"/>
          <w:b/>
          <w:bCs/>
          <w:color w:val="000000"/>
          <w:sz w:val="24"/>
          <w:szCs w:val="24"/>
          <w:lang w:eastAsia="en-NL"/>
        </w:rPr>
        <w:t>3.1 Research design</w:t>
      </w:r>
    </w:p>
    <w:p w14:paraId="511C4B45" w14:textId="5E6B4A78" w:rsidR="002A6308" w:rsidRPr="002A6308" w:rsidRDefault="002A6308" w:rsidP="00544E78">
      <w:pPr>
        <w:widowControl/>
        <w:spacing w:after="0" w:line="360" w:lineRule="auto"/>
        <w:rPr>
          <w:rFonts w:ascii="Times New Roman" w:eastAsia="Times New Roman" w:hAnsi="Times New Roman" w:cs="Times New Roman"/>
          <w:sz w:val="24"/>
          <w:szCs w:val="24"/>
          <w:lang w:val="en-NL" w:eastAsia="en-NL"/>
        </w:rPr>
      </w:pPr>
      <w:r w:rsidRPr="002A6308">
        <w:rPr>
          <w:rFonts w:ascii="Times New Roman" w:eastAsia="Times New Roman" w:hAnsi="Times New Roman" w:cs="Times New Roman"/>
          <w:color w:val="000000"/>
          <w:lang w:val="en-NL" w:eastAsia="en-NL"/>
        </w:rPr>
        <w:t xml:space="preserve">In order to formulate an answer to the research question </w:t>
      </w:r>
      <w:r w:rsidRPr="002A6308">
        <w:rPr>
          <w:rFonts w:ascii="Times New Roman" w:eastAsia="Times New Roman" w:hAnsi="Times New Roman" w:cs="Times New Roman"/>
          <w:i/>
          <w:iCs/>
          <w:color w:val="000000"/>
          <w:lang w:val="en-NL" w:eastAsia="en-NL"/>
        </w:rPr>
        <w:t xml:space="preserve">‘How is game design of emotionally impactful games used as a coping mechanism by designers facing challenging personal circumstances?’ </w:t>
      </w:r>
      <w:r w:rsidRPr="002A6308">
        <w:rPr>
          <w:rFonts w:ascii="Times New Roman" w:eastAsia="Times New Roman" w:hAnsi="Times New Roman" w:cs="Times New Roman"/>
          <w:color w:val="000000"/>
          <w:lang w:val="en-GB" w:eastAsia="en-NL"/>
        </w:rPr>
        <w:t>a</w:t>
      </w:r>
      <w:r w:rsidRPr="002A6308">
        <w:rPr>
          <w:rFonts w:ascii="Times New Roman" w:eastAsia="Times New Roman" w:hAnsi="Times New Roman" w:cs="Times New Roman"/>
          <w:color w:val="000000"/>
          <w:lang w:val="en-NL" w:eastAsia="en-NL"/>
        </w:rPr>
        <w:t xml:space="preserve"> qualitative approach was deemed necessary as the research questions aim</w:t>
      </w:r>
      <w:r w:rsidR="00DB14B5">
        <w:rPr>
          <w:rFonts w:ascii="Times New Roman" w:eastAsia="Times New Roman" w:hAnsi="Times New Roman" w:cs="Times New Roman"/>
          <w:color w:val="000000"/>
          <w:lang w:val="en-GB" w:eastAsia="en-NL"/>
        </w:rPr>
        <w:t>ed</w:t>
      </w:r>
      <w:r w:rsidRPr="002A6308">
        <w:rPr>
          <w:rFonts w:ascii="Times New Roman" w:eastAsia="Times New Roman" w:hAnsi="Times New Roman" w:cs="Times New Roman"/>
          <w:color w:val="000000"/>
          <w:lang w:val="en-NL" w:eastAsia="en-NL"/>
        </w:rPr>
        <w:t xml:space="preserve"> to find the experiences that participants indulge</w:t>
      </w:r>
      <w:r w:rsidR="00DB14B5">
        <w:rPr>
          <w:rFonts w:ascii="Times New Roman" w:eastAsia="Times New Roman" w:hAnsi="Times New Roman" w:cs="Times New Roman"/>
          <w:color w:val="000000"/>
          <w:lang w:val="en-GB" w:eastAsia="en-NL"/>
        </w:rPr>
        <w:t>d</w:t>
      </w:r>
      <w:r w:rsidRPr="002A6308">
        <w:rPr>
          <w:rFonts w:ascii="Times New Roman" w:eastAsia="Times New Roman" w:hAnsi="Times New Roman" w:cs="Times New Roman"/>
          <w:color w:val="000000"/>
          <w:lang w:val="en-NL" w:eastAsia="en-NL"/>
        </w:rPr>
        <w:t xml:space="preserve"> themselves in when designing emotionally impactful games</w:t>
      </w:r>
      <w:r w:rsidR="000A09EF">
        <w:rPr>
          <w:rFonts w:ascii="Times New Roman" w:eastAsia="Times New Roman" w:hAnsi="Times New Roman" w:cs="Times New Roman"/>
          <w:color w:val="000000"/>
          <w:lang w:val="en-GB" w:eastAsia="en-NL"/>
        </w:rPr>
        <w:t>. This</w:t>
      </w:r>
      <w:r w:rsidRPr="002A6308">
        <w:rPr>
          <w:rFonts w:ascii="Times New Roman" w:eastAsia="Times New Roman" w:hAnsi="Times New Roman" w:cs="Times New Roman"/>
          <w:color w:val="000000"/>
          <w:lang w:val="en-NL" w:eastAsia="en-NL"/>
        </w:rPr>
        <w:t xml:space="preserve"> is in line with the definition by Silverman (2013, p.3)</w:t>
      </w:r>
      <w:r w:rsidR="000A09EF">
        <w:rPr>
          <w:rFonts w:ascii="Times New Roman" w:eastAsia="Times New Roman" w:hAnsi="Times New Roman" w:cs="Times New Roman"/>
          <w:color w:val="000000"/>
          <w:lang w:val="en-GB" w:eastAsia="en-NL"/>
        </w:rPr>
        <w:t xml:space="preserve"> who states that</w:t>
      </w:r>
      <w:r w:rsidRPr="002A6308">
        <w:rPr>
          <w:rFonts w:ascii="Times New Roman" w:eastAsia="Times New Roman" w:hAnsi="Times New Roman" w:cs="Times New Roman"/>
          <w:color w:val="000000"/>
          <w:lang w:val="en-NL" w:eastAsia="en-NL"/>
        </w:rPr>
        <w:t xml:space="preserve"> “qualitative research is the type of research that finds out about people’s experiences. It helps us understand what is important to people.” Furthermore, in comparing this to quantitative research, qualitative research “considers the diversity of meanings and values created in media” (Brennen, 2017, p. 5) which </w:t>
      </w:r>
      <w:r w:rsidR="007B381F">
        <w:rPr>
          <w:rFonts w:ascii="Times New Roman" w:eastAsia="Times New Roman" w:hAnsi="Times New Roman" w:cs="Times New Roman"/>
          <w:color w:val="000000"/>
          <w:lang w:val="en-GB" w:eastAsia="en-NL"/>
        </w:rPr>
        <w:t>was</w:t>
      </w:r>
      <w:r w:rsidRPr="002A6308">
        <w:rPr>
          <w:rFonts w:ascii="Times New Roman" w:eastAsia="Times New Roman" w:hAnsi="Times New Roman" w:cs="Times New Roman"/>
          <w:color w:val="000000"/>
          <w:lang w:val="en-NL" w:eastAsia="en-NL"/>
        </w:rPr>
        <w:t xml:space="preserve"> at the very nature of this research design. It can therefore be argued that quantitative research methods d</w:t>
      </w:r>
      <w:r w:rsidR="007B381F">
        <w:rPr>
          <w:rFonts w:ascii="Times New Roman" w:eastAsia="Times New Roman" w:hAnsi="Times New Roman" w:cs="Times New Roman"/>
          <w:color w:val="000000"/>
          <w:lang w:val="en-GB" w:eastAsia="en-NL"/>
        </w:rPr>
        <w:t>id</w:t>
      </w:r>
      <w:r w:rsidRPr="002A6308">
        <w:rPr>
          <w:rFonts w:ascii="Times New Roman" w:eastAsia="Times New Roman" w:hAnsi="Times New Roman" w:cs="Times New Roman"/>
          <w:color w:val="000000"/>
          <w:lang w:val="en-NL" w:eastAsia="en-NL"/>
        </w:rPr>
        <w:t xml:space="preserve"> not fit the design of this research</w:t>
      </w:r>
      <w:r w:rsidRPr="002A6308">
        <w:rPr>
          <w:rFonts w:ascii="Times New Roman" w:eastAsia="Times New Roman" w:hAnsi="Times New Roman" w:cs="Times New Roman"/>
          <w:color w:val="000000"/>
          <w:lang w:eastAsia="en-NL"/>
        </w:rPr>
        <w:t xml:space="preserve">. </w:t>
      </w:r>
      <w:r w:rsidRPr="002A6308">
        <w:rPr>
          <w:rFonts w:ascii="Times New Roman" w:eastAsia="Times New Roman" w:hAnsi="Times New Roman" w:cs="Times New Roman"/>
          <w:color w:val="000000"/>
          <w:lang w:val="en-NL" w:eastAsia="en-NL"/>
        </w:rPr>
        <w:t xml:space="preserve">For this research, the specific method selected </w:t>
      </w:r>
      <w:r w:rsidR="007B381F">
        <w:rPr>
          <w:rFonts w:ascii="Times New Roman" w:eastAsia="Times New Roman" w:hAnsi="Times New Roman" w:cs="Times New Roman"/>
          <w:color w:val="000000"/>
          <w:lang w:val="en-GB" w:eastAsia="en-NL"/>
        </w:rPr>
        <w:t>wa</w:t>
      </w:r>
      <w:r w:rsidRPr="002A6308">
        <w:rPr>
          <w:rFonts w:ascii="Times New Roman" w:eastAsia="Times New Roman" w:hAnsi="Times New Roman" w:cs="Times New Roman"/>
          <w:color w:val="000000"/>
          <w:lang w:val="en-NL" w:eastAsia="en-NL"/>
        </w:rPr>
        <w:t>s in-depth interviews as “in-depth interviewing seeks deep information and understanding” (Johnson &amp; Rowland, 2012, p.100) where the information concerns “very personal matters, such as individual’s self, lived experiences, values and decisions, occupational ideology, cultural knowledge, or perspective (Johnson &amp; Rowland, 201</w:t>
      </w:r>
      <w:r w:rsidRPr="002A6308">
        <w:rPr>
          <w:rFonts w:ascii="Times New Roman" w:eastAsia="Times New Roman" w:hAnsi="Times New Roman" w:cs="Times New Roman"/>
          <w:color w:val="000000"/>
          <w:lang w:val="en-GB" w:eastAsia="en-NL"/>
        </w:rPr>
        <w:t>2</w:t>
      </w:r>
      <w:r w:rsidRPr="002A6308">
        <w:rPr>
          <w:rFonts w:ascii="Times New Roman" w:eastAsia="Times New Roman" w:hAnsi="Times New Roman" w:cs="Times New Roman"/>
          <w:color w:val="000000"/>
          <w:lang w:val="en-NL" w:eastAsia="en-NL"/>
        </w:rPr>
        <w:t>, p.100). Drawing on the provided definition, it bec</w:t>
      </w:r>
      <w:r w:rsidR="0058570D">
        <w:rPr>
          <w:rFonts w:ascii="Times New Roman" w:eastAsia="Times New Roman" w:hAnsi="Times New Roman" w:cs="Times New Roman"/>
          <w:color w:val="000000"/>
          <w:lang w:val="en-GB" w:eastAsia="en-NL"/>
        </w:rPr>
        <w:t>ame</w:t>
      </w:r>
      <w:r w:rsidRPr="002A6308">
        <w:rPr>
          <w:rFonts w:ascii="Times New Roman" w:eastAsia="Times New Roman" w:hAnsi="Times New Roman" w:cs="Times New Roman"/>
          <w:color w:val="000000"/>
          <w:lang w:val="en-NL" w:eastAsia="en-NL"/>
        </w:rPr>
        <w:t xml:space="preserve"> evident that in-depth interviews c</w:t>
      </w:r>
      <w:r w:rsidR="0058570D">
        <w:rPr>
          <w:rFonts w:ascii="Times New Roman" w:eastAsia="Times New Roman" w:hAnsi="Times New Roman" w:cs="Times New Roman"/>
          <w:color w:val="000000"/>
          <w:lang w:val="en-GB" w:eastAsia="en-NL"/>
        </w:rPr>
        <w:t>ould</w:t>
      </w:r>
      <w:r w:rsidRPr="002A6308">
        <w:rPr>
          <w:rFonts w:ascii="Times New Roman" w:eastAsia="Times New Roman" w:hAnsi="Times New Roman" w:cs="Times New Roman"/>
          <w:color w:val="000000"/>
          <w:lang w:val="en-NL" w:eastAsia="en-NL"/>
        </w:rPr>
        <w:t xml:space="preserve"> be considered fitting within the research as the research focuse</w:t>
      </w:r>
      <w:r w:rsidR="0058570D">
        <w:rPr>
          <w:rFonts w:ascii="Times New Roman" w:eastAsia="Times New Roman" w:hAnsi="Times New Roman" w:cs="Times New Roman"/>
          <w:color w:val="000000"/>
          <w:lang w:val="en-GB" w:eastAsia="en-NL"/>
        </w:rPr>
        <w:t>d</w:t>
      </w:r>
      <w:r w:rsidRPr="002A6308">
        <w:rPr>
          <w:rFonts w:ascii="Times New Roman" w:eastAsia="Times New Roman" w:hAnsi="Times New Roman" w:cs="Times New Roman"/>
          <w:color w:val="000000"/>
          <w:lang w:val="en-NL" w:eastAsia="en-NL"/>
        </w:rPr>
        <w:t xml:space="preserve"> on personal matters and experiences in relation to how participants cope</w:t>
      </w:r>
      <w:r w:rsidR="0058570D">
        <w:rPr>
          <w:rFonts w:ascii="Times New Roman" w:eastAsia="Times New Roman" w:hAnsi="Times New Roman" w:cs="Times New Roman"/>
          <w:color w:val="000000"/>
          <w:lang w:val="en-GB" w:eastAsia="en-NL"/>
        </w:rPr>
        <w:t>d</w:t>
      </w:r>
      <w:r w:rsidRPr="002A6308">
        <w:rPr>
          <w:rFonts w:ascii="Times New Roman" w:eastAsia="Times New Roman" w:hAnsi="Times New Roman" w:cs="Times New Roman"/>
          <w:color w:val="000000"/>
          <w:lang w:val="en-NL" w:eastAsia="en-NL"/>
        </w:rPr>
        <w:t xml:space="preserve"> with these through a specific lens. On the nature of these in-depth interviews, semi-structured was selected as the specific type of in-depth qualitative interviews as this is “reasonably informal or conversational in nature and are flexible in that they can be carried out in-person or online and can be used in conjunction with a variety of other methods and theories” (Longhurst, 2003, p. 146). To add to that, the flexible nature of semi-structured in-depth interviews allow</w:t>
      </w:r>
      <w:r w:rsidR="0094536D">
        <w:rPr>
          <w:rFonts w:ascii="Times New Roman" w:eastAsia="Times New Roman" w:hAnsi="Times New Roman" w:cs="Times New Roman"/>
          <w:color w:val="000000"/>
          <w:lang w:val="en-GB" w:eastAsia="en-NL"/>
        </w:rPr>
        <w:t>ed</w:t>
      </w:r>
      <w:r w:rsidRPr="002A6308">
        <w:rPr>
          <w:rFonts w:ascii="Times New Roman" w:eastAsia="Times New Roman" w:hAnsi="Times New Roman" w:cs="Times New Roman"/>
          <w:color w:val="000000"/>
          <w:lang w:val="en-NL" w:eastAsia="en-NL"/>
        </w:rPr>
        <w:t xml:space="preserve"> the research to investigate novel insights and avenues potentially prompted by the participants during the interview process (Brennen, 2017) which </w:t>
      </w:r>
      <w:r w:rsidR="0094536D">
        <w:rPr>
          <w:rFonts w:ascii="Times New Roman" w:eastAsia="Times New Roman" w:hAnsi="Times New Roman" w:cs="Times New Roman"/>
          <w:color w:val="000000"/>
          <w:lang w:val="en-GB" w:eastAsia="en-NL"/>
        </w:rPr>
        <w:t xml:space="preserve">was </w:t>
      </w:r>
      <w:r w:rsidRPr="002A6308">
        <w:rPr>
          <w:rFonts w:ascii="Times New Roman" w:eastAsia="Times New Roman" w:hAnsi="Times New Roman" w:cs="Times New Roman"/>
          <w:color w:val="000000"/>
          <w:lang w:val="en-NL" w:eastAsia="en-NL"/>
        </w:rPr>
        <w:t xml:space="preserve">particularly relevant since the nature of this research </w:t>
      </w:r>
      <w:r w:rsidR="00990394">
        <w:rPr>
          <w:rFonts w:ascii="Times New Roman" w:eastAsia="Times New Roman" w:hAnsi="Times New Roman" w:cs="Times New Roman"/>
          <w:color w:val="000000"/>
          <w:lang w:val="en-GB" w:eastAsia="en-NL"/>
        </w:rPr>
        <w:t>wa</w:t>
      </w:r>
      <w:r w:rsidRPr="002A6308">
        <w:rPr>
          <w:rFonts w:ascii="Times New Roman" w:eastAsia="Times New Roman" w:hAnsi="Times New Roman" w:cs="Times New Roman"/>
          <w:color w:val="000000"/>
          <w:lang w:val="en-NL" w:eastAsia="en-NL"/>
        </w:rPr>
        <w:t xml:space="preserve">s exploratory and therefore a certain flexibility </w:t>
      </w:r>
      <w:r w:rsidR="0094536D">
        <w:rPr>
          <w:rFonts w:ascii="Times New Roman" w:eastAsia="Times New Roman" w:hAnsi="Times New Roman" w:cs="Times New Roman"/>
          <w:color w:val="000000"/>
          <w:lang w:val="en-GB" w:eastAsia="en-NL"/>
        </w:rPr>
        <w:t>had to</w:t>
      </w:r>
      <w:r w:rsidRPr="002A6308">
        <w:rPr>
          <w:rFonts w:ascii="Times New Roman" w:eastAsia="Times New Roman" w:hAnsi="Times New Roman" w:cs="Times New Roman"/>
          <w:color w:val="000000"/>
          <w:lang w:val="en-NL" w:eastAsia="en-NL"/>
        </w:rPr>
        <w:t xml:space="preserve"> be present to allow for interpretation of data</w:t>
      </w:r>
      <w:r w:rsidRPr="002A6308">
        <w:rPr>
          <w:rFonts w:ascii="Times New Roman" w:eastAsia="Times New Roman" w:hAnsi="Times New Roman" w:cs="Times New Roman"/>
          <w:color w:val="000000"/>
          <w:lang w:eastAsia="en-NL"/>
        </w:rPr>
        <w:t xml:space="preserve"> next to the inductive approach</w:t>
      </w:r>
      <w:r w:rsidRPr="002A6308">
        <w:rPr>
          <w:rFonts w:ascii="Times New Roman" w:eastAsia="Times New Roman" w:hAnsi="Times New Roman" w:cs="Times New Roman"/>
          <w:color w:val="000000"/>
          <w:lang w:val="en-NL" w:eastAsia="en-NL"/>
        </w:rPr>
        <w:t>. </w:t>
      </w:r>
    </w:p>
    <w:p w14:paraId="6DD4C6FE" w14:textId="4F64F9BD" w:rsidR="002A6308" w:rsidRDefault="002A6308" w:rsidP="002A6308">
      <w:pPr>
        <w:widowControl/>
        <w:spacing w:after="0" w:line="360" w:lineRule="auto"/>
        <w:rPr>
          <w:rFonts w:ascii="Times New Roman" w:eastAsia="Times New Roman" w:hAnsi="Times New Roman" w:cs="Times New Roman"/>
          <w:i/>
          <w:iCs/>
          <w:color w:val="000000"/>
          <w:lang w:val="en-NL" w:eastAsia="en-NL"/>
        </w:rPr>
      </w:pPr>
    </w:p>
    <w:p w14:paraId="6FCDA0AC" w14:textId="77777777" w:rsidR="00F8427A" w:rsidRPr="002A6308" w:rsidRDefault="00F8427A" w:rsidP="002A6308">
      <w:pPr>
        <w:widowControl/>
        <w:spacing w:after="0" w:line="360" w:lineRule="auto"/>
        <w:rPr>
          <w:rFonts w:ascii="Times New Roman" w:eastAsia="Times New Roman" w:hAnsi="Times New Roman" w:cs="Times New Roman"/>
          <w:i/>
          <w:iCs/>
          <w:color w:val="000000"/>
          <w:lang w:val="en-NL" w:eastAsia="en-NL"/>
        </w:rPr>
      </w:pPr>
    </w:p>
    <w:p w14:paraId="16E2FA82" w14:textId="77777777" w:rsidR="002A6308" w:rsidRPr="00F604A5" w:rsidRDefault="002A6308" w:rsidP="00F604A5">
      <w:pPr>
        <w:pStyle w:val="Geenafstand"/>
        <w:spacing w:line="360" w:lineRule="auto"/>
        <w:rPr>
          <w:rFonts w:ascii="Times New Roman" w:hAnsi="Times New Roman" w:cs="Times New Roman"/>
          <w:b/>
          <w:bCs/>
          <w:sz w:val="24"/>
          <w:szCs w:val="24"/>
          <w:lang w:eastAsia="en-NL"/>
        </w:rPr>
      </w:pPr>
      <w:r w:rsidRPr="00F604A5">
        <w:rPr>
          <w:rFonts w:ascii="Times New Roman" w:hAnsi="Times New Roman" w:cs="Times New Roman"/>
          <w:b/>
          <w:bCs/>
          <w:sz w:val="24"/>
          <w:szCs w:val="24"/>
          <w:lang w:eastAsia="en-NL"/>
        </w:rPr>
        <w:lastRenderedPageBreak/>
        <w:t>3.2 Sampling</w:t>
      </w:r>
    </w:p>
    <w:p w14:paraId="1338DDA8" w14:textId="47EDFFE9" w:rsidR="00F735FC" w:rsidRDefault="002A6308" w:rsidP="00544E78">
      <w:pPr>
        <w:widowControl/>
        <w:spacing w:after="0" w:line="360" w:lineRule="auto"/>
        <w:rPr>
          <w:rFonts w:ascii="Times New Roman" w:eastAsia="Times New Roman" w:hAnsi="Times New Roman" w:cs="Times New Roman"/>
          <w:color w:val="000000"/>
          <w:lang w:val="en-GB" w:eastAsia="en-NL"/>
        </w:rPr>
      </w:pPr>
      <w:r w:rsidRPr="002A6308">
        <w:rPr>
          <w:rFonts w:ascii="Times New Roman" w:eastAsia="Times New Roman" w:hAnsi="Times New Roman" w:cs="Times New Roman"/>
          <w:color w:val="000000"/>
          <w:lang w:val="en-NL" w:eastAsia="en-NL"/>
        </w:rPr>
        <w:t xml:space="preserve">In recruiting participants for the interviews of this research, a purposeful sampling strategy </w:t>
      </w:r>
      <w:r w:rsidR="0094536D">
        <w:rPr>
          <w:rFonts w:ascii="Times New Roman" w:eastAsia="Times New Roman" w:hAnsi="Times New Roman" w:cs="Times New Roman"/>
          <w:color w:val="000000"/>
          <w:lang w:val="en-GB" w:eastAsia="en-NL"/>
        </w:rPr>
        <w:t>was</w:t>
      </w:r>
      <w:r w:rsidRPr="002A6308">
        <w:rPr>
          <w:rFonts w:ascii="Times New Roman" w:eastAsia="Times New Roman" w:hAnsi="Times New Roman" w:cs="Times New Roman"/>
          <w:color w:val="000000"/>
          <w:lang w:val="en-NL" w:eastAsia="en-NL"/>
        </w:rPr>
        <w:t xml:space="preserve"> selected as </w:t>
      </w:r>
      <w:r w:rsidRPr="002A6308">
        <w:rPr>
          <w:rFonts w:ascii="Times New Roman" w:eastAsia="Times New Roman" w:hAnsi="Times New Roman" w:cs="Times New Roman"/>
          <w:color w:val="000000"/>
          <w:lang w:eastAsia="en-NL"/>
        </w:rPr>
        <w:t>this is a sampling technique that is widely used in qualitative research for the identification and selection of information</w:t>
      </w:r>
      <w:r w:rsidRPr="002A6308">
        <w:rPr>
          <w:rFonts w:ascii="Times New Roman" w:eastAsia="Times New Roman" w:hAnsi="Times New Roman" w:cs="Times New Roman"/>
          <w:color w:val="000000"/>
          <w:lang w:val="en-GB" w:eastAsia="en-NL"/>
        </w:rPr>
        <w:t xml:space="preserve">-rich cases for the most effective use of limited resources (Palinkas et al., 2013). </w:t>
      </w:r>
      <w:r w:rsidR="002963F8">
        <w:rPr>
          <w:rFonts w:ascii="Times New Roman" w:eastAsia="Times New Roman" w:hAnsi="Times New Roman" w:cs="Times New Roman"/>
          <w:color w:val="000000"/>
          <w:lang w:val="en-GB" w:eastAsia="en-NL"/>
        </w:rPr>
        <w:t>More specifically,</w:t>
      </w:r>
      <w:r w:rsidR="00C9792C">
        <w:rPr>
          <w:rFonts w:ascii="Times New Roman" w:eastAsia="Times New Roman" w:hAnsi="Times New Roman" w:cs="Times New Roman"/>
          <w:color w:val="000000"/>
          <w:lang w:val="en-GB" w:eastAsia="en-NL"/>
        </w:rPr>
        <w:t xml:space="preserve"> as Flick</w:t>
      </w:r>
      <w:r w:rsidR="00C81251">
        <w:rPr>
          <w:rFonts w:ascii="Times New Roman" w:eastAsia="Times New Roman" w:hAnsi="Times New Roman" w:cs="Times New Roman"/>
          <w:color w:val="000000"/>
          <w:lang w:val="en-GB" w:eastAsia="en-NL"/>
        </w:rPr>
        <w:t xml:space="preserve"> (2007) illustrates in his chapter on sampling for qualitative research, </w:t>
      </w:r>
      <w:r w:rsidR="00BA5405">
        <w:rPr>
          <w:rFonts w:ascii="Times New Roman" w:eastAsia="Times New Roman" w:hAnsi="Times New Roman" w:cs="Times New Roman"/>
          <w:color w:val="000000"/>
          <w:lang w:val="en-GB" w:eastAsia="en-NL"/>
        </w:rPr>
        <w:t>this research</w:t>
      </w:r>
      <w:r w:rsidR="002621F3">
        <w:rPr>
          <w:rFonts w:ascii="Times New Roman" w:eastAsia="Times New Roman" w:hAnsi="Times New Roman" w:cs="Times New Roman"/>
          <w:color w:val="000000"/>
          <w:lang w:val="en-GB" w:eastAsia="en-NL"/>
        </w:rPr>
        <w:t xml:space="preserve"> sought out to find </w:t>
      </w:r>
      <w:r w:rsidR="007557F5">
        <w:rPr>
          <w:rFonts w:ascii="Times New Roman" w:eastAsia="Times New Roman" w:hAnsi="Times New Roman" w:cs="Times New Roman"/>
          <w:color w:val="000000"/>
          <w:lang w:val="en-GB" w:eastAsia="en-NL"/>
        </w:rPr>
        <w:t xml:space="preserve">a combination of typical and </w:t>
      </w:r>
      <w:r w:rsidR="007E08C6">
        <w:rPr>
          <w:rFonts w:ascii="Times New Roman" w:eastAsia="Times New Roman" w:hAnsi="Times New Roman" w:cs="Times New Roman"/>
          <w:color w:val="000000"/>
          <w:lang w:val="en-GB" w:eastAsia="en-NL"/>
        </w:rPr>
        <w:t>core</w:t>
      </w:r>
      <w:r w:rsidR="007557F5">
        <w:rPr>
          <w:rFonts w:ascii="Times New Roman" w:eastAsia="Times New Roman" w:hAnsi="Times New Roman" w:cs="Times New Roman"/>
          <w:color w:val="000000"/>
          <w:lang w:val="en-GB" w:eastAsia="en-NL"/>
        </w:rPr>
        <w:t xml:space="preserve"> cases</w:t>
      </w:r>
      <w:r w:rsidR="004329B9">
        <w:rPr>
          <w:rFonts w:ascii="Times New Roman" w:eastAsia="Times New Roman" w:hAnsi="Times New Roman" w:cs="Times New Roman"/>
          <w:color w:val="000000"/>
          <w:lang w:val="en-GB" w:eastAsia="en-NL"/>
        </w:rPr>
        <w:t xml:space="preserve"> as part of the purposeful sampling strategy</w:t>
      </w:r>
      <w:r w:rsidR="007557F5">
        <w:rPr>
          <w:rFonts w:ascii="Times New Roman" w:eastAsia="Times New Roman" w:hAnsi="Times New Roman" w:cs="Times New Roman"/>
          <w:color w:val="000000"/>
          <w:lang w:val="en-GB" w:eastAsia="en-NL"/>
        </w:rPr>
        <w:t xml:space="preserve"> where the f</w:t>
      </w:r>
      <w:r w:rsidR="00990394">
        <w:rPr>
          <w:rFonts w:ascii="Times New Roman" w:eastAsia="Times New Roman" w:hAnsi="Times New Roman" w:cs="Times New Roman"/>
          <w:color w:val="000000"/>
          <w:lang w:val="en-GB" w:eastAsia="en-NL"/>
        </w:rPr>
        <w:t>ormer</w:t>
      </w:r>
      <w:r w:rsidR="007557F5">
        <w:rPr>
          <w:rFonts w:ascii="Times New Roman" w:eastAsia="Times New Roman" w:hAnsi="Times New Roman" w:cs="Times New Roman"/>
          <w:color w:val="000000"/>
          <w:lang w:val="en-GB" w:eastAsia="en-NL"/>
        </w:rPr>
        <w:t xml:space="preserve"> is understood as cases that </w:t>
      </w:r>
      <w:r w:rsidR="00801E99">
        <w:rPr>
          <w:rFonts w:ascii="Times New Roman" w:eastAsia="Times New Roman" w:hAnsi="Times New Roman" w:cs="Times New Roman"/>
          <w:color w:val="000000"/>
          <w:lang w:val="en-GB" w:eastAsia="en-NL"/>
        </w:rPr>
        <w:t xml:space="preserve">are ‘the most typical or the most developed case(s) for studying in the phenomenon under study’ (Flick, 2007, </w:t>
      </w:r>
      <w:r w:rsidR="00E15FB3">
        <w:rPr>
          <w:rFonts w:ascii="Times New Roman" w:eastAsia="Times New Roman" w:hAnsi="Times New Roman" w:cs="Times New Roman"/>
          <w:color w:val="000000"/>
          <w:lang w:val="en-GB" w:eastAsia="en-NL"/>
        </w:rPr>
        <w:t xml:space="preserve">p. 28) whereas the latter is understood as </w:t>
      </w:r>
      <w:r w:rsidR="00F863E8">
        <w:rPr>
          <w:rFonts w:ascii="Times New Roman" w:eastAsia="Times New Roman" w:hAnsi="Times New Roman" w:cs="Times New Roman"/>
          <w:color w:val="000000"/>
          <w:lang w:val="en-GB" w:eastAsia="en-NL"/>
        </w:rPr>
        <w:t>‘people who are really concerned and experienced with the issue under study’ (Flick, 2007, p. 29).</w:t>
      </w:r>
      <w:r w:rsidR="00D52C90">
        <w:rPr>
          <w:rFonts w:ascii="Times New Roman" w:eastAsia="Times New Roman" w:hAnsi="Times New Roman" w:cs="Times New Roman"/>
          <w:color w:val="000000"/>
          <w:lang w:val="en-GB" w:eastAsia="en-NL"/>
        </w:rPr>
        <w:t xml:space="preserve"> </w:t>
      </w:r>
      <w:r w:rsidRPr="002A6308">
        <w:rPr>
          <w:rFonts w:ascii="Times New Roman" w:eastAsia="Times New Roman" w:hAnsi="Times New Roman" w:cs="Times New Roman"/>
          <w:color w:val="000000"/>
          <w:lang w:val="en-GB" w:eastAsia="en-NL"/>
        </w:rPr>
        <w:t xml:space="preserve">The information richness </w:t>
      </w:r>
      <w:r w:rsidR="00990394">
        <w:rPr>
          <w:rFonts w:ascii="Times New Roman" w:eastAsia="Times New Roman" w:hAnsi="Times New Roman" w:cs="Times New Roman"/>
          <w:color w:val="000000"/>
          <w:lang w:val="en-GB" w:eastAsia="en-NL"/>
        </w:rPr>
        <w:t xml:space="preserve">that  </w:t>
      </w:r>
      <w:r w:rsidRPr="002A6308">
        <w:rPr>
          <w:rFonts w:ascii="Times New Roman" w:eastAsia="Times New Roman" w:hAnsi="Times New Roman" w:cs="Times New Roman"/>
          <w:color w:val="000000"/>
          <w:lang w:val="en-GB" w:eastAsia="en-NL"/>
        </w:rPr>
        <w:t>participants</w:t>
      </w:r>
      <w:r w:rsidR="00990394">
        <w:rPr>
          <w:rFonts w:ascii="Times New Roman" w:eastAsia="Times New Roman" w:hAnsi="Times New Roman" w:cs="Times New Roman"/>
          <w:color w:val="000000"/>
          <w:lang w:val="en-GB" w:eastAsia="en-NL"/>
        </w:rPr>
        <w:t xml:space="preserve"> possessed</w:t>
      </w:r>
      <w:r w:rsidRPr="002A6308">
        <w:rPr>
          <w:rFonts w:ascii="Times New Roman" w:eastAsia="Times New Roman" w:hAnsi="Times New Roman" w:cs="Times New Roman"/>
          <w:color w:val="000000"/>
          <w:lang w:val="en-GB" w:eastAsia="en-NL"/>
        </w:rPr>
        <w:t xml:space="preserve"> </w:t>
      </w:r>
      <w:r w:rsidR="00B92647">
        <w:rPr>
          <w:rFonts w:ascii="Times New Roman" w:eastAsia="Times New Roman" w:hAnsi="Times New Roman" w:cs="Times New Roman"/>
          <w:color w:val="000000"/>
          <w:lang w:val="en-GB" w:eastAsia="en-NL"/>
        </w:rPr>
        <w:t>wa</w:t>
      </w:r>
      <w:r w:rsidRPr="002A6308">
        <w:rPr>
          <w:rFonts w:ascii="Times New Roman" w:eastAsia="Times New Roman" w:hAnsi="Times New Roman" w:cs="Times New Roman"/>
          <w:color w:val="000000"/>
          <w:lang w:val="en-GB" w:eastAsia="en-NL"/>
        </w:rPr>
        <w:t xml:space="preserve">s of great importance as this research </w:t>
      </w:r>
      <w:r w:rsidR="00B92647">
        <w:rPr>
          <w:rFonts w:ascii="Times New Roman" w:eastAsia="Times New Roman" w:hAnsi="Times New Roman" w:cs="Times New Roman"/>
          <w:color w:val="000000"/>
          <w:lang w:val="en-GB" w:eastAsia="en-NL"/>
        </w:rPr>
        <w:t>wa</w:t>
      </w:r>
      <w:r w:rsidRPr="002A6308">
        <w:rPr>
          <w:rFonts w:ascii="Times New Roman" w:eastAsia="Times New Roman" w:hAnsi="Times New Roman" w:cs="Times New Roman"/>
          <w:color w:val="000000"/>
          <w:lang w:val="en-GB" w:eastAsia="en-NL"/>
        </w:rPr>
        <w:t>s limited in terms of scope and resources, meaning that having participants that c</w:t>
      </w:r>
      <w:r w:rsidR="00990394">
        <w:rPr>
          <w:rFonts w:ascii="Times New Roman" w:eastAsia="Times New Roman" w:hAnsi="Times New Roman" w:cs="Times New Roman"/>
          <w:color w:val="000000"/>
          <w:lang w:val="en-GB" w:eastAsia="en-NL"/>
        </w:rPr>
        <w:t>ould</w:t>
      </w:r>
      <w:r w:rsidRPr="002A6308">
        <w:rPr>
          <w:rFonts w:ascii="Times New Roman" w:eastAsia="Times New Roman" w:hAnsi="Times New Roman" w:cs="Times New Roman"/>
          <w:color w:val="000000"/>
          <w:lang w:val="en-GB" w:eastAsia="en-NL"/>
        </w:rPr>
        <w:t xml:space="preserve"> provide sufficient depth on the topic at hand </w:t>
      </w:r>
      <w:r w:rsidR="00990394">
        <w:rPr>
          <w:rFonts w:ascii="Times New Roman" w:eastAsia="Times New Roman" w:hAnsi="Times New Roman" w:cs="Times New Roman"/>
          <w:color w:val="000000"/>
          <w:lang w:val="en-GB" w:eastAsia="en-NL"/>
        </w:rPr>
        <w:t>was</w:t>
      </w:r>
      <w:r w:rsidRPr="002A6308">
        <w:rPr>
          <w:rFonts w:ascii="Times New Roman" w:eastAsia="Times New Roman" w:hAnsi="Times New Roman" w:cs="Times New Roman"/>
          <w:color w:val="000000"/>
          <w:lang w:val="en-GB" w:eastAsia="en-NL"/>
        </w:rPr>
        <w:t xml:space="preserve"> considered crucial and therefore </w:t>
      </w:r>
      <w:r w:rsidR="00D52C90">
        <w:rPr>
          <w:rFonts w:ascii="Times New Roman" w:eastAsia="Times New Roman" w:hAnsi="Times New Roman" w:cs="Times New Roman"/>
          <w:color w:val="000000"/>
          <w:lang w:val="en-GB" w:eastAsia="en-NL"/>
        </w:rPr>
        <w:t xml:space="preserve">the purposeful sampling strategy as described </w:t>
      </w:r>
      <w:r w:rsidR="00B92647">
        <w:rPr>
          <w:rFonts w:ascii="Times New Roman" w:eastAsia="Times New Roman" w:hAnsi="Times New Roman" w:cs="Times New Roman"/>
          <w:color w:val="000000"/>
          <w:lang w:val="en-GB" w:eastAsia="en-NL"/>
        </w:rPr>
        <w:t>was</w:t>
      </w:r>
      <w:r w:rsidRPr="002A6308">
        <w:rPr>
          <w:rFonts w:ascii="Times New Roman" w:eastAsia="Times New Roman" w:hAnsi="Times New Roman" w:cs="Times New Roman"/>
          <w:color w:val="000000"/>
          <w:lang w:val="en-GB" w:eastAsia="en-NL"/>
        </w:rPr>
        <w:t xml:space="preserve"> deemed fitting. </w:t>
      </w:r>
      <w:r w:rsidRPr="002A6308">
        <w:rPr>
          <w:rFonts w:ascii="Times New Roman" w:eastAsia="Times New Roman" w:hAnsi="Times New Roman" w:cs="Times New Roman"/>
          <w:color w:val="000000"/>
          <w:lang w:val="en-NL" w:eastAsia="en-NL"/>
        </w:rPr>
        <w:t xml:space="preserve">An important element of a purposeful sampling strategy </w:t>
      </w:r>
      <w:r w:rsidR="00B92647">
        <w:rPr>
          <w:rFonts w:ascii="Times New Roman" w:eastAsia="Times New Roman" w:hAnsi="Times New Roman" w:cs="Times New Roman"/>
          <w:color w:val="000000"/>
          <w:lang w:val="en-GB" w:eastAsia="en-NL"/>
        </w:rPr>
        <w:t>is</w:t>
      </w:r>
      <w:r w:rsidRPr="002A6308">
        <w:rPr>
          <w:rFonts w:ascii="Times New Roman" w:eastAsia="Times New Roman" w:hAnsi="Times New Roman" w:cs="Times New Roman"/>
          <w:color w:val="000000"/>
          <w:lang w:val="en-NL" w:eastAsia="en-NL"/>
        </w:rPr>
        <w:t xml:space="preserve"> certain inclusion criteria that need to be met in order for participants to qualify for the research.</w:t>
      </w:r>
      <w:r w:rsidR="005141D5">
        <w:rPr>
          <w:rFonts w:ascii="Times New Roman" w:eastAsia="Times New Roman" w:hAnsi="Times New Roman" w:cs="Times New Roman"/>
          <w:color w:val="000000"/>
          <w:lang w:val="en-GB" w:eastAsia="en-NL"/>
        </w:rPr>
        <w:t xml:space="preserve"> Especially considering the selection of typical and </w:t>
      </w:r>
      <w:r w:rsidR="003958D0">
        <w:rPr>
          <w:rFonts w:ascii="Times New Roman" w:eastAsia="Times New Roman" w:hAnsi="Times New Roman" w:cs="Times New Roman"/>
          <w:color w:val="000000"/>
          <w:lang w:val="en-GB" w:eastAsia="en-NL"/>
        </w:rPr>
        <w:t>core cases</w:t>
      </w:r>
      <w:r w:rsidR="00F735FC">
        <w:rPr>
          <w:rFonts w:ascii="Times New Roman" w:eastAsia="Times New Roman" w:hAnsi="Times New Roman" w:cs="Times New Roman"/>
          <w:color w:val="000000"/>
          <w:lang w:val="en-GB" w:eastAsia="en-NL"/>
        </w:rPr>
        <w:t xml:space="preserve"> as part of the purposeful sampling strategy, the following inclusion criteria were drafted:</w:t>
      </w:r>
    </w:p>
    <w:p w14:paraId="1F61F78F" w14:textId="77777777" w:rsidR="001648F6" w:rsidRDefault="001648F6" w:rsidP="0063795F">
      <w:pPr>
        <w:widowControl/>
        <w:spacing w:after="0" w:line="360" w:lineRule="auto"/>
        <w:rPr>
          <w:rFonts w:ascii="Times New Roman" w:eastAsia="Times New Roman" w:hAnsi="Times New Roman" w:cs="Times New Roman"/>
          <w:color w:val="000000"/>
          <w:lang w:val="en-GB" w:eastAsia="en-NL"/>
        </w:rPr>
      </w:pPr>
    </w:p>
    <w:p w14:paraId="0E474283" w14:textId="0C26C92C" w:rsidR="00F735FC" w:rsidRDefault="00F735FC" w:rsidP="001648F6">
      <w:pPr>
        <w:pStyle w:val="Lijstalinea"/>
        <w:widowControl/>
        <w:numPr>
          <w:ilvl w:val="0"/>
          <w:numId w:val="3"/>
        </w:numPr>
        <w:spacing w:after="0" w:line="360" w:lineRule="auto"/>
        <w:rPr>
          <w:rFonts w:ascii="Times New Roman" w:eastAsia="Times New Roman" w:hAnsi="Times New Roman"/>
          <w:color w:val="000000"/>
          <w:lang w:val="en-GB" w:eastAsia="en-NL"/>
        </w:rPr>
      </w:pPr>
      <w:r>
        <w:rPr>
          <w:rFonts w:ascii="Times New Roman" w:eastAsia="Times New Roman" w:hAnsi="Times New Roman"/>
          <w:color w:val="000000"/>
          <w:lang w:val="en-GB" w:eastAsia="en-NL"/>
        </w:rPr>
        <w:t>Participant</w:t>
      </w:r>
      <w:r w:rsidR="008853CD">
        <w:rPr>
          <w:rFonts w:ascii="Times New Roman" w:eastAsia="Times New Roman" w:hAnsi="Times New Roman"/>
          <w:color w:val="000000"/>
          <w:lang w:val="en-GB" w:eastAsia="en-NL"/>
        </w:rPr>
        <w:t>s</w:t>
      </w:r>
      <w:r>
        <w:rPr>
          <w:rFonts w:ascii="Times New Roman" w:eastAsia="Times New Roman" w:hAnsi="Times New Roman"/>
          <w:color w:val="000000"/>
          <w:lang w:val="en-GB" w:eastAsia="en-NL"/>
        </w:rPr>
        <w:t xml:space="preserve"> </w:t>
      </w:r>
      <w:r w:rsidR="008853CD">
        <w:rPr>
          <w:rFonts w:ascii="Times New Roman" w:eastAsia="Times New Roman" w:hAnsi="Times New Roman"/>
          <w:color w:val="000000"/>
          <w:lang w:val="en-GB" w:eastAsia="en-NL"/>
        </w:rPr>
        <w:t>had to be</w:t>
      </w:r>
      <w:r>
        <w:rPr>
          <w:rFonts w:ascii="Times New Roman" w:eastAsia="Times New Roman" w:hAnsi="Times New Roman"/>
          <w:color w:val="000000"/>
          <w:lang w:val="en-GB" w:eastAsia="en-NL"/>
        </w:rPr>
        <w:t xml:space="preserve"> a game designer</w:t>
      </w:r>
      <w:r w:rsidR="008853CD">
        <w:rPr>
          <w:rFonts w:ascii="Times New Roman" w:eastAsia="Times New Roman" w:hAnsi="Times New Roman"/>
          <w:color w:val="000000"/>
          <w:lang w:val="en-GB" w:eastAsia="en-NL"/>
        </w:rPr>
        <w:t xml:space="preserve"> or similar occupation</w:t>
      </w:r>
      <w:r>
        <w:rPr>
          <w:rFonts w:ascii="Times New Roman" w:eastAsia="Times New Roman" w:hAnsi="Times New Roman"/>
          <w:color w:val="000000"/>
          <w:lang w:val="en-GB" w:eastAsia="en-NL"/>
        </w:rPr>
        <w:t xml:space="preserve"> that </w:t>
      </w:r>
      <w:r w:rsidR="008853CD">
        <w:rPr>
          <w:rFonts w:ascii="Times New Roman" w:eastAsia="Times New Roman" w:hAnsi="Times New Roman"/>
          <w:color w:val="000000"/>
          <w:lang w:val="en-GB" w:eastAsia="en-NL"/>
        </w:rPr>
        <w:t>directly influenced the game design process of the game</w:t>
      </w:r>
      <w:r w:rsidR="000661B6">
        <w:rPr>
          <w:rFonts w:ascii="Times New Roman" w:eastAsia="Times New Roman" w:hAnsi="Times New Roman"/>
          <w:color w:val="000000"/>
          <w:lang w:val="en-GB" w:eastAsia="en-NL"/>
        </w:rPr>
        <w:t>.</w:t>
      </w:r>
    </w:p>
    <w:p w14:paraId="2AF563C8" w14:textId="6E1DE6A9" w:rsidR="008853CD" w:rsidRDefault="008853CD" w:rsidP="001648F6">
      <w:pPr>
        <w:pStyle w:val="Lijstalinea"/>
        <w:widowControl/>
        <w:numPr>
          <w:ilvl w:val="0"/>
          <w:numId w:val="3"/>
        </w:numPr>
        <w:spacing w:after="0" w:line="360" w:lineRule="auto"/>
        <w:rPr>
          <w:rFonts w:ascii="Times New Roman" w:eastAsia="Times New Roman" w:hAnsi="Times New Roman"/>
          <w:color w:val="000000"/>
          <w:lang w:val="en-GB" w:eastAsia="en-NL"/>
        </w:rPr>
      </w:pPr>
      <w:r>
        <w:rPr>
          <w:rFonts w:ascii="Times New Roman" w:eastAsia="Times New Roman" w:hAnsi="Times New Roman"/>
          <w:color w:val="000000"/>
          <w:lang w:val="en-GB" w:eastAsia="en-NL"/>
        </w:rPr>
        <w:t>Participants had to be a game designer of an emotionally impactful game in line with the definition provided earlier</w:t>
      </w:r>
      <w:r w:rsidR="000661B6">
        <w:rPr>
          <w:rFonts w:ascii="Times New Roman" w:eastAsia="Times New Roman" w:hAnsi="Times New Roman"/>
          <w:color w:val="000000"/>
          <w:lang w:val="en-GB" w:eastAsia="en-NL"/>
        </w:rPr>
        <w:t>.</w:t>
      </w:r>
    </w:p>
    <w:p w14:paraId="7A1B9690" w14:textId="741F416D" w:rsidR="008853CD" w:rsidRPr="00F735FC" w:rsidRDefault="008853CD" w:rsidP="001648F6">
      <w:pPr>
        <w:pStyle w:val="Lijstalinea"/>
        <w:widowControl/>
        <w:numPr>
          <w:ilvl w:val="0"/>
          <w:numId w:val="3"/>
        </w:numPr>
        <w:spacing w:after="0" w:line="360" w:lineRule="auto"/>
        <w:rPr>
          <w:rFonts w:ascii="Times New Roman" w:eastAsia="Times New Roman" w:hAnsi="Times New Roman"/>
          <w:color w:val="000000"/>
          <w:lang w:val="en-GB" w:eastAsia="en-NL"/>
        </w:rPr>
      </w:pPr>
      <w:r>
        <w:rPr>
          <w:rFonts w:ascii="Times New Roman" w:eastAsia="Times New Roman" w:hAnsi="Times New Roman"/>
          <w:color w:val="000000"/>
          <w:lang w:val="en-GB" w:eastAsia="en-NL"/>
        </w:rPr>
        <w:t xml:space="preserve">Participants had to be </w:t>
      </w:r>
      <w:r w:rsidR="000661B6">
        <w:rPr>
          <w:rFonts w:ascii="Times New Roman" w:eastAsia="Times New Roman" w:hAnsi="Times New Roman"/>
          <w:color w:val="000000"/>
          <w:lang w:val="en-GB" w:eastAsia="en-NL"/>
        </w:rPr>
        <w:t>drawing on</w:t>
      </w:r>
      <w:r w:rsidR="00110C66">
        <w:rPr>
          <w:rFonts w:ascii="Times New Roman" w:eastAsia="Times New Roman" w:hAnsi="Times New Roman"/>
          <w:color w:val="000000"/>
          <w:lang w:val="en-GB" w:eastAsia="en-NL"/>
        </w:rPr>
        <w:t xml:space="preserve"> their own challenging circumstances for the game design process of their emotionally impactful game</w:t>
      </w:r>
      <w:r w:rsidR="000661B6">
        <w:rPr>
          <w:rFonts w:ascii="Times New Roman" w:eastAsia="Times New Roman" w:hAnsi="Times New Roman"/>
          <w:color w:val="000000"/>
          <w:lang w:val="en-GB" w:eastAsia="en-NL"/>
        </w:rPr>
        <w:t>.</w:t>
      </w:r>
    </w:p>
    <w:p w14:paraId="5346E344" w14:textId="77777777" w:rsidR="00F735FC" w:rsidRDefault="00F735FC" w:rsidP="00D52C90">
      <w:pPr>
        <w:widowControl/>
        <w:spacing w:after="0" w:line="360" w:lineRule="auto"/>
        <w:ind w:firstLine="720"/>
        <w:rPr>
          <w:rFonts w:ascii="Times New Roman" w:eastAsia="Times New Roman" w:hAnsi="Times New Roman" w:cs="Times New Roman"/>
          <w:color w:val="000000"/>
          <w:lang w:val="en-GB" w:eastAsia="en-NL"/>
        </w:rPr>
      </w:pPr>
    </w:p>
    <w:p w14:paraId="1CB10700" w14:textId="262118D2" w:rsidR="002A6308" w:rsidRPr="00F66F0F" w:rsidRDefault="002A6308" w:rsidP="00F66F0F">
      <w:pPr>
        <w:widowControl/>
        <w:spacing w:after="0" w:line="360" w:lineRule="auto"/>
        <w:ind w:firstLine="709"/>
        <w:rPr>
          <w:rFonts w:ascii="Times New Roman" w:eastAsia="Times New Roman" w:hAnsi="Times New Roman" w:cs="Times New Roman"/>
          <w:color w:val="000000"/>
          <w:lang w:val="en-GB" w:eastAsia="en-NL"/>
        </w:rPr>
      </w:pPr>
      <w:r w:rsidRPr="002A6308">
        <w:rPr>
          <w:rFonts w:ascii="Times New Roman" w:eastAsia="Times New Roman" w:hAnsi="Times New Roman" w:cs="Times New Roman"/>
          <w:color w:val="000000"/>
          <w:lang w:val="en-NL" w:eastAsia="en-NL"/>
        </w:rPr>
        <w:t>Failing to meet these criteria w</w:t>
      </w:r>
      <w:r w:rsidR="00B539A3">
        <w:rPr>
          <w:rFonts w:ascii="Times New Roman" w:eastAsia="Times New Roman" w:hAnsi="Times New Roman" w:cs="Times New Roman"/>
          <w:color w:val="000000"/>
          <w:lang w:val="en-GB" w:eastAsia="en-NL"/>
        </w:rPr>
        <w:t xml:space="preserve">ould </w:t>
      </w:r>
      <w:r w:rsidRPr="002A6308">
        <w:rPr>
          <w:rFonts w:ascii="Times New Roman" w:eastAsia="Times New Roman" w:hAnsi="Times New Roman" w:cs="Times New Roman"/>
          <w:color w:val="000000"/>
          <w:lang w:val="en-NL" w:eastAsia="en-NL"/>
        </w:rPr>
        <w:t xml:space="preserve">most likely result in participants that </w:t>
      </w:r>
      <w:r w:rsidR="00B539A3">
        <w:rPr>
          <w:rFonts w:ascii="Times New Roman" w:eastAsia="Times New Roman" w:hAnsi="Times New Roman" w:cs="Times New Roman"/>
          <w:color w:val="000000"/>
          <w:lang w:val="en-GB" w:eastAsia="en-NL"/>
        </w:rPr>
        <w:t>wer</w:t>
      </w:r>
      <w:r w:rsidRPr="002A6308">
        <w:rPr>
          <w:rFonts w:ascii="Times New Roman" w:eastAsia="Times New Roman" w:hAnsi="Times New Roman" w:cs="Times New Roman"/>
          <w:color w:val="000000"/>
          <w:lang w:val="en-NL" w:eastAsia="en-NL"/>
        </w:rPr>
        <w:t>e unable to produce rich and meaningful data on the topic at hand</w:t>
      </w:r>
      <w:r w:rsidR="00B539A3">
        <w:rPr>
          <w:rFonts w:ascii="Times New Roman" w:eastAsia="Times New Roman" w:hAnsi="Times New Roman" w:cs="Times New Roman"/>
          <w:color w:val="000000"/>
          <w:lang w:val="en-GB" w:eastAsia="en-NL"/>
        </w:rPr>
        <w:t>, which</w:t>
      </w:r>
      <w:r w:rsidRPr="002A6308">
        <w:rPr>
          <w:rFonts w:ascii="Times New Roman" w:eastAsia="Times New Roman" w:hAnsi="Times New Roman" w:cs="Times New Roman"/>
          <w:color w:val="000000"/>
          <w:lang w:val="en-NL" w:eastAsia="en-NL"/>
        </w:rPr>
        <w:t xml:space="preserve"> </w:t>
      </w:r>
      <w:r w:rsidR="00810507">
        <w:rPr>
          <w:rFonts w:ascii="Times New Roman" w:eastAsia="Times New Roman" w:hAnsi="Times New Roman" w:cs="Times New Roman"/>
          <w:color w:val="000000"/>
          <w:lang w:val="en-GB" w:eastAsia="en-NL"/>
        </w:rPr>
        <w:t>wa</w:t>
      </w:r>
      <w:r w:rsidRPr="002A6308">
        <w:rPr>
          <w:rFonts w:ascii="Times New Roman" w:eastAsia="Times New Roman" w:hAnsi="Times New Roman" w:cs="Times New Roman"/>
          <w:color w:val="000000"/>
          <w:lang w:val="en-NL" w:eastAsia="en-NL"/>
        </w:rPr>
        <w:t xml:space="preserve">s a prerequisite for formulating an answer to the research question. It therefore was the most fitting to implement a purposeful sampling strategy. There are however two main concerns when pursuing a purposeful sampling strategy, namely that this strategy is potentially prone to researcher bias and outliers </w:t>
      </w:r>
      <w:r w:rsidRPr="002A6308">
        <w:rPr>
          <w:rFonts w:ascii="Times New Roman" w:eastAsia="Times New Roman" w:hAnsi="Times New Roman" w:cs="Times New Roman"/>
          <w:color w:val="000000"/>
          <w:lang w:val="en-GB" w:eastAsia="en-NL"/>
        </w:rPr>
        <w:t>(Etikan, 2016).</w:t>
      </w:r>
      <w:r w:rsidRPr="002A6308">
        <w:rPr>
          <w:rFonts w:ascii="Times New Roman" w:eastAsia="Times New Roman" w:hAnsi="Times New Roman" w:cs="Times New Roman"/>
          <w:color w:val="000000"/>
          <w:lang w:val="en-NL" w:eastAsia="en-NL"/>
        </w:rPr>
        <w:t> </w:t>
      </w:r>
      <w:r w:rsidR="00F66F0F">
        <w:rPr>
          <w:rFonts w:ascii="Times New Roman" w:eastAsia="Times New Roman" w:hAnsi="Times New Roman" w:cs="Times New Roman"/>
          <w:color w:val="000000"/>
          <w:lang w:val="en-GB" w:eastAsia="en-NL"/>
        </w:rPr>
        <w:t xml:space="preserve">As was provided in the methodological guidelines for this master’s thesis, a minimum requirement of 10 </w:t>
      </w:r>
      <w:r w:rsidR="00C9536F">
        <w:rPr>
          <w:rFonts w:ascii="Times New Roman" w:eastAsia="Times New Roman" w:hAnsi="Times New Roman" w:cs="Times New Roman"/>
          <w:color w:val="000000"/>
          <w:lang w:val="en-GB" w:eastAsia="en-NL"/>
        </w:rPr>
        <w:t xml:space="preserve">interview </w:t>
      </w:r>
      <w:r w:rsidR="00F66F0F">
        <w:rPr>
          <w:rFonts w:ascii="Times New Roman" w:eastAsia="Times New Roman" w:hAnsi="Times New Roman" w:cs="Times New Roman"/>
          <w:color w:val="000000"/>
          <w:lang w:val="en-GB" w:eastAsia="en-NL"/>
        </w:rPr>
        <w:t>particip</w:t>
      </w:r>
      <w:r w:rsidR="00C9536F">
        <w:rPr>
          <w:rFonts w:ascii="Times New Roman" w:eastAsia="Times New Roman" w:hAnsi="Times New Roman" w:cs="Times New Roman"/>
          <w:color w:val="000000"/>
          <w:lang w:val="en-GB" w:eastAsia="en-NL"/>
        </w:rPr>
        <w:t>ants had to be met, which this study fulfilled as can be witnessed in Figure 3.</w:t>
      </w:r>
    </w:p>
    <w:p w14:paraId="4E664033" w14:textId="5514B57C" w:rsidR="002A6308" w:rsidRPr="00E83FA2" w:rsidRDefault="002A6308" w:rsidP="002A6308">
      <w:pPr>
        <w:widowControl/>
        <w:spacing w:after="0" w:line="360" w:lineRule="auto"/>
        <w:rPr>
          <w:rFonts w:ascii="Times New Roman" w:eastAsia="Times New Roman" w:hAnsi="Times New Roman" w:cs="Times New Roman"/>
          <w:color w:val="000000"/>
          <w:lang w:val="en-GB" w:eastAsia="en-NL"/>
        </w:rPr>
      </w:pPr>
      <w:r w:rsidRPr="002A6308">
        <w:rPr>
          <w:rFonts w:ascii="Times New Roman" w:eastAsia="Times New Roman" w:hAnsi="Times New Roman" w:cs="Times New Roman"/>
          <w:color w:val="000000"/>
          <w:lang w:val="en-NL" w:eastAsia="en-NL"/>
        </w:rPr>
        <w:t xml:space="preserve">Potential participants were identified as described above, and were contacted accordingly. The medium of contact differed per participant as there was a lot of discrepancy amongst different participants in terms of reachability. Whereas some provided a personal email address on one of their social media pages or own website, others purposely limited the amount of potential contact points to only through the company they were </w:t>
      </w:r>
      <w:r w:rsidR="005029C8">
        <w:rPr>
          <w:rFonts w:ascii="Times New Roman" w:eastAsia="Times New Roman" w:hAnsi="Times New Roman" w:cs="Times New Roman"/>
          <w:color w:val="000000"/>
          <w:lang w:val="en-GB" w:eastAsia="en-NL"/>
        </w:rPr>
        <w:t>employed at</w:t>
      </w:r>
      <w:r w:rsidRPr="002A6308">
        <w:rPr>
          <w:rFonts w:ascii="Times New Roman" w:eastAsia="Times New Roman" w:hAnsi="Times New Roman" w:cs="Times New Roman"/>
          <w:color w:val="000000"/>
          <w:lang w:val="en-NL" w:eastAsia="en-NL"/>
        </w:rPr>
        <w:t xml:space="preserve"> at that point in time</w:t>
      </w:r>
      <w:r w:rsidR="006636D0">
        <w:rPr>
          <w:rFonts w:ascii="Times New Roman" w:eastAsia="Times New Roman" w:hAnsi="Times New Roman" w:cs="Times New Roman"/>
          <w:color w:val="000000"/>
          <w:lang w:val="en-GB" w:eastAsia="en-NL"/>
        </w:rPr>
        <w:t xml:space="preserve"> or no contact points outside of the game’s credits</w:t>
      </w:r>
      <w:r w:rsidRPr="002A6308">
        <w:rPr>
          <w:rFonts w:ascii="Times New Roman" w:eastAsia="Times New Roman" w:hAnsi="Times New Roman" w:cs="Times New Roman"/>
          <w:color w:val="000000"/>
          <w:lang w:val="en-NL" w:eastAsia="en-NL"/>
        </w:rPr>
        <w:t xml:space="preserve">. A table with specific information on the different participants is provided in </w:t>
      </w:r>
      <w:r w:rsidRPr="002A6308">
        <w:rPr>
          <w:rFonts w:ascii="Times New Roman" w:eastAsia="Times New Roman" w:hAnsi="Times New Roman" w:cs="Times New Roman"/>
          <w:color w:val="000000"/>
          <w:lang w:val="en-NL" w:eastAsia="en-NL"/>
        </w:rPr>
        <w:lastRenderedPageBreak/>
        <w:t>figure 3.1. In general, participants showed very similar occupations where game designers</w:t>
      </w:r>
      <w:r w:rsidR="00B258BD">
        <w:rPr>
          <w:rFonts w:ascii="Times New Roman" w:eastAsia="Times New Roman" w:hAnsi="Times New Roman" w:cs="Times New Roman"/>
          <w:color w:val="000000"/>
          <w:lang w:val="en-GB" w:eastAsia="en-NL"/>
        </w:rPr>
        <w:t xml:space="preserve">, </w:t>
      </w:r>
      <w:r w:rsidR="009161D8">
        <w:rPr>
          <w:rFonts w:ascii="Times New Roman" w:eastAsia="Times New Roman" w:hAnsi="Times New Roman" w:cs="Times New Roman"/>
          <w:color w:val="000000"/>
          <w:lang w:val="en-GB" w:eastAsia="en-NL"/>
        </w:rPr>
        <w:t>narrative designers</w:t>
      </w:r>
      <w:r w:rsidRPr="002A6308">
        <w:rPr>
          <w:rFonts w:ascii="Times New Roman" w:eastAsia="Times New Roman" w:hAnsi="Times New Roman" w:cs="Times New Roman"/>
          <w:color w:val="000000"/>
          <w:lang w:val="en-NL" w:eastAsia="en-NL"/>
        </w:rPr>
        <w:t xml:space="preserve"> </w:t>
      </w:r>
      <w:r w:rsidR="00B258BD">
        <w:rPr>
          <w:rFonts w:ascii="Times New Roman" w:eastAsia="Times New Roman" w:hAnsi="Times New Roman" w:cs="Times New Roman"/>
          <w:color w:val="000000"/>
          <w:lang w:val="en-GB" w:eastAsia="en-NL"/>
        </w:rPr>
        <w:t xml:space="preserve">and creative directors </w:t>
      </w:r>
      <w:r w:rsidRPr="002A6308">
        <w:rPr>
          <w:rFonts w:ascii="Times New Roman" w:eastAsia="Times New Roman" w:hAnsi="Times New Roman" w:cs="Times New Roman"/>
          <w:color w:val="000000"/>
          <w:lang w:val="en-NL" w:eastAsia="en-NL"/>
        </w:rPr>
        <w:t xml:space="preserve">were the most prevalent. These are highly related occupations that both are deeply involved within the game design process and therefore </w:t>
      </w:r>
      <w:r w:rsidR="005029C8">
        <w:rPr>
          <w:rFonts w:ascii="Times New Roman" w:eastAsia="Times New Roman" w:hAnsi="Times New Roman" w:cs="Times New Roman"/>
          <w:color w:val="000000"/>
          <w:lang w:val="en-GB" w:eastAsia="en-NL"/>
        </w:rPr>
        <w:t>we</w:t>
      </w:r>
      <w:r w:rsidRPr="002A6308">
        <w:rPr>
          <w:rFonts w:ascii="Times New Roman" w:eastAsia="Times New Roman" w:hAnsi="Times New Roman" w:cs="Times New Roman"/>
          <w:color w:val="000000"/>
          <w:lang w:val="en-NL" w:eastAsia="en-NL"/>
        </w:rPr>
        <w:t xml:space="preserve">re considered within the inclusion criteria, even though the research question only speaks about game designers. The game(s) the participants worked on </w:t>
      </w:r>
      <w:r w:rsidR="00E83FA2">
        <w:rPr>
          <w:rFonts w:ascii="Times New Roman" w:eastAsia="Times New Roman" w:hAnsi="Times New Roman" w:cs="Times New Roman"/>
          <w:color w:val="000000"/>
          <w:lang w:val="en-GB" w:eastAsia="en-NL"/>
        </w:rPr>
        <w:t>are</w:t>
      </w:r>
      <w:r w:rsidRPr="002A6308">
        <w:rPr>
          <w:rFonts w:ascii="Times New Roman" w:eastAsia="Times New Roman" w:hAnsi="Times New Roman" w:cs="Times New Roman"/>
          <w:color w:val="000000"/>
          <w:lang w:val="en-NL" w:eastAsia="en-NL"/>
        </w:rPr>
        <w:t xml:space="preserve"> </w:t>
      </w:r>
      <w:r w:rsidR="00E83FA2">
        <w:rPr>
          <w:rFonts w:ascii="Times New Roman" w:eastAsia="Times New Roman" w:hAnsi="Times New Roman" w:cs="Times New Roman"/>
          <w:color w:val="000000"/>
          <w:lang w:val="en-GB" w:eastAsia="en-NL"/>
        </w:rPr>
        <w:t xml:space="preserve">provided as this was a prerequisite of meeting the inclusion criteria. </w:t>
      </w:r>
    </w:p>
    <w:p w14:paraId="5FF9FDBC" w14:textId="77777777" w:rsidR="00C9536F" w:rsidRPr="002A6308" w:rsidRDefault="00C9536F" w:rsidP="002A6308">
      <w:pPr>
        <w:widowControl/>
        <w:spacing w:after="0" w:line="360" w:lineRule="auto"/>
        <w:rPr>
          <w:rFonts w:ascii="Times New Roman" w:eastAsia="Times New Roman" w:hAnsi="Times New Roman" w:cs="Times New Roman"/>
          <w:sz w:val="24"/>
          <w:szCs w:val="24"/>
          <w:lang w:val="en-NL" w:eastAsia="en-NL"/>
        </w:rPr>
      </w:pPr>
    </w:p>
    <w:tbl>
      <w:tblPr>
        <w:tblStyle w:val="Tabelraster3"/>
        <w:tblW w:w="9017" w:type="dxa"/>
        <w:tblInd w:w="0" w:type="dxa"/>
        <w:tblLook w:val="04A0" w:firstRow="1" w:lastRow="0" w:firstColumn="1" w:lastColumn="0" w:noHBand="0" w:noVBand="1"/>
      </w:tblPr>
      <w:tblGrid>
        <w:gridCol w:w="3005"/>
        <w:gridCol w:w="3006"/>
        <w:gridCol w:w="3006"/>
      </w:tblGrid>
      <w:tr w:rsidR="002A6308" w:rsidRPr="001B2FDF" w14:paraId="18A0A52F" w14:textId="77777777" w:rsidTr="00317908">
        <w:tc>
          <w:tcPr>
            <w:tcW w:w="6011" w:type="dxa"/>
            <w:gridSpan w:val="2"/>
            <w:tcBorders>
              <w:top w:val="nil"/>
              <w:left w:val="nil"/>
              <w:bottom w:val="single" w:sz="4" w:space="0" w:color="auto"/>
              <w:right w:val="nil"/>
            </w:tcBorders>
          </w:tcPr>
          <w:p w14:paraId="22D185B7" w14:textId="714650E1" w:rsidR="002A6308" w:rsidRPr="001B2FDF" w:rsidRDefault="002A6308" w:rsidP="002A6308">
            <w:pPr>
              <w:spacing w:after="0" w:line="360" w:lineRule="auto"/>
              <w:rPr>
                <w:rFonts w:cs="Times New Roman"/>
                <w:b/>
                <w:bCs/>
                <w:lang w:val="en-GB" w:eastAsia="nl-NL"/>
              </w:rPr>
            </w:pPr>
            <w:r w:rsidRPr="001B2FDF">
              <w:rPr>
                <w:rFonts w:cs="Times New Roman"/>
                <w:b/>
                <w:bCs/>
                <w:lang w:val="en-GB" w:eastAsia="nl-NL"/>
              </w:rPr>
              <w:t>Figure 3.</w:t>
            </w:r>
          </w:p>
          <w:p w14:paraId="5B037CA5" w14:textId="77777777" w:rsidR="002A6308" w:rsidRPr="001B2FDF" w:rsidRDefault="002A6308" w:rsidP="002A6308">
            <w:pPr>
              <w:spacing w:after="0" w:line="360" w:lineRule="auto"/>
              <w:rPr>
                <w:rFonts w:cs="Times New Roman"/>
                <w:lang w:val="en-GB" w:eastAsia="nl-NL"/>
              </w:rPr>
            </w:pPr>
            <w:r w:rsidRPr="001B2FDF">
              <w:rPr>
                <w:rFonts w:cs="Times New Roman"/>
                <w:lang w:val="en-GB" w:eastAsia="nl-NL"/>
              </w:rPr>
              <w:t>Participant list.</w:t>
            </w:r>
          </w:p>
        </w:tc>
        <w:tc>
          <w:tcPr>
            <w:tcW w:w="3006" w:type="dxa"/>
            <w:tcBorders>
              <w:top w:val="nil"/>
              <w:left w:val="nil"/>
              <w:bottom w:val="single" w:sz="4" w:space="0" w:color="auto"/>
              <w:right w:val="nil"/>
            </w:tcBorders>
          </w:tcPr>
          <w:p w14:paraId="2FD1A481" w14:textId="77777777" w:rsidR="002A6308" w:rsidRPr="001B2FDF" w:rsidRDefault="002A6308" w:rsidP="002A6308">
            <w:pPr>
              <w:spacing w:after="0" w:line="360" w:lineRule="auto"/>
              <w:rPr>
                <w:rFonts w:cs="Times New Roman"/>
                <w:lang w:val="en-GB" w:eastAsia="nl-NL"/>
              </w:rPr>
            </w:pPr>
          </w:p>
        </w:tc>
      </w:tr>
      <w:tr w:rsidR="002A6308" w:rsidRPr="001B2FDF" w14:paraId="46DE386B" w14:textId="77777777" w:rsidTr="00317908">
        <w:tc>
          <w:tcPr>
            <w:tcW w:w="3005" w:type="dxa"/>
            <w:tcBorders>
              <w:left w:val="nil"/>
              <w:bottom w:val="single" w:sz="4" w:space="0" w:color="auto"/>
              <w:right w:val="nil"/>
            </w:tcBorders>
          </w:tcPr>
          <w:p w14:paraId="65EDB804" w14:textId="77777777" w:rsidR="002A6308" w:rsidRPr="001B2FDF" w:rsidRDefault="002A6308" w:rsidP="002A6308">
            <w:pPr>
              <w:spacing w:after="0" w:line="360" w:lineRule="auto"/>
              <w:jc w:val="center"/>
              <w:rPr>
                <w:rFonts w:cs="Times New Roman"/>
                <w:lang w:val="en-GB" w:eastAsia="nl-NL"/>
              </w:rPr>
            </w:pPr>
            <w:r w:rsidRPr="001B2FDF">
              <w:rPr>
                <w:rFonts w:cs="Times New Roman"/>
                <w:lang w:val="en-GB" w:eastAsia="nl-NL"/>
              </w:rPr>
              <w:t>Game</w:t>
            </w:r>
          </w:p>
        </w:tc>
        <w:tc>
          <w:tcPr>
            <w:tcW w:w="3006" w:type="dxa"/>
            <w:tcBorders>
              <w:left w:val="nil"/>
              <w:bottom w:val="single" w:sz="4" w:space="0" w:color="auto"/>
              <w:right w:val="nil"/>
            </w:tcBorders>
          </w:tcPr>
          <w:p w14:paraId="6BB95747" w14:textId="77777777" w:rsidR="002A6308" w:rsidRPr="001B2FDF" w:rsidRDefault="002A6308" w:rsidP="002A6308">
            <w:pPr>
              <w:spacing w:after="0" w:line="360" w:lineRule="auto"/>
              <w:jc w:val="center"/>
              <w:rPr>
                <w:rFonts w:cs="Times New Roman"/>
                <w:lang w:val="en-GB" w:eastAsia="nl-NL"/>
              </w:rPr>
            </w:pPr>
            <w:r w:rsidRPr="001B2FDF">
              <w:rPr>
                <w:rFonts w:cs="Times New Roman"/>
                <w:lang w:val="en-GB" w:eastAsia="nl-NL"/>
              </w:rPr>
              <w:t>Participant</w:t>
            </w:r>
          </w:p>
        </w:tc>
        <w:tc>
          <w:tcPr>
            <w:tcW w:w="3006" w:type="dxa"/>
            <w:tcBorders>
              <w:left w:val="nil"/>
              <w:bottom w:val="single" w:sz="4" w:space="0" w:color="auto"/>
              <w:right w:val="nil"/>
            </w:tcBorders>
          </w:tcPr>
          <w:p w14:paraId="4056393A" w14:textId="77777777" w:rsidR="002A6308" w:rsidRPr="001B2FDF" w:rsidRDefault="002A6308" w:rsidP="002A6308">
            <w:pPr>
              <w:spacing w:after="0" w:line="360" w:lineRule="auto"/>
              <w:jc w:val="center"/>
              <w:rPr>
                <w:rFonts w:cs="Times New Roman"/>
                <w:lang w:val="en-GB" w:eastAsia="nl-NL"/>
              </w:rPr>
            </w:pPr>
            <w:r w:rsidRPr="001B2FDF">
              <w:rPr>
                <w:rFonts w:cs="Times New Roman"/>
                <w:lang w:val="en-GB" w:eastAsia="nl-NL"/>
              </w:rPr>
              <w:t>Occupation</w:t>
            </w:r>
          </w:p>
        </w:tc>
      </w:tr>
      <w:tr w:rsidR="002A6308" w:rsidRPr="001B2FDF" w14:paraId="1A491A06" w14:textId="77777777" w:rsidTr="00317908">
        <w:trPr>
          <w:trHeight w:val="510"/>
        </w:trPr>
        <w:tc>
          <w:tcPr>
            <w:tcW w:w="3005" w:type="dxa"/>
            <w:tcBorders>
              <w:left w:val="nil"/>
              <w:bottom w:val="nil"/>
              <w:right w:val="nil"/>
            </w:tcBorders>
          </w:tcPr>
          <w:p w14:paraId="56272C3F" w14:textId="7422922B" w:rsidR="002A6308" w:rsidRPr="001B2FDF" w:rsidRDefault="002A6308" w:rsidP="002A6308">
            <w:pPr>
              <w:tabs>
                <w:tab w:val="center" w:pos="1394"/>
              </w:tabs>
              <w:spacing w:after="0" w:line="360" w:lineRule="auto"/>
              <w:jc w:val="center"/>
              <w:rPr>
                <w:rFonts w:cs="Times New Roman"/>
                <w:lang w:val="en-GB" w:eastAsia="nl-NL"/>
              </w:rPr>
            </w:pPr>
            <w:r w:rsidRPr="001B2FDF">
              <w:rPr>
                <w:rFonts w:cs="Times New Roman"/>
                <w:lang w:val="en-GB" w:eastAsia="nl-NL"/>
              </w:rPr>
              <w:t xml:space="preserve">Loneliness / </w:t>
            </w:r>
            <w:r w:rsidR="008B5CEE" w:rsidRPr="001B2FDF">
              <w:rPr>
                <w:rFonts w:cs="Times New Roman"/>
                <w:lang w:val="en-GB" w:eastAsia="nl-NL"/>
              </w:rPr>
              <w:t>Ishmael</w:t>
            </w:r>
          </w:p>
        </w:tc>
        <w:tc>
          <w:tcPr>
            <w:tcW w:w="3006" w:type="dxa"/>
            <w:tcBorders>
              <w:left w:val="nil"/>
              <w:bottom w:val="nil"/>
              <w:right w:val="nil"/>
            </w:tcBorders>
          </w:tcPr>
          <w:p w14:paraId="37D962C0" w14:textId="77777777" w:rsidR="002A6308" w:rsidRPr="001B2FDF" w:rsidRDefault="002A6308" w:rsidP="002A6308">
            <w:pPr>
              <w:spacing w:after="0" w:line="360" w:lineRule="auto"/>
              <w:jc w:val="center"/>
              <w:rPr>
                <w:rFonts w:cs="Times New Roman"/>
                <w:lang w:val="en-GB" w:eastAsia="nl-NL"/>
              </w:rPr>
            </w:pPr>
            <w:r w:rsidRPr="001B2FDF">
              <w:rPr>
                <w:rFonts w:cs="Times New Roman"/>
                <w:lang w:val="en-GB" w:eastAsia="nl-NL"/>
              </w:rPr>
              <w:t>Jordan Magnussen</w:t>
            </w:r>
          </w:p>
        </w:tc>
        <w:tc>
          <w:tcPr>
            <w:tcW w:w="3006" w:type="dxa"/>
            <w:tcBorders>
              <w:left w:val="nil"/>
              <w:bottom w:val="nil"/>
              <w:right w:val="nil"/>
            </w:tcBorders>
          </w:tcPr>
          <w:p w14:paraId="3F758A31" w14:textId="40C82BA8" w:rsidR="002A6308" w:rsidRPr="001B2FDF" w:rsidRDefault="002A6308" w:rsidP="002A6308">
            <w:pPr>
              <w:spacing w:after="0" w:line="360" w:lineRule="auto"/>
              <w:jc w:val="center"/>
              <w:rPr>
                <w:rFonts w:cs="Times New Roman"/>
                <w:lang w:val="en-GB" w:eastAsia="nl-NL"/>
              </w:rPr>
            </w:pPr>
            <w:r w:rsidRPr="001B2FDF">
              <w:rPr>
                <w:rFonts w:cs="Times New Roman"/>
                <w:lang w:val="en-GB" w:eastAsia="nl-NL"/>
              </w:rPr>
              <w:t xml:space="preserve">Game </w:t>
            </w:r>
            <w:r w:rsidR="00336BA0" w:rsidRPr="001B2FDF">
              <w:rPr>
                <w:rFonts w:cs="Times New Roman"/>
                <w:lang w:val="en-GB" w:eastAsia="nl-NL"/>
              </w:rPr>
              <w:t>D</w:t>
            </w:r>
            <w:r w:rsidRPr="001B2FDF">
              <w:rPr>
                <w:rFonts w:cs="Times New Roman"/>
                <w:lang w:val="en-GB" w:eastAsia="nl-NL"/>
              </w:rPr>
              <w:t>esigner</w:t>
            </w:r>
          </w:p>
          <w:p w14:paraId="29AE2EE0" w14:textId="3A0DD372" w:rsidR="008B5CEE" w:rsidRPr="001B2FDF" w:rsidRDefault="008B5CEE" w:rsidP="002A6308">
            <w:pPr>
              <w:spacing w:after="0" w:line="360" w:lineRule="auto"/>
              <w:jc w:val="center"/>
              <w:rPr>
                <w:rFonts w:cs="Times New Roman"/>
                <w:lang w:val="en-GB" w:eastAsia="nl-NL"/>
              </w:rPr>
            </w:pPr>
          </w:p>
        </w:tc>
      </w:tr>
      <w:tr w:rsidR="002A6308" w:rsidRPr="001B2FDF" w14:paraId="5A69B1F9" w14:textId="77777777" w:rsidTr="00317908">
        <w:tc>
          <w:tcPr>
            <w:tcW w:w="3005" w:type="dxa"/>
            <w:tcBorders>
              <w:top w:val="nil"/>
              <w:left w:val="nil"/>
              <w:bottom w:val="nil"/>
              <w:right w:val="nil"/>
            </w:tcBorders>
          </w:tcPr>
          <w:p w14:paraId="01781912" w14:textId="74C9751A" w:rsidR="002A6308" w:rsidRPr="001B2FDF" w:rsidRDefault="008B5CEE" w:rsidP="002A6308">
            <w:pPr>
              <w:spacing w:after="0" w:line="360" w:lineRule="auto"/>
              <w:jc w:val="center"/>
              <w:rPr>
                <w:rFonts w:cs="Times New Roman"/>
                <w:lang w:val="en-GB" w:eastAsia="nl-NL"/>
              </w:rPr>
            </w:pPr>
            <w:r w:rsidRPr="001B2FDF">
              <w:rPr>
                <w:rFonts w:cs="Times New Roman"/>
                <w:lang w:val="en-GB" w:eastAsia="nl-NL"/>
              </w:rPr>
              <w:t>VilDu?!</w:t>
            </w:r>
          </w:p>
          <w:p w14:paraId="7402E13A" w14:textId="77777777" w:rsidR="008B5CEE" w:rsidRPr="001B2FDF" w:rsidRDefault="008B5CEE" w:rsidP="008B5CEE">
            <w:pPr>
              <w:spacing w:after="0" w:line="360" w:lineRule="auto"/>
              <w:rPr>
                <w:rFonts w:cs="Times New Roman"/>
                <w:lang w:val="en-GB" w:eastAsia="nl-NL"/>
              </w:rPr>
            </w:pPr>
          </w:p>
          <w:p w14:paraId="3344C636" w14:textId="7B958D42" w:rsidR="002A6308" w:rsidRPr="001B2FDF" w:rsidRDefault="009C6744" w:rsidP="002A6308">
            <w:pPr>
              <w:spacing w:after="0" w:line="360" w:lineRule="auto"/>
              <w:jc w:val="center"/>
              <w:rPr>
                <w:rFonts w:cs="Times New Roman"/>
                <w:lang w:val="en-GB" w:eastAsia="nl-NL"/>
              </w:rPr>
            </w:pPr>
            <w:r w:rsidRPr="001B2FDF">
              <w:rPr>
                <w:rFonts w:cs="Times New Roman"/>
                <w:lang w:val="en-GB" w:eastAsia="nl-NL"/>
              </w:rPr>
              <w:t>Before I Forget</w:t>
            </w:r>
          </w:p>
          <w:p w14:paraId="7074D5B7" w14:textId="77777777" w:rsidR="002A6308" w:rsidRPr="001B2FDF" w:rsidRDefault="002A6308" w:rsidP="002A6308">
            <w:pPr>
              <w:spacing w:after="0" w:line="360" w:lineRule="auto"/>
              <w:jc w:val="center"/>
              <w:rPr>
                <w:rFonts w:cs="Times New Roman"/>
                <w:lang w:val="en-GB" w:eastAsia="nl-NL"/>
              </w:rPr>
            </w:pPr>
          </w:p>
          <w:p w14:paraId="4D37ADFD" w14:textId="7EFCF07D" w:rsidR="002A6308" w:rsidRPr="001B2FDF" w:rsidRDefault="009C6744" w:rsidP="002A6308">
            <w:pPr>
              <w:spacing w:after="0" w:line="360" w:lineRule="auto"/>
              <w:jc w:val="center"/>
              <w:rPr>
                <w:rFonts w:cs="Times New Roman"/>
                <w:lang w:val="en-GB" w:eastAsia="nl-NL"/>
              </w:rPr>
            </w:pPr>
            <w:r w:rsidRPr="001B2FDF">
              <w:rPr>
                <w:rFonts w:cs="Times New Roman"/>
                <w:lang w:val="en-GB" w:eastAsia="nl-NL"/>
              </w:rPr>
              <w:t>Before I Forget</w:t>
            </w:r>
          </w:p>
          <w:p w14:paraId="6C1A9AF3" w14:textId="77777777" w:rsidR="002A6308" w:rsidRPr="001B2FDF" w:rsidRDefault="002A6308" w:rsidP="002A6308">
            <w:pPr>
              <w:spacing w:after="0" w:line="360" w:lineRule="auto"/>
              <w:jc w:val="center"/>
              <w:rPr>
                <w:rFonts w:cs="Times New Roman"/>
                <w:lang w:val="en-GB" w:eastAsia="nl-NL"/>
              </w:rPr>
            </w:pPr>
          </w:p>
          <w:p w14:paraId="53B74686" w14:textId="77777777" w:rsidR="002A6308" w:rsidRPr="001B2FDF" w:rsidRDefault="002A6308" w:rsidP="002A6308">
            <w:pPr>
              <w:spacing w:after="0" w:line="360" w:lineRule="auto"/>
              <w:jc w:val="center"/>
              <w:rPr>
                <w:rFonts w:cs="Times New Roman"/>
                <w:lang w:val="en-GB" w:eastAsia="nl-NL"/>
              </w:rPr>
            </w:pPr>
            <w:r w:rsidRPr="001B2FDF">
              <w:rPr>
                <w:rFonts w:cs="Times New Roman"/>
                <w:lang w:val="en-GB" w:eastAsia="nl-NL"/>
              </w:rPr>
              <w:t>11-11: Memories Retold</w:t>
            </w:r>
          </w:p>
          <w:p w14:paraId="39197266" w14:textId="77777777" w:rsidR="002A6308" w:rsidRPr="001B2FDF" w:rsidRDefault="002A6308" w:rsidP="002A6308">
            <w:pPr>
              <w:spacing w:after="0" w:line="360" w:lineRule="auto"/>
              <w:jc w:val="center"/>
              <w:rPr>
                <w:rFonts w:cs="Times New Roman"/>
                <w:lang w:val="en-GB" w:eastAsia="nl-NL"/>
              </w:rPr>
            </w:pPr>
          </w:p>
          <w:p w14:paraId="661CE2CB" w14:textId="77777777" w:rsidR="002A6308" w:rsidRPr="001B2FDF" w:rsidRDefault="008B5CEE" w:rsidP="002A6308">
            <w:pPr>
              <w:spacing w:after="0" w:line="360" w:lineRule="auto"/>
              <w:jc w:val="center"/>
              <w:rPr>
                <w:rFonts w:cs="Times New Roman"/>
                <w:lang w:val="en-GB" w:eastAsia="nl-NL"/>
              </w:rPr>
            </w:pPr>
            <w:r w:rsidRPr="001B2FDF">
              <w:rPr>
                <w:rFonts w:cs="Times New Roman"/>
                <w:lang w:val="en-GB" w:eastAsia="nl-NL"/>
              </w:rPr>
              <w:t>I Can’t Cry</w:t>
            </w:r>
          </w:p>
          <w:p w14:paraId="07F93D1E" w14:textId="77777777" w:rsidR="008B5CEE" w:rsidRPr="001B2FDF" w:rsidRDefault="008B5CEE" w:rsidP="002A6308">
            <w:pPr>
              <w:spacing w:after="0" w:line="360" w:lineRule="auto"/>
              <w:jc w:val="center"/>
              <w:rPr>
                <w:rFonts w:cs="Times New Roman"/>
                <w:lang w:val="en-GB" w:eastAsia="nl-NL"/>
              </w:rPr>
            </w:pPr>
          </w:p>
          <w:p w14:paraId="308411BC" w14:textId="77777777" w:rsidR="008B5CEE" w:rsidRPr="001B2FDF" w:rsidRDefault="003D2A22" w:rsidP="002A6308">
            <w:pPr>
              <w:spacing w:after="0" w:line="360" w:lineRule="auto"/>
              <w:jc w:val="center"/>
              <w:rPr>
                <w:rFonts w:cs="Times New Roman"/>
                <w:lang w:val="en-GB" w:eastAsia="nl-NL"/>
              </w:rPr>
            </w:pPr>
            <w:r w:rsidRPr="001B2FDF">
              <w:rPr>
                <w:rFonts w:cs="Times New Roman"/>
                <w:lang w:val="en-GB" w:eastAsia="nl-NL"/>
              </w:rPr>
              <w:t>What Remains of Edith Finch</w:t>
            </w:r>
          </w:p>
          <w:p w14:paraId="578032DC" w14:textId="77777777" w:rsidR="00336BA0" w:rsidRPr="001B2FDF" w:rsidRDefault="00336BA0" w:rsidP="002A6308">
            <w:pPr>
              <w:spacing w:after="0" w:line="360" w:lineRule="auto"/>
              <w:jc w:val="center"/>
              <w:rPr>
                <w:rFonts w:cs="Times New Roman"/>
                <w:lang w:val="en-GB" w:eastAsia="nl-NL"/>
              </w:rPr>
            </w:pPr>
          </w:p>
          <w:p w14:paraId="6F67FC7E" w14:textId="77777777" w:rsidR="00336BA0" w:rsidRPr="001B2FDF" w:rsidRDefault="00C74A73" w:rsidP="002A6308">
            <w:pPr>
              <w:spacing w:after="0" w:line="360" w:lineRule="auto"/>
              <w:jc w:val="center"/>
              <w:rPr>
                <w:rFonts w:cs="Times New Roman"/>
                <w:lang w:val="en-GB" w:eastAsia="nl-NL"/>
              </w:rPr>
            </w:pPr>
            <w:r w:rsidRPr="001B2FDF">
              <w:rPr>
                <w:rFonts w:cs="Times New Roman"/>
                <w:lang w:val="en-GB" w:eastAsia="nl-NL"/>
              </w:rPr>
              <w:t>Journey</w:t>
            </w:r>
          </w:p>
          <w:p w14:paraId="6F9F2704" w14:textId="77777777" w:rsidR="006B782D" w:rsidRPr="001B2FDF" w:rsidRDefault="006B782D" w:rsidP="002A6308">
            <w:pPr>
              <w:spacing w:after="0" w:line="360" w:lineRule="auto"/>
              <w:jc w:val="center"/>
              <w:rPr>
                <w:rFonts w:cs="Times New Roman"/>
                <w:lang w:val="en-GB" w:eastAsia="nl-NL"/>
              </w:rPr>
            </w:pPr>
          </w:p>
          <w:p w14:paraId="1795D931" w14:textId="77777777" w:rsidR="006B782D" w:rsidRPr="001B2FDF" w:rsidRDefault="006B782D" w:rsidP="002A6308">
            <w:pPr>
              <w:spacing w:after="0" w:line="360" w:lineRule="auto"/>
              <w:jc w:val="center"/>
              <w:rPr>
                <w:rFonts w:cs="Times New Roman"/>
                <w:lang w:val="en-GB" w:eastAsia="nl-NL"/>
              </w:rPr>
            </w:pPr>
            <w:r w:rsidRPr="001B2FDF">
              <w:rPr>
                <w:rFonts w:cs="Times New Roman"/>
                <w:lang w:val="en-GB" w:eastAsia="nl-NL"/>
              </w:rPr>
              <w:t>Herald</w:t>
            </w:r>
          </w:p>
          <w:p w14:paraId="78D50A57" w14:textId="77777777" w:rsidR="00691D2C" w:rsidRPr="001B2FDF" w:rsidRDefault="00691D2C" w:rsidP="002A6308">
            <w:pPr>
              <w:spacing w:after="0" w:line="360" w:lineRule="auto"/>
              <w:jc w:val="center"/>
              <w:rPr>
                <w:rFonts w:cs="Times New Roman"/>
                <w:lang w:val="en-GB" w:eastAsia="nl-NL"/>
              </w:rPr>
            </w:pPr>
          </w:p>
          <w:p w14:paraId="2046863A" w14:textId="64AE1B28" w:rsidR="00691D2C" w:rsidRPr="001B2FDF" w:rsidRDefault="00F5486C" w:rsidP="002A6308">
            <w:pPr>
              <w:spacing w:after="0" w:line="360" w:lineRule="auto"/>
              <w:jc w:val="center"/>
              <w:rPr>
                <w:rFonts w:cs="Times New Roman"/>
                <w:lang w:val="en-GB" w:eastAsia="nl-NL"/>
              </w:rPr>
            </w:pPr>
            <w:r w:rsidRPr="001B2FDF">
              <w:rPr>
                <w:rFonts w:cs="Times New Roman"/>
                <w:lang w:val="en-GB" w:eastAsia="nl-NL"/>
              </w:rPr>
              <w:t>Whenever You Can Breathe</w:t>
            </w:r>
          </w:p>
        </w:tc>
        <w:tc>
          <w:tcPr>
            <w:tcW w:w="3006" w:type="dxa"/>
            <w:tcBorders>
              <w:top w:val="nil"/>
              <w:left w:val="nil"/>
              <w:bottom w:val="nil"/>
              <w:right w:val="nil"/>
            </w:tcBorders>
          </w:tcPr>
          <w:p w14:paraId="4C982A5F" w14:textId="622B4810" w:rsidR="002A6308" w:rsidRPr="001B2FDF" w:rsidRDefault="002A6308" w:rsidP="002A6308">
            <w:pPr>
              <w:spacing w:after="0" w:line="360" w:lineRule="auto"/>
              <w:jc w:val="center"/>
              <w:rPr>
                <w:rFonts w:cs="Times New Roman"/>
                <w:lang w:val="en-GB" w:eastAsia="nl-NL"/>
              </w:rPr>
            </w:pPr>
            <w:r w:rsidRPr="001B2FDF">
              <w:rPr>
                <w:rFonts w:cs="Times New Roman"/>
                <w:lang w:val="en-GB" w:eastAsia="nl-NL"/>
              </w:rPr>
              <w:t xml:space="preserve"> </w:t>
            </w:r>
            <w:r w:rsidR="008B5CEE" w:rsidRPr="001B2FDF">
              <w:rPr>
                <w:rFonts w:cs="Times New Roman"/>
                <w:lang w:val="en-GB" w:eastAsia="nl-NL"/>
              </w:rPr>
              <w:t>Menno Deen</w:t>
            </w:r>
          </w:p>
          <w:p w14:paraId="4CD80207" w14:textId="77777777" w:rsidR="002A6308" w:rsidRPr="001B2FDF" w:rsidRDefault="002A6308" w:rsidP="008B5CEE">
            <w:pPr>
              <w:spacing w:after="0" w:line="360" w:lineRule="auto"/>
              <w:rPr>
                <w:rFonts w:cs="Times New Roman"/>
                <w:lang w:val="en-GB" w:eastAsia="nl-NL"/>
              </w:rPr>
            </w:pPr>
          </w:p>
          <w:p w14:paraId="15D298D1" w14:textId="53B80366" w:rsidR="002A6308" w:rsidRPr="001B2FDF" w:rsidRDefault="009C6744" w:rsidP="002A6308">
            <w:pPr>
              <w:spacing w:after="0" w:line="360" w:lineRule="auto"/>
              <w:jc w:val="center"/>
              <w:rPr>
                <w:rFonts w:cs="Times New Roman"/>
                <w:lang w:val="en-GB" w:eastAsia="nl-NL"/>
              </w:rPr>
            </w:pPr>
            <w:r w:rsidRPr="001B2FDF">
              <w:rPr>
                <w:rFonts w:cs="Times New Roman"/>
                <w:lang w:val="en-GB" w:eastAsia="nl-NL"/>
              </w:rPr>
              <w:t>Chella Ramanan</w:t>
            </w:r>
          </w:p>
          <w:p w14:paraId="4B3D4E56" w14:textId="77777777" w:rsidR="002A6308" w:rsidRPr="001B2FDF" w:rsidRDefault="002A6308" w:rsidP="002A6308">
            <w:pPr>
              <w:spacing w:after="0" w:line="360" w:lineRule="auto"/>
              <w:jc w:val="center"/>
              <w:rPr>
                <w:rFonts w:cs="Times New Roman"/>
                <w:lang w:val="en-GB" w:eastAsia="nl-NL"/>
              </w:rPr>
            </w:pPr>
          </w:p>
          <w:p w14:paraId="09F30CDE" w14:textId="46D0C833" w:rsidR="002A6308" w:rsidRPr="001B2FDF" w:rsidRDefault="009C6744" w:rsidP="002A6308">
            <w:pPr>
              <w:spacing w:after="0" w:line="360" w:lineRule="auto"/>
              <w:jc w:val="center"/>
              <w:rPr>
                <w:rFonts w:cs="Times New Roman"/>
                <w:lang w:val="en-GB" w:eastAsia="nl-NL"/>
              </w:rPr>
            </w:pPr>
            <w:r w:rsidRPr="001B2FDF">
              <w:rPr>
                <w:rFonts w:cs="Times New Roman"/>
                <w:lang w:val="en-GB" w:eastAsia="nl-NL"/>
              </w:rPr>
              <w:t>Claire Morwood</w:t>
            </w:r>
          </w:p>
          <w:p w14:paraId="4C414909" w14:textId="77777777" w:rsidR="002A6308" w:rsidRPr="001B2FDF" w:rsidRDefault="002A6308" w:rsidP="002A6308">
            <w:pPr>
              <w:spacing w:after="0" w:line="360" w:lineRule="auto"/>
              <w:jc w:val="center"/>
              <w:rPr>
                <w:rFonts w:cs="Times New Roman"/>
                <w:lang w:val="en-GB" w:eastAsia="nl-NL"/>
              </w:rPr>
            </w:pPr>
          </w:p>
          <w:p w14:paraId="7F9BB46F" w14:textId="77777777" w:rsidR="002A6308" w:rsidRPr="001B2FDF" w:rsidRDefault="002A6308" w:rsidP="002A6308">
            <w:pPr>
              <w:spacing w:after="0" w:line="360" w:lineRule="auto"/>
              <w:jc w:val="center"/>
              <w:rPr>
                <w:rFonts w:cs="Times New Roman"/>
                <w:lang w:val="en-GB" w:eastAsia="nl-NL"/>
              </w:rPr>
            </w:pPr>
            <w:r w:rsidRPr="001B2FDF">
              <w:rPr>
                <w:rFonts w:cs="Times New Roman"/>
                <w:lang w:val="en-GB" w:eastAsia="nl-NL"/>
              </w:rPr>
              <w:t>George Rowe</w:t>
            </w:r>
          </w:p>
          <w:p w14:paraId="1D81FF79" w14:textId="77777777" w:rsidR="002A6308" w:rsidRPr="001B2FDF" w:rsidRDefault="002A6308" w:rsidP="002A6308">
            <w:pPr>
              <w:spacing w:after="0" w:line="360" w:lineRule="auto"/>
              <w:jc w:val="center"/>
              <w:rPr>
                <w:rFonts w:cs="Times New Roman"/>
                <w:lang w:val="en-GB" w:eastAsia="nl-NL"/>
              </w:rPr>
            </w:pPr>
          </w:p>
          <w:p w14:paraId="15A9A54D" w14:textId="77777777" w:rsidR="008B5CEE" w:rsidRPr="001B2FDF" w:rsidRDefault="008B5CEE" w:rsidP="002A6308">
            <w:pPr>
              <w:spacing w:after="0" w:line="360" w:lineRule="auto"/>
              <w:jc w:val="center"/>
              <w:rPr>
                <w:rFonts w:cs="Times New Roman"/>
                <w:lang w:val="en-GB" w:eastAsia="nl-NL"/>
              </w:rPr>
            </w:pPr>
            <w:r w:rsidRPr="001B2FDF">
              <w:rPr>
                <w:rFonts w:cs="Times New Roman"/>
                <w:lang w:val="en-GB" w:eastAsia="nl-NL"/>
              </w:rPr>
              <w:t>Taylor McCue</w:t>
            </w:r>
          </w:p>
          <w:p w14:paraId="6B08C066" w14:textId="77777777" w:rsidR="008B5CEE" w:rsidRPr="001B2FDF" w:rsidRDefault="008B5CEE" w:rsidP="002A6308">
            <w:pPr>
              <w:spacing w:after="0" w:line="360" w:lineRule="auto"/>
              <w:jc w:val="center"/>
              <w:rPr>
                <w:rFonts w:cs="Times New Roman"/>
                <w:lang w:val="en-GB" w:eastAsia="nl-NL"/>
              </w:rPr>
            </w:pPr>
          </w:p>
          <w:p w14:paraId="46649A9C" w14:textId="77777777" w:rsidR="008B5CEE" w:rsidRPr="001B2FDF" w:rsidRDefault="003D2A22" w:rsidP="002A6308">
            <w:pPr>
              <w:spacing w:after="0" w:line="360" w:lineRule="auto"/>
              <w:jc w:val="center"/>
              <w:rPr>
                <w:rFonts w:cs="Times New Roman"/>
                <w:lang w:val="en-GB" w:eastAsia="nl-NL"/>
              </w:rPr>
            </w:pPr>
            <w:r w:rsidRPr="001B2FDF">
              <w:rPr>
                <w:rFonts w:cs="Times New Roman"/>
                <w:lang w:val="en-GB" w:eastAsia="nl-NL"/>
              </w:rPr>
              <w:t>Ian Dallas</w:t>
            </w:r>
          </w:p>
          <w:p w14:paraId="6FB68A61" w14:textId="77777777" w:rsidR="00336BA0" w:rsidRPr="001B2FDF" w:rsidRDefault="00336BA0" w:rsidP="004E160F">
            <w:pPr>
              <w:spacing w:after="0" w:line="360" w:lineRule="auto"/>
              <w:rPr>
                <w:rFonts w:cs="Times New Roman"/>
                <w:lang w:val="en-GB" w:eastAsia="nl-NL"/>
              </w:rPr>
            </w:pPr>
          </w:p>
          <w:p w14:paraId="1DF1238E" w14:textId="77777777" w:rsidR="00336BA0" w:rsidRPr="001B2FDF" w:rsidRDefault="00C74A73" w:rsidP="002A6308">
            <w:pPr>
              <w:spacing w:after="0" w:line="360" w:lineRule="auto"/>
              <w:jc w:val="center"/>
              <w:rPr>
                <w:rFonts w:cs="Times New Roman"/>
                <w:lang w:val="nl-NL" w:eastAsia="nl-NL"/>
              </w:rPr>
            </w:pPr>
            <w:r w:rsidRPr="001B2FDF">
              <w:rPr>
                <w:rFonts w:cs="Times New Roman"/>
                <w:lang w:val="nl-NL" w:eastAsia="nl-NL"/>
              </w:rPr>
              <w:t>Jenova Chen</w:t>
            </w:r>
          </w:p>
          <w:p w14:paraId="2CA04A44" w14:textId="77777777" w:rsidR="006B782D" w:rsidRPr="001B2FDF" w:rsidRDefault="006B782D" w:rsidP="002A6308">
            <w:pPr>
              <w:spacing w:after="0" w:line="360" w:lineRule="auto"/>
              <w:jc w:val="center"/>
              <w:rPr>
                <w:rFonts w:cs="Times New Roman"/>
                <w:lang w:val="nl-NL" w:eastAsia="nl-NL"/>
              </w:rPr>
            </w:pPr>
          </w:p>
          <w:p w14:paraId="08DD5067" w14:textId="77777777" w:rsidR="006B782D" w:rsidRPr="001B2FDF" w:rsidRDefault="006B782D" w:rsidP="002A6308">
            <w:pPr>
              <w:spacing w:after="0" w:line="360" w:lineRule="auto"/>
              <w:jc w:val="center"/>
              <w:rPr>
                <w:rFonts w:cs="Times New Roman"/>
                <w:lang w:val="nl-NL" w:eastAsia="nl-NL"/>
              </w:rPr>
            </w:pPr>
            <w:r w:rsidRPr="001B2FDF">
              <w:rPr>
                <w:rFonts w:cs="Times New Roman"/>
                <w:lang w:val="nl-NL" w:eastAsia="nl-NL"/>
              </w:rPr>
              <w:t>Roy van de</w:t>
            </w:r>
            <w:r w:rsidR="00691D2C" w:rsidRPr="001B2FDF">
              <w:rPr>
                <w:rFonts w:cs="Times New Roman"/>
                <w:lang w:val="nl-NL" w:eastAsia="nl-NL"/>
              </w:rPr>
              <w:t>r</w:t>
            </w:r>
            <w:r w:rsidRPr="001B2FDF">
              <w:rPr>
                <w:rFonts w:cs="Times New Roman"/>
                <w:lang w:val="nl-NL" w:eastAsia="nl-NL"/>
              </w:rPr>
              <w:t xml:space="preserve"> Schilden</w:t>
            </w:r>
          </w:p>
          <w:p w14:paraId="2C8EFE1F" w14:textId="77777777" w:rsidR="00691D2C" w:rsidRPr="001B2FDF" w:rsidRDefault="00691D2C" w:rsidP="002A6308">
            <w:pPr>
              <w:spacing w:after="0" w:line="360" w:lineRule="auto"/>
              <w:jc w:val="center"/>
              <w:rPr>
                <w:rFonts w:cs="Times New Roman"/>
                <w:lang w:val="nl-NL" w:eastAsia="nl-NL"/>
              </w:rPr>
            </w:pPr>
          </w:p>
          <w:p w14:paraId="1366022F" w14:textId="1165216F" w:rsidR="00691D2C" w:rsidRPr="001B2FDF" w:rsidRDefault="00F5486C" w:rsidP="002A6308">
            <w:pPr>
              <w:spacing w:after="0" w:line="360" w:lineRule="auto"/>
              <w:jc w:val="center"/>
              <w:rPr>
                <w:rFonts w:cs="Times New Roman"/>
                <w:lang w:val="en-GB" w:eastAsia="nl-NL"/>
              </w:rPr>
            </w:pPr>
            <w:r w:rsidRPr="001B2FDF">
              <w:rPr>
                <w:rFonts w:cs="Times New Roman"/>
                <w:lang w:val="en-GB" w:eastAsia="nl-NL"/>
              </w:rPr>
              <w:t xml:space="preserve">Nilson </w:t>
            </w:r>
            <w:r w:rsidR="00590E28" w:rsidRPr="001B2FDF">
              <w:rPr>
                <w:rFonts w:cs="Times New Roman"/>
                <w:lang w:val="en-GB" w:eastAsia="nl-NL"/>
              </w:rPr>
              <w:t>Carroll</w:t>
            </w:r>
          </w:p>
        </w:tc>
        <w:tc>
          <w:tcPr>
            <w:tcW w:w="3006" w:type="dxa"/>
            <w:tcBorders>
              <w:top w:val="nil"/>
              <w:left w:val="nil"/>
              <w:bottom w:val="nil"/>
              <w:right w:val="nil"/>
            </w:tcBorders>
          </w:tcPr>
          <w:p w14:paraId="69893A14" w14:textId="011FBFCD" w:rsidR="002A6308" w:rsidRPr="001B2FDF" w:rsidRDefault="002A6308" w:rsidP="008B5CEE">
            <w:pPr>
              <w:spacing w:after="0" w:line="360" w:lineRule="auto"/>
              <w:jc w:val="center"/>
              <w:rPr>
                <w:rFonts w:cs="Times New Roman"/>
                <w:lang w:val="en-GB" w:eastAsia="nl-NL"/>
              </w:rPr>
            </w:pPr>
            <w:r w:rsidRPr="001B2FDF">
              <w:rPr>
                <w:rFonts w:cs="Times New Roman"/>
                <w:lang w:val="en-GB" w:eastAsia="nl-NL"/>
              </w:rPr>
              <w:t>Creative Director</w:t>
            </w:r>
          </w:p>
          <w:p w14:paraId="5086125E" w14:textId="77777777" w:rsidR="002A6308" w:rsidRPr="001B2FDF" w:rsidRDefault="002A6308" w:rsidP="002A6308">
            <w:pPr>
              <w:spacing w:after="0" w:line="360" w:lineRule="auto"/>
              <w:jc w:val="center"/>
              <w:rPr>
                <w:rFonts w:cs="Times New Roman"/>
                <w:lang w:val="en-GB" w:eastAsia="nl-NL"/>
              </w:rPr>
            </w:pPr>
          </w:p>
          <w:p w14:paraId="427B78B7" w14:textId="0C2B296E" w:rsidR="002A6308" w:rsidRPr="001B2FDF" w:rsidRDefault="00691D2C" w:rsidP="002A6308">
            <w:pPr>
              <w:spacing w:after="0" w:line="360" w:lineRule="auto"/>
              <w:jc w:val="center"/>
              <w:rPr>
                <w:rFonts w:cs="Times New Roman"/>
                <w:lang w:val="en-GB" w:eastAsia="nl-NL"/>
              </w:rPr>
            </w:pPr>
            <w:r w:rsidRPr="001B2FDF">
              <w:rPr>
                <w:rFonts w:cs="Times New Roman"/>
                <w:lang w:val="en-GB" w:eastAsia="nl-NL"/>
              </w:rPr>
              <w:t>Narrative Designer</w:t>
            </w:r>
          </w:p>
          <w:p w14:paraId="15D2D2C9" w14:textId="77777777" w:rsidR="002A6308" w:rsidRPr="001B2FDF" w:rsidRDefault="002A6308" w:rsidP="002A6308">
            <w:pPr>
              <w:spacing w:after="0" w:line="360" w:lineRule="auto"/>
              <w:jc w:val="center"/>
              <w:rPr>
                <w:rFonts w:cs="Times New Roman"/>
                <w:lang w:val="en-GB" w:eastAsia="nl-NL"/>
              </w:rPr>
            </w:pPr>
          </w:p>
          <w:p w14:paraId="53ED1560" w14:textId="0456AA20" w:rsidR="002A6308" w:rsidRPr="001B2FDF" w:rsidRDefault="002A6308" w:rsidP="002A6308">
            <w:pPr>
              <w:spacing w:after="0" w:line="360" w:lineRule="auto"/>
              <w:jc w:val="center"/>
              <w:rPr>
                <w:rFonts w:cs="Times New Roman"/>
                <w:lang w:val="en-GB" w:eastAsia="nl-NL"/>
              </w:rPr>
            </w:pPr>
            <w:r w:rsidRPr="001B2FDF">
              <w:rPr>
                <w:rFonts w:cs="Times New Roman"/>
                <w:lang w:val="en-GB" w:eastAsia="nl-NL"/>
              </w:rPr>
              <w:t xml:space="preserve">Game </w:t>
            </w:r>
            <w:r w:rsidR="00336BA0" w:rsidRPr="001B2FDF">
              <w:rPr>
                <w:rFonts w:cs="Times New Roman"/>
                <w:lang w:val="en-GB" w:eastAsia="nl-NL"/>
              </w:rPr>
              <w:t>D</w:t>
            </w:r>
            <w:r w:rsidRPr="001B2FDF">
              <w:rPr>
                <w:rFonts w:cs="Times New Roman"/>
                <w:lang w:val="en-GB" w:eastAsia="nl-NL"/>
              </w:rPr>
              <w:t>eveloper</w:t>
            </w:r>
          </w:p>
          <w:p w14:paraId="4959F218" w14:textId="77777777" w:rsidR="002A6308" w:rsidRPr="001B2FDF" w:rsidRDefault="002A6308" w:rsidP="002A6308">
            <w:pPr>
              <w:spacing w:after="0" w:line="360" w:lineRule="auto"/>
              <w:jc w:val="center"/>
              <w:rPr>
                <w:rFonts w:cs="Times New Roman"/>
                <w:lang w:val="en-GB" w:eastAsia="nl-NL"/>
              </w:rPr>
            </w:pPr>
          </w:p>
          <w:p w14:paraId="1AA963FA" w14:textId="4D5BFB4E" w:rsidR="002A6308" w:rsidRPr="001B2FDF" w:rsidRDefault="002A6308" w:rsidP="002A6308">
            <w:pPr>
              <w:spacing w:after="0" w:line="360" w:lineRule="auto"/>
              <w:jc w:val="center"/>
              <w:rPr>
                <w:rFonts w:cs="Times New Roman"/>
                <w:lang w:val="en-GB" w:eastAsia="nl-NL"/>
              </w:rPr>
            </w:pPr>
            <w:r w:rsidRPr="001B2FDF">
              <w:rPr>
                <w:rFonts w:cs="Times New Roman"/>
                <w:lang w:val="en-GB" w:eastAsia="nl-NL"/>
              </w:rPr>
              <w:t xml:space="preserve">Senior </w:t>
            </w:r>
            <w:r w:rsidR="00336BA0" w:rsidRPr="001B2FDF">
              <w:rPr>
                <w:rFonts w:cs="Times New Roman"/>
                <w:lang w:val="en-GB" w:eastAsia="nl-NL"/>
              </w:rPr>
              <w:t>P</w:t>
            </w:r>
            <w:r w:rsidRPr="001B2FDF">
              <w:rPr>
                <w:rFonts w:cs="Times New Roman"/>
                <w:lang w:val="en-GB" w:eastAsia="nl-NL"/>
              </w:rPr>
              <w:t>roducer</w:t>
            </w:r>
          </w:p>
          <w:p w14:paraId="6F6D3ED1" w14:textId="77777777" w:rsidR="002A6308" w:rsidRPr="001B2FDF" w:rsidRDefault="002A6308" w:rsidP="002A6308">
            <w:pPr>
              <w:spacing w:after="0" w:line="360" w:lineRule="auto"/>
              <w:jc w:val="center"/>
              <w:rPr>
                <w:rFonts w:cs="Times New Roman"/>
                <w:lang w:val="en-GB" w:eastAsia="nl-NL"/>
              </w:rPr>
            </w:pPr>
          </w:p>
          <w:p w14:paraId="4D0FBF54" w14:textId="272630A6" w:rsidR="002A6308" w:rsidRPr="001B2FDF" w:rsidRDefault="008B5CEE" w:rsidP="002A6308">
            <w:pPr>
              <w:spacing w:after="0" w:line="360" w:lineRule="auto"/>
              <w:jc w:val="center"/>
              <w:rPr>
                <w:rFonts w:cs="Times New Roman"/>
                <w:lang w:val="en-GB" w:eastAsia="nl-NL"/>
              </w:rPr>
            </w:pPr>
            <w:r w:rsidRPr="001B2FDF">
              <w:rPr>
                <w:rFonts w:cs="Times New Roman"/>
                <w:lang w:val="en-GB" w:eastAsia="nl-NL"/>
              </w:rPr>
              <w:t xml:space="preserve">Game </w:t>
            </w:r>
            <w:r w:rsidR="00336BA0" w:rsidRPr="001B2FDF">
              <w:rPr>
                <w:rFonts w:cs="Times New Roman"/>
                <w:lang w:val="en-GB" w:eastAsia="nl-NL"/>
              </w:rPr>
              <w:t>D</w:t>
            </w:r>
            <w:r w:rsidRPr="001B2FDF">
              <w:rPr>
                <w:rFonts w:cs="Times New Roman"/>
                <w:lang w:val="en-GB" w:eastAsia="nl-NL"/>
              </w:rPr>
              <w:t>esigner</w:t>
            </w:r>
          </w:p>
          <w:p w14:paraId="7FB390DD" w14:textId="7FAA6B68" w:rsidR="008B5CEE" w:rsidRPr="001B2FDF" w:rsidRDefault="008B5CEE" w:rsidP="002A6308">
            <w:pPr>
              <w:spacing w:after="0" w:line="360" w:lineRule="auto"/>
              <w:jc w:val="center"/>
              <w:rPr>
                <w:rFonts w:cs="Times New Roman"/>
                <w:lang w:val="en-GB" w:eastAsia="nl-NL"/>
              </w:rPr>
            </w:pPr>
          </w:p>
          <w:p w14:paraId="47E767DF" w14:textId="5A3F9430" w:rsidR="008B5CEE" w:rsidRPr="001B2FDF" w:rsidRDefault="00336BA0" w:rsidP="002A6308">
            <w:pPr>
              <w:spacing w:after="0" w:line="360" w:lineRule="auto"/>
              <w:jc w:val="center"/>
              <w:rPr>
                <w:rFonts w:cs="Times New Roman"/>
                <w:lang w:val="en-GB" w:eastAsia="nl-NL"/>
              </w:rPr>
            </w:pPr>
            <w:r w:rsidRPr="001B2FDF">
              <w:rPr>
                <w:rFonts w:cs="Times New Roman"/>
                <w:lang w:val="en-GB" w:eastAsia="nl-NL"/>
              </w:rPr>
              <w:t>Creative Director</w:t>
            </w:r>
          </w:p>
          <w:p w14:paraId="7374C11A" w14:textId="48E79543" w:rsidR="00336BA0" w:rsidRPr="001B2FDF" w:rsidRDefault="00336BA0" w:rsidP="004E160F">
            <w:pPr>
              <w:spacing w:after="0" w:line="360" w:lineRule="auto"/>
              <w:rPr>
                <w:rFonts w:cs="Times New Roman"/>
                <w:lang w:val="en-GB" w:eastAsia="nl-NL"/>
              </w:rPr>
            </w:pPr>
          </w:p>
          <w:p w14:paraId="77560613" w14:textId="15A7EC51" w:rsidR="00336BA0" w:rsidRPr="001B2FDF" w:rsidRDefault="00E71262" w:rsidP="002A6308">
            <w:pPr>
              <w:spacing w:after="0" w:line="360" w:lineRule="auto"/>
              <w:jc w:val="center"/>
              <w:rPr>
                <w:rFonts w:cs="Times New Roman"/>
                <w:lang w:val="en-GB" w:eastAsia="nl-NL"/>
              </w:rPr>
            </w:pPr>
            <w:r w:rsidRPr="001B2FDF">
              <w:rPr>
                <w:rFonts w:cs="Times New Roman"/>
                <w:lang w:val="en-GB" w:eastAsia="nl-NL"/>
              </w:rPr>
              <w:t>Creative Director</w:t>
            </w:r>
          </w:p>
          <w:p w14:paraId="6621AEC6" w14:textId="353AC97B" w:rsidR="006B782D" w:rsidRPr="001B2FDF" w:rsidRDefault="006B782D" w:rsidP="002A6308">
            <w:pPr>
              <w:spacing w:after="0" w:line="360" w:lineRule="auto"/>
              <w:jc w:val="center"/>
              <w:rPr>
                <w:rFonts w:cs="Times New Roman"/>
                <w:lang w:val="en-GB" w:eastAsia="nl-NL"/>
              </w:rPr>
            </w:pPr>
          </w:p>
          <w:p w14:paraId="2B504E93" w14:textId="6EE12272" w:rsidR="006B782D" w:rsidRPr="001B2FDF" w:rsidRDefault="00691D2C" w:rsidP="002A6308">
            <w:pPr>
              <w:spacing w:after="0" w:line="360" w:lineRule="auto"/>
              <w:jc w:val="center"/>
              <w:rPr>
                <w:rFonts w:cs="Times New Roman"/>
                <w:lang w:val="en-GB" w:eastAsia="nl-NL"/>
              </w:rPr>
            </w:pPr>
            <w:r w:rsidRPr="001B2FDF">
              <w:rPr>
                <w:rFonts w:cs="Times New Roman"/>
                <w:lang w:val="en-GB" w:eastAsia="nl-NL"/>
              </w:rPr>
              <w:t>Game/Narrative Designer</w:t>
            </w:r>
          </w:p>
          <w:p w14:paraId="4DF3662D" w14:textId="0DA3A272" w:rsidR="00691D2C" w:rsidRPr="001B2FDF" w:rsidRDefault="00691D2C" w:rsidP="002A6308">
            <w:pPr>
              <w:spacing w:after="0" w:line="360" w:lineRule="auto"/>
              <w:jc w:val="center"/>
              <w:rPr>
                <w:rFonts w:cs="Times New Roman"/>
                <w:lang w:val="en-GB" w:eastAsia="nl-NL"/>
              </w:rPr>
            </w:pPr>
          </w:p>
          <w:p w14:paraId="599B9793" w14:textId="48F19A7E" w:rsidR="00691D2C" w:rsidRPr="001B2FDF" w:rsidRDefault="00590E28" w:rsidP="002A6308">
            <w:pPr>
              <w:spacing w:after="0" w:line="360" w:lineRule="auto"/>
              <w:jc w:val="center"/>
              <w:rPr>
                <w:rFonts w:cs="Times New Roman"/>
                <w:lang w:val="en-GB" w:eastAsia="nl-NL"/>
              </w:rPr>
            </w:pPr>
            <w:r w:rsidRPr="001B2FDF">
              <w:rPr>
                <w:rFonts w:cs="Times New Roman"/>
                <w:lang w:val="en-GB" w:eastAsia="nl-NL"/>
              </w:rPr>
              <w:t>Game Designer</w:t>
            </w:r>
          </w:p>
          <w:p w14:paraId="702BC677" w14:textId="77777777" w:rsidR="002A6308" w:rsidRPr="001B2FDF" w:rsidRDefault="002A6308" w:rsidP="002A6308">
            <w:pPr>
              <w:spacing w:after="0" w:line="360" w:lineRule="auto"/>
              <w:jc w:val="center"/>
              <w:rPr>
                <w:rFonts w:cs="Times New Roman"/>
                <w:lang w:val="en-GB" w:eastAsia="nl-NL"/>
              </w:rPr>
            </w:pPr>
          </w:p>
        </w:tc>
      </w:tr>
      <w:tr w:rsidR="002A6308" w:rsidRPr="001B2FDF" w14:paraId="04E8513F" w14:textId="77777777" w:rsidTr="00317908">
        <w:tc>
          <w:tcPr>
            <w:tcW w:w="9017" w:type="dxa"/>
            <w:gridSpan w:val="3"/>
            <w:tcBorders>
              <w:left w:val="nil"/>
              <w:bottom w:val="nil"/>
              <w:right w:val="nil"/>
            </w:tcBorders>
          </w:tcPr>
          <w:p w14:paraId="23DD8948" w14:textId="77777777" w:rsidR="002A6308" w:rsidRPr="001B2FDF" w:rsidRDefault="002A6308" w:rsidP="002A6308">
            <w:pPr>
              <w:spacing w:after="0" w:line="360" w:lineRule="auto"/>
              <w:rPr>
                <w:rFonts w:cs="Times New Roman"/>
                <w:i/>
                <w:iCs/>
                <w:lang w:val="en-GB" w:eastAsia="nl-NL"/>
              </w:rPr>
            </w:pPr>
            <w:r w:rsidRPr="001B2FDF">
              <w:rPr>
                <w:rFonts w:cs="Times New Roman"/>
                <w:i/>
                <w:iCs/>
                <w:lang w:val="en-GB" w:eastAsia="nl-NL"/>
              </w:rPr>
              <w:t>Note.</w:t>
            </w:r>
            <w:r w:rsidRPr="001B2FDF">
              <w:rPr>
                <w:rFonts w:cs="Times New Roman"/>
                <w:lang w:val="en-GB" w:eastAsia="nl-NL"/>
              </w:rPr>
              <w:t xml:space="preserve"> Game name, full participant name, and occupation.</w:t>
            </w:r>
          </w:p>
        </w:tc>
      </w:tr>
    </w:tbl>
    <w:p w14:paraId="4C73306F" w14:textId="7A1602DD" w:rsidR="00C24B7B" w:rsidRDefault="00C24B7B" w:rsidP="00725CF3">
      <w:pPr>
        <w:pStyle w:val="Geenafstand"/>
        <w:rPr>
          <w:lang w:eastAsia="en-NL"/>
        </w:rPr>
      </w:pPr>
    </w:p>
    <w:p w14:paraId="3978D1BF" w14:textId="77777777" w:rsidR="00C24B7B" w:rsidRDefault="00C24B7B" w:rsidP="00725CF3">
      <w:pPr>
        <w:pStyle w:val="Geenafstand"/>
        <w:rPr>
          <w:lang w:eastAsia="en-NL"/>
        </w:rPr>
      </w:pPr>
    </w:p>
    <w:p w14:paraId="35CF9702" w14:textId="665465D4" w:rsidR="00725CF3" w:rsidRPr="00941C6C" w:rsidRDefault="00725CF3" w:rsidP="00941C6C">
      <w:pPr>
        <w:pStyle w:val="Geenafstand"/>
        <w:spacing w:line="360" w:lineRule="auto"/>
        <w:rPr>
          <w:rFonts w:ascii="Times New Roman" w:hAnsi="Times New Roman" w:cs="Times New Roman"/>
          <w:b/>
          <w:bCs/>
          <w:sz w:val="24"/>
          <w:szCs w:val="24"/>
          <w:lang w:eastAsia="en-NL"/>
        </w:rPr>
      </w:pPr>
      <w:r w:rsidRPr="00941C6C">
        <w:rPr>
          <w:rFonts w:ascii="Times New Roman" w:hAnsi="Times New Roman" w:cs="Times New Roman"/>
          <w:b/>
          <w:bCs/>
          <w:sz w:val="24"/>
          <w:szCs w:val="24"/>
          <w:lang w:eastAsia="en-NL"/>
        </w:rPr>
        <w:t>3.3 Operationalization</w:t>
      </w:r>
    </w:p>
    <w:p w14:paraId="77E0FC3E" w14:textId="3D36D4D3" w:rsidR="00725CF3" w:rsidRPr="002A6308" w:rsidRDefault="00725CF3" w:rsidP="00544E78">
      <w:pPr>
        <w:widowControl/>
        <w:spacing w:after="0" w:line="360" w:lineRule="auto"/>
        <w:rPr>
          <w:rFonts w:ascii="Times New Roman" w:hAnsi="Times New Roman" w:cs="Times New Roman"/>
          <w:lang w:val="en-GB" w:eastAsia="en-NL"/>
        </w:rPr>
      </w:pPr>
      <w:r w:rsidRPr="002A6308">
        <w:rPr>
          <w:rFonts w:ascii="Times New Roman" w:hAnsi="Times New Roman" w:cs="Times New Roman"/>
          <w:lang w:val="en-GB" w:eastAsia="en-NL"/>
        </w:rPr>
        <w:t xml:space="preserve">Interview questions have been formulated according to the theory provided in the theoretical framework. The interview has been divided in multiple different sections where an intro section has been established in order to confirm that participants have read and understood the provided informed consent. Additionally, a number of different icebreaker questions </w:t>
      </w:r>
      <w:r>
        <w:rPr>
          <w:rFonts w:ascii="Times New Roman" w:hAnsi="Times New Roman" w:cs="Times New Roman"/>
          <w:lang w:val="en-GB" w:eastAsia="en-NL"/>
        </w:rPr>
        <w:t>have been</w:t>
      </w:r>
      <w:r w:rsidRPr="002A6308">
        <w:rPr>
          <w:rFonts w:ascii="Times New Roman" w:hAnsi="Times New Roman" w:cs="Times New Roman"/>
          <w:lang w:val="en-GB" w:eastAsia="en-NL"/>
        </w:rPr>
        <w:t xml:space="preserve"> posed to the participants. The second, third and fourth sections were aimed at</w:t>
      </w:r>
      <w:r w:rsidR="003A5044">
        <w:rPr>
          <w:rFonts w:ascii="Times New Roman" w:hAnsi="Times New Roman" w:cs="Times New Roman"/>
          <w:lang w:val="en-GB" w:eastAsia="en-NL"/>
        </w:rPr>
        <w:t xml:space="preserve"> </w:t>
      </w:r>
      <w:r w:rsidR="00563A7F">
        <w:rPr>
          <w:rFonts w:ascii="Times New Roman" w:hAnsi="Times New Roman" w:cs="Times New Roman"/>
          <w:lang w:val="en-GB" w:eastAsia="en-NL"/>
        </w:rPr>
        <w:t>investigating the presence</w:t>
      </w:r>
      <w:r w:rsidRPr="002A6308">
        <w:rPr>
          <w:rFonts w:ascii="Times New Roman" w:hAnsi="Times New Roman" w:cs="Times New Roman"/>
          <w:lang w:val="en-GB" w:eastAsia="en-NL"/>
        </w:rPr>
        <w:t xml:space="preserve"> the </w:t>
      </w:r>
      <w:r w:rsidRPr="002A6308">
        <w:rPr>
          <w:rFonts w:ascii="Times New Roman" w:hAnsi="Times New Roman" w:cs="Times New Roman"/>
          <w:lang w:val="en-GB" w:eastAsia="en-NL"/>
        </w:rPr>
        <w:lastRenderedPageBreak/>
        <w:t xml:space="preserve">different theory provided in the theoretical framework. These sections will be elaborated on in the next paragraphs of this subchapter. An overview of the Interview Guide can be found in Appendix </w:t>
      </w:r>
      <w:r>
        <w:rPr>
          <w:rFonts w:ascii="Times New Roman" w:hAnsi="Times New Roman" w:cs="Times New Roman"/>
          <w:lang w:val="en-GB" w:eastAsia="en-NL"/>
        </w:rPr>
        <w:t>A</w:t>
      </w:r>
      <w:r w:rsidRPr="002A6308">
        <w:rPr>
          <w:rFonts w:ascii="Times New Roman" w:hAnsi="Times New Roman" w:cs="Times New Roman"/>
          <w:lang w:val="en-GB" w:eastAsia="en-NL"/>
        </w:rPr>
        <w:t>.</w:t>
      </w:r>
    </w:p>
    <w:p w14:paraId="0D39D288" w14:textId="77777777" w:rsidR="00725CF3" w:rsidRPr="002A6308" w:rsidRDefault="00725CF3" w:rsidP="00725CF3">
      <w:pPr>
        <w:widowControl/>
        <w:spacing w:after="0" w:line="360" w:lineRule="auto"/>
        <w:rPr>
          <w:rFonts w:ascii="Times New Roman" w:hAnsi="Times New Roman" w:cs="Times New Roman"/>
          <w:lang w:val="en-GB" w:eastAsia="en-NL"/>
        </w:rPr>
      </w:pPr>
      <w:r w:rsidRPr="002A6308">
        <w:rPr>
          <w:rFonts w:ascii="Times New Roman" w:hAnsi="Times New Roman" w:cs="Times New Roman"/>
          <w:lang w:val="en-GB" w:eastAsia="en-NL"/>
        </w:rPr>
        <w:tab/>
        <w:t xml:space="preserve">Within the game design section of the topic guide, a first exploratory step </w:t>
      </w:r>
      <w:r>
        <w:rPr>
          <w:rFonts w:ascii="Times New Roman" w:hAnsi="Times New Roman" w:cs="Times New Roman"/>
          <w:lang w:val="en-GB" w:eastAsia="en-NL"/>
        </w:rPr>
        <w:t>wa</w:t>
      </w:r>
      <w:r w:rsidRPr="002A6308">
        <w:rPr>
          <w:rFonts w:ascii="Times New Roman" w:hAnsi="Times New Roman" w:cs="Times New Roman"/>
          <w:lang w:val="en-GB" w:eastAsia="en-NL"/>
        </w:rPr>
        <w:t xml:space="preserve">s made into the profession of the participants. A number of more general questions </w:t>
      </w:r>
      <w:r>
        <w:rPr>
          <w:rFonts w:ascii="Times New Roman" w:hAnsi="Times New Roman" w:cs="Times New Roman"/>
          <w:lang w:val="en-GB" w:eastAsia="en-NL"/>
        </w:rPr>
        <w:t>were</w:t>
      </w:r>
      <w:r w:rsidRPr="002A6308">
        <w:rPr>
          <w:rFonts w:ascii="Times New Roman" w:hAnsi="Times New Roman" w:cs="Times New Roman"/>
          <w:lang w:val="en-GB" w:eastAsia="en-NL"/>
        </w:rPr>
        <w:t xml:space="preserve"> posed in order to further establish rapport and make the participants feel at ease talking about their profession in general terms. This has been done consciously as the questions following here </w:t>
      </w:r>
      <w:r>
        <w:rPr>
          <w:rFonts w:ascii="Times New Roman" w:hAnsi="Times New Roman" w:cs="Times New Roman"/>
          <w:lang w:val="en-GB" w:eastAsia="en-NL"/>
        </w:rPr>
        <w:t>wer</w:t>
      </w:r>
      <w:r w:rsidRPr="002A6308">
        <w:rPr>
          <w:rFonts w:ascii="Times New Roman" w:hAnsi="Times New Roman" w:cs="Times New Roman"/>
          <w:lang w:val="en-GB" w:eastAsia="en-NL"/>
        </w:rPr>
        <w:t xml:space="preserve">e becoming increasingly personal and therefore already building some trust and having the participant feel, to some extent, at ease within the setting </w:t>
      </w:r>
      <w:r>
        <w:rPr>
          <w:rFonts w:ascii="Times New Roman" w:hAnsi="Times New Roman" w:cs="Times New Roman"/>
          <w:lang w:val="en-GB" w:eastAsia="en-NL"/>
        </w:rPr>
        <w:t>wa</w:t>
      </w:r>
      <w:r w:rsidRPr="002A6308">
        <w:rPr>
          <w:rFonts w:ascii="Times New Roman" w:hAnsi="Times New Roman" w:cs="Times New Roman"/>
          <w:lang w:val="en-GB" w:eastAsia="en-NL"/>
        </w:rPr>
        <w:t xml:space="preserve">s highly relevant for the quality and richness of the collected data. </w:t>
      </w:r>
    </w:p>
    <w:p w14:paraId="7E4E768E" w14:textId="77777777" w:rsidR="00725CF3" w:rsidRPr="002A6308" w:rsidRDefault="00725CF3" w:rsidP="00725CF3">
      <w:pPr>
        <w:widowControl/>
        <w:spacing w:after="0" w:line="360" w:lineRule="auto"/>
        <w:rPr>
          <w:rFonts w:ascii="Times New Roman" w:hAnsi="Times New Roman" w:cs="Times New Roman"/>
          <w:lang w:val="en-GB" w:eastAsia="en-NL"/>
        </w:rPr>
      </w:pPr>
      <w:r w:rsidRPr="002A6308">
        <w:rPr>
          <w:rFonts w:ascii="Times New Roman" w:hAnsi="Times New Roman" w:cs="Times New Roman"/>
          <w:lang w:val="en-GB" w:eastAsia="en-NL"/>
        </w:rPr>
        <w:tab/>
        <w:t>The third section of the interview guide refer</w:t>
      </w:r>
      <w:r>
        <w:rPr>
          <w:rFonts w:ascii="Times New Roman" w:hAnsi="Times New Roman" w:cs="Times New Roman"/>
          <w:lang w:val="en-GB" w:eastAsia="en-NL"/>
        </w:rPr>
        <w:t>red</w:t>
      </w:r>
      <w:r w:rsidRPr="002A6308">
        <w:rPr>
          <w:rFonts w:ascii="Times New Roman" w:hAnsi="Times New Roman" w:cs="Times New Roman"/>
          <w:lang w:val="en-GB" w:eastAsia="en-NL"/>
        </w:rPr>
        <w:t xml:space="preserve"> to the differing coping concepts that have been elaborated on in the theoretical framework. This section start</w:t>
      </w:r>
      <w:r>
        <w:rPr>
          <w:rFonts w:ascii="Times New Roman" w:hAnsi="Times New Roman" w:cs="Times New Roman"/>
          <w:lang w:val="en-GB" w:eastAsia="en-NL"/>
        </w:rPr>
        <w:t>ed</w:t>
      </w:r>
      <w:r w:rsidRPr="002A6308">
        <w:rPr>
          <w:rFonts w:ascii="Times New Roman" w:hAnsi="Times New Roman" w:cs="Times New Roman"/>
          <w:lang w:val="en-GB" w:eastAsia="en-NL"/>
        </w:rPr>
        <w:t xml:space="preserve"> off by asking whether participants have had any difficult personal circumstances in order to ease into this topic and to confirm that the participants have indeed lived through challenging situations. Secondly, the interview dr</w:t>
      </w:r>
      <w:r>
        <w:rPr>
          <w:rFonts w:ascii="Times New Roman" w:hAnsi="Times New Roman" w:cs="Times New Roman"/>
          <w:lang w:val="en-GB" w:eastAsia="en-NL"/>
        </w:rPr>
        <w:t>ew</w:t>
      </w:r>
      <w:r w:rsidRPr="002A6308">
        <w:rPr>
          <w:rFonts w:ascii="Times New Roman" w:hAnsi="Times New Roman" w:cs="Times New Roman"/>
          <w:lang w:val="en-GB" w:eastAsia="en-NL"/>
        </w:rPr>
        <w:t xml:space="preserve"> on the problem-focused coping theory, operationalizing the different problem-focused coping strategies into concrete, understandable questions. These examples aid</w:t>
      </w:r>
      <w:r>
        <w:rPr>
          <w:rFonts w:ascii="Times New Roman" w:hAnsi="Times New Roman" w:cs="Times New Roman"/>
          <w:lang w:val="en-GB" w:eastAsia="en-NL"/>
        </w:rPr>
        <w:t>ed</w:t>
      </w:r>
      <w:r w:rsidRPr="002A6308">
        <w:rPr>
          <w:rFonts w:ascii="Times New Roman" w:hAnsi="Times New Roman" w:cs="Times New Roman"/>
          <w:lang w:val="en-GB" w:eastAsia="en-NL"/>
        </w:rPr>
        <w:t xml:space="preserve"> in understanding the different coping strategies and have been operationalized so that these </w:t>
      </w:r>
      <w:r>
        <w:rPr>
          <w:rFonts w:ascii="Times New Roman" w:hAnsi="Times New Roman" w:cs="Times New Roman"/>
          <w:lang w:val="en-GB" w:eastAsia="en-NL"/>
        </w:rPr>
        <w:t xml:space="preserve">could </w:t>
      </w:r>
      <w:r w:rsidRPr="002A6308">
        <w:rPr>
          <w:rFonts w:ascii="Times New Roman" w:hAnsi="Times New Roman" w:cs="Times New Roman"/>
          <w:lang w:val="en-GB" w:eastAsia="en-NL"/>
        </w:rPr>
        <w:t>be</w:t>
      </w:r>
      <w:r>
        <w:rPr>
          <w:rFonts w:ascii="Times New Roman" w:hAnsi="Times New Roman" w:cs="Times New Roman"/>
          <w:lang w:val="en-GB" w:eastAsia="en-NL"/>
        </w:rPr>
        <w:t>en</w:t>
      </w:r>
      <w:r w:rsidRPr="002A6308">
        <w:rPr>
          <w:rFonts w:ascii="Times New Roman" w:hAnsi="Times New Roman" w:cs="Times New Roman"/>
          <w:lang w:val="en-GB" w:eastAsia="en-NL"/>
        </w:rPr>
        <w:t xml:space="preserve"> translated into game design practices. The active problem-focused coping strategy </w:t>
      </w:r>
      <w:r>
        <w:rPr>
          <w:rFonts w:ascii="Times New Roman" w:hAnsi="Times New Roman" w:cs="Times New Roman"/>
          <w:lang w:val="en-GB" w:eastAsia="en-NL"/>
        </w:rPr>
        <w:t>has,</w:t>
      </w:r>
      <w:r w:rsidRPr="002A6308">
        <w:rPr>
          <w:rFonts w:ascii="Times New Roman" w:hAnsi="Times New Roman" w:cs="Times New Roman"/>
          <w:lang w:val="en-GB" w:eastAsia="en-NL"/>
        </w:rPr>
        <w:t xml:space="preserve"> for example</w:t>
      </w:r>
      <w:r>
        <w:rPr>
          <w:rFonts w:ascii="Times New Roman" w:hAnsi="Times New Roman" w:cs="Times New Roman"/>
          <w:lang w:val="en-GB" w:eastAsia="en-NL"/>
        </w:rPr>
        <w:t>,</w:t>
      </w:r>
      <w:r w:rsidRPr="002A6308">
        <w:rPr>
          <w:rFonts w:ascii="Times New Roman" w:hAnsi="Times New Roman" w:cs="Times New Roman"/>
          <w:lang w:val="en-GB" w:eastAsia="en-NL"/>
        </w:rPr>
        <w:t xml:space="preserve"> been operationalized through asking the questions whether participants consider game design as a direct distraction from the challenging situation in their personal life. The emotional-focused concept has been operationalized in a similar manner compared to problem focused coping, where differing examples of emotional focused-coping strategies have been operationalized into questions that tie into the practice of game design. The emotion-focused coping strategy of positive reinterpretation and growth has for example been operationalized through asking participants how game design has possibly facilitated a certain personal growth. One strategy that seem</w:t>
      </w:r>
      <w:r>
        <w:rPr>
          <w:rFonts w:ascii="Times New Roman" w:hAnsi="Times New Roman" w:cs="Times New Roman"/>
          <w:lang w:val="en-GB" w:eastAsia="en-NL"/>
        </w:rPr>
        <w:t>ed</w:t>
      </w:r>
      <w:r w:rsidRPr="002A6308">
        <w:rPr>
          <w:rFonts w:ascii="Times New Roman" w:hAnsi="Times New Roman" w:cs="Times New Roman"/>
          <w:lang w:val="en-GB" w:eastAsia="en-NL"/>
        </w:rPr>
        <w:t xml:space="preserve"> to be relatively straightforward, mental disengagement, has been operationalized by asking participants whether they noticed an increase in the amount of time spent working on games when dealing with a stressor. Lastly, meaning-focused coping has been operationalized accordingly and touche</w:t>
      </w:r>
      <w:r>
        <w:rPr>
          <w:rFonts w:ascii="Times New Roman" w:hAnsi="Times New Roman" w:cs="Times New Roman"/>
          <w:lang w:val="en-GB" w:eastAsia="en-NL"/>
        </w:rPr>
        <w:t>d</w:t>
      </w:r>
      <w:r w:rsidRPr="002A6308">
        <w:rPr>
          <w:rFonts w:ascii="Times New Roman" w:hAnsi="Times New Roman" w:cs="Times New Roman"/>
          <w:lang w:val="en-GB" w:eastAsia="en-NL"/>
        </w:rPr>
        <w:t xml:space="preserve"> upon the concept of meaning-focused coping as participants were asked whether they noticed a change in beliefs or assumptions regarding a certain situation in their personal life. As the nature of these interviews</w:t>
      </w:r>
      <w:r>
        <w:rPr>
          <w:rFonts w:ascii="Times New Roman" w:hAnsi="Times New Roman" w:cs="Times New Roman"/>
          <w:lang w:val="en-GB" w:eastAsia="en-NL"/>
        </w:rPr>
        <w:t xml:space="preserve"> was</w:t>
      </w:r>
      <w:r w:rsidRPr="002A6308">
        <w:rPr>
          <w:rFonts w:ascii="Times New Roman" w:hAnsi="Times New Roman" w:cs="Times New Roman"/>
          <w:lang w:val="en-GB" w:eastAsia="en-NL"/>
        </w:rPr>
        <w:t xml:space="preserve"> semi-structured, these questions serve</w:t>
      </w:r>
      <w:r>
        <w:rPr>
          <w:rFonts w:ascii="Times New Roman" w:hAnsi="Times New Roman" w:cs="Times New Roman"/>
          <w:lang w:val="en-GB" w:eastAsia="en-NL"/>
        </w:rPr>
        <w:t>d</w:t>
      </w:r>
      <w:r w:rsidRPr="002A6308">
        <w:rPr>
          <w:rFonts w:ascii="Times New Roman" w:hAnsi="Times New Roman" w:cs="Times New Roman"/>
          <w:lang w:val="en-GB" w:eastAsia="en-NL"/>
        </w:rPr>
        <w:t xml:space="preserve"> as a starting point after which the interviewer probed for more detail and explanations if this was deemed necessary at that point in the interview. Examples of probes have been included in the Interview Guide accordingly. </w:t>
      </w:r>
    </w:p>
    <w:p w14:paraId="23272CE9" w14:textId="77777777" w:rsidR="00725CF3" w:rsidRPr="002A6308" w:rsidRDefault="00725CF3" w:rsidP="00725CF3">
      <w:pPr>
        <w:widowControl/>
        <w:spacing w:after="0" w:line="360" w:lineRule="auto"/>
        <w:rPr>
          <w:rFonts w:ascii="Times New Roman" w:hAnsi="Times New Roman" w:cs="Times New Roman"/>
          <w:lang w:val="en-GB" w:eastAsia="en-NL"/>
        </w:rPr>
      </w:pPr>
      <w:r w:rsidRPr="002A6308">
        <w:rPr>
          <w:rFonts w:ascii="Times New Roman" w:hAnsi="Times New Roman" w:cs="Times New Roman"/>
          <w:lang w:val="en-GB" w:eastAsia="en-NL"/>
        </w:rPr>
        <w:tab/>
        <w:t xml:space="preserve">The interviews </w:t>
      </w:r>
      <w:r>
        <w:rPr>
          <w:rFonts w:ascii="Times New Roman" w:hAnsi="Times New Roman" w:cs="Times New Roman"/>
          <w:lang w:val="en-GB" w:eastAsia="en-NL"/>
        </w:rPr>
        <w:t>we</w:t>
      </w:r>
      <w:r w:rsidRPr="002A6308">
        <w:rPr>
          <w:rFonts w:ascii="Times New Roman" w:hAnsi="Times New Roman" w:cs="Times New Roman"/>
          <w:lang w:val="en-GB" w:eastAsia="en-NL"/>
        </w:rPr>
        <w:t xml:space="preserve">re concluded by an outro section where the participants </w:t>
      </w:r>
      <w:r>
        <w:rPr>
          <w:rFonts w:ascii="Times New Roman" w:hAnsi="Times New Roman" w:cs="Times New Roman"/>
          <w:lang w:val="en-GB" w:eastAsia="en-NL"/>
        </w:rPr>
        <w:t>wer</w:t>
      </w:r>
      <w:r w:rsidRPr="002A6308">
        <w:rPr>
          <w:rFonts w:ascii="Times New Roman" w:hAnsi="Times New Roman" w:cs="Times New Roman"/>
          <w:lang w:val="en-GB" w:eastAsia="en-NL"/>
        </w:rPr>
        <w:t xml:space="preserve">e asked whether there </w:t>
      </w:r>
      <w:r>
        <w:rPr>
          <w:rFonts w:ascii="Times New Roman" w:hAnsi="Times New Roman" w:cs="Times New Roman"/>
          <w:lang w:val="en-GB" w:eastAsia="en-NL"/>
        </w:rPr>
        <w:t>was</w:t>
      </w:r>
      <w:r w:rsidRPr="002A6308">
        <w:rPr>
          <w:rFonts w:ascii="Times New Roman" w:hAnsi="Times New Roman" w:cs="Times New Roman"/>
          <w:lang w:val="en-GB" w:eastAsia="en-NL"/>
        </w:rPr>
        <w:t xml:space="preserve"> anything relevant to the research that ha</w:t>
      </w:r>
      <w:r>
        <w:rPr>
          <w:rFonts w:ascii="Times New Roman" w:hAnsi="Times New Roman" w:cs="Times New Roman"/>
          <w:lang w:val="en-GB" w:eastAsia="en-NL"/>
        </w:rPr>
        <w:t>d</w:t>
      </w:r>
      <w:r w:rsidRPr="002A6308">
        <w:rPr>
          <w:rFonts w:ascii="Times New Roman" w:hAnsi="Times New Roman" w:cs="Times New Roman"/>
          <w:lang w:val="en-GB" w:eastAsia="en-NL"/>
        </w:rPr>
        <w:t xml:space="preserve"> not been touched upon by either the interviewer or the participants themselves, after which the participants </w:t>
      </w:r>
      <w:r>
        <w:rPr>
          <w:rFonts w:ascii="Times New Roman" w:hAnsi="Times New Roman" w:cs="Times New Roman"/>
          <w:lang w:val="en-GB" w:eastAsia="en-NL"/>
        </w:rPr>
        <w:t>we</w:t>
      </w:r>
      <w:r w:rsidRPr="002A6308">
        <w:rPr>
          <w:rFonts w:ascii="Times New Roman" w:hAnsi="Times New Roman" w:cs="Times New Roman"/>
          <w:lang w:val="en-GB" w:eastAsia="en-NL"/>
        </w:rPr>
        <w:t xml:space="preserve">re thanked again for their participation and sharing their thoughts, experiences and feelings on this topic. </w:t>
      </w:r>
    </w:p>
    <w:p w14:paraId="45574D1C" w14:textId="77777777" w:rsidR="00941C6C" w:rsidRDefault="00941C6C" w:rsidP="002A6308">
      <w:pPr>
        <w:widowControl/>
        <w:spacing w:after="0" w:line="360" w:lineRule="auto"/>
        <w:rPr>
          <w:rFonts w:ascii="Times New Roman" w:eastAsia="Times New Roman" w:hAnsi="Times New Roman" w:cs="Times New Roman"/>
          <w:sz w:val="24"/>
          <w:szCs w:val="24"/>
          <w:lang w:val="en-NL" w:eastAsia="en-NL"/>
        </w:rPr>
      </w:pPr>
    </w:p>
    <w:p w14:paraId="4FF25B31" w14:textId="77777777" w:rsidR="00941C6C" w:rsidRDefault="00941C6C" w:rsidP="002A6308">
      <w:pPr>
        <w:widowControl/>
        <w:spacing w:after="0" w:line="360" w:lineRule="auto"/>
        <w:rPr>
          <w:rFonts w:ascii="Times New Roman" w:eastAsia="Times New Roman" w:hAnsi="Times New Roman" w:cs="Times New Roman"/>
          <w:sz w:val="24"/>
          <w:szCs w:val="24"/>
          <w:lang w:val="en-NL" w:eastAsia="en-NL"/>
        </w:rPr>
      </w:pPr>
    </w:p>
    <w:p w14:paraId="6165D893" w14:textId="413601DD" w:rsidR="002A6308" w:rsidRPr="00941C6C" w:rsidRDefault="002A6308" w:rsidP="00941C6C">
      <w:pPr>
        <w:pStyle w:val="Geenafstand"/>
        <w:spacing w:line="360" w:lineRule="auto"/>
        <w:rPr>
          <w:rFonts w:ascii="Times New Roman" w:hAnsi="Times New Roman" w:cs="Times New Roman"/>
          <w:b/>
          <w:bCs/>
          <w:sz w:val="28"/>
          <w:szCs w:val="28"/>
          <w:lang w:eastAsia="en-NL"/>
        </w:rPr>
      </w:pPr>
      <w:r w:rsidRPr="00941C6C">
        <w:rPr>
          <w:rFonts w:ascii="Times New Roman" w:hAnsi="Times New Roman" w:cs="Times New Roman"/>
          <w:b/>
          <w:bCs/>
          <w:sz w:val="24"/>
          <w:szCs w:val="24"/>
          <w:lang w:eastAsia="en-NL"/>
        </w:rPr>
        <w:lastRenderedPageBreak/>
        <w:t>3.</w:t>
      </w:r>
      <w:r w:rsidR="00725CF3" w:rsidRPr="00941C6C">
        <w:rPr>
          <w:rFonts w:ascii="Times New Roman" w:hAnsi="Times New Roman" w:cs="Times New Roman"/>
          <w:b/>
          <w:bCs/>
          <w:sz w:val="24"/>
          <w:szCs w:val="24"/>
          <w:lang w:eastAsia="en-NL"/>
        </w:rPr>
        <w:t>4</w:t>
      </w:r>
      <w:r w:rsidRPr="00941C6C">
        <w:rPr>
          <w:rFonts w:ascii="Times New Roman" w:hAnsi="Times New Roman" w:cs="Times New Roman"/>
          <w:b/>
          <w:bCs/>
          <w:sz w:val="24"/>
          <w:szCs w:val="24"/>
          <w:lang w:eastAsia="en-NL"/>
        </w:rPr>
        <w:t xml:space="preserve"> Data collection and analysis</w:t>
      </w:r>
    </w:p>
    <w:p w14:paraId="57FDC5FA" w14:textId="7513AEB7" w:rsidR="00623913" w:rsidRDefault="002A6308" w:rsidP="00544E78">
      <w:pPr>
        <w:widowControl/>
        <w:spacing w:after="0" w:line="360" w:lineRule="auto"/>
        <w:rPr>
          <w:rFonts w:ascii="Times New Roman" w:eastAsia="Times New Roman" w:hAnsi="Times New Roman" w:cs="Times New Roman"/>
          <w:color w:val="000000"/>
          <w:lang w:val="en-NL" w:eastAsia="en-NL"/>
        </w:rPr>
      </w:pPr>
      <w:r w:rsidRPr="002A6308">
        <w:rPr>
          <w:rFonts w:ascii="Times New Roman" w:eastAsia="Times New Roman" w:hAnsi="Times New Roman" w:cs="Times New Roman"/>
          <w:color w:val="000000"/>
          <w:lang w:val="en-NL" w:eastAsia="en-NL"/>
        </w:rPr>
        <w:t xml:space="preserve">Within this research data was collected using in-depth semi structured interviews. The collected data in turn has been analysed using thematic analysis (TA). </w:t>
      </w:r>
      <w:r w:rsidR="00623913" w:rsidRPr="002A6308">
        <w:rPr>
          <w:rFonts w:ascii="Times New Roman" w:eastAsia="Times New Roman" w:hAnsi="Times New Roman" w:cs="Times New Roman"/>
          <w:color w:val="000000"/>
          <w:lang w:val="en-NL" w:eastAsia="en-NL"/>
        </w:rPr>
        <w:t>In analysing the collected data, thematic analysis (TA) was selected as the appropriate form of data analysis predominantly because “through focusing on meaning across a dataset, TA allows the researcher to see and make sense of collective or shared meanings and experiences” (Braun &amp; Clarke, 2012, p. 58) and moreover “you can interrogate the latent meanings, the assumptions and ideas that lie behind what is explicitly stated” (Braun &amp; Clarke, 2012, p. 58). As bec</w:t>
      </w:r>
      <w:r w:rsidR="00623913">
        <w:rPr>
          <w:rFonts w:ascii="Times New Roman" w:eastAsia="Times New Roman" w:hAnsi="Times New Roman" w:cs="Times New Roman"/>
          <w:color w:val="000000"/>
          <w:lang w:val="en-GB" w:eastAsia="en-NL"/>
        </w:rPr>
        <w:t>a</w:t>
      </w:r>
      <w:r w:rsidR="00623913" w:rsidRPr="002A6308">
        <w:rPr>
          <w:rFonts w:ascii="Times New Roman" w:eastAsia="Times New Roman" w:hAnsi="Times New Roman" w:cs="Times New Roman"/>
          <w:color w:val="000000"/>
          <w:lang w:val="en-NL" w:eastAsia="en-NL"/>
        </w:rPr>
        <w:t xml:space="preserve">me evident from the definition provided above, the fit between the nature of the topic under study and the implications of thematic analysis resulted in the selection of this method as fitting. To be more specific, a deductive approach to the TA that </w:t>
      </w:r>
      <w:r w:rsidR="00623913">
        <w:rPr>
          <w:rFonts w:ascii="Times New Roman" w:eastAsia="Times New Roman" w:hAnsi="Times New Roman" w:cs="Times New Roman"/>
          <w:color w:val="000000"/>
          <w:lang w:val="en-GB" w:eastAsia="en-NL"/>
        </w:rPr>
        <w:t>focused</w:t>
      </w:r>
      <w:r w:rsidR="00623913" w:rsidRPr="002A6308">
        <w:rPr>
          <w:rFonts w:ascii="Times New Roman" w:eastAsia="Times New Roman" w:hAnsi="Times New Roman" w:cs="Times New Roman"/>
          <w:color w:val="000000"/>
          <w:lang w:val="en-NL" w:eastAsia="en-NL"/>
        </w:rPr>
        <w:t xml:space="preserve"> on the latent level which “goes beyond the semantic content of the data, and starts to identify or examine the underlying ideas, assumptions, and conceptualizations – and ideologies – that are theorized as shaping or informing the semantic content of the data” (Braun &amp; Clarke, 2006, p. 84) </w:t>
      </w:r>
      <w:r w:rsidR="00623913">
        <w:rPr>
          <w:rFonts w:ascii="Times New Roman" w:eastAsia="Times New Roman" w:hAnsi="Times New Roman" w:cs="Times New Roman"/>
          <w:color w:val="000000"/>
          <w:lang w:val="en-GB" w:eastAsia="en-NL"/>
        </w:rPr>
        <w:t>has been</w:t>
      </w:r>
      <w:r w:rsidR="00623913" w:rsidRPr="002A6308">
        <w:rPr>
          <w:rFonts w:ascii="Times New Roman" w:eastAsia="Times New Roman" w:hAnsi="Times New Roman" w:cs="Times New Roman"/>
          <w:color w:val="000000"/>
          <w:lang w:val="en-NL" w:eastAsia="en-NL"/>
        </w:rPr>
        <w:t xml:space="preserve"> taken. Furthermore, Braun &amp; Clarke (2006) describe the six phases of TA that </w:t>
      </w:r>
      <w:r w:rsidR="00623913">
        <w:rPr>
          <w:rFonts w:ascii="Times New Roman" w:eastAsia="Times New Roman" w:hAnsi="Times New Roman" w:cs="Times New Roman"/>
          <w:color w:val="000000"/>
          <w:lang w:val="en-GB" w:eastAsia="en-NL"/>
        </w:rPr>
        <w:t>have been</w:t>
      </w:r>
      <w:r w:rsidR="00623913" w:rsidRPr="002A6308">
        <w:rPr>
          <w:rFonts w:ascii="Times New Roman" w:eastAsia="Times New Roman" w:hAnsi="Times New Roman" w:cs="Times New Roman"/>
          <w:color w:val="000000"/>
          <w:lang w:val="en-NL" w:eastAsia="en-NL"/>
        </w:rPr>
        <w:t xml:space="preserve"> used for the data analyses of this thesis where the analyses </w:t>
      </w:r>
      <w:r w:rsidR="00623913">
        <w:rPr>
          <w:rFonts w:ascii="Times New Roman" w:eastAsia="Times New Roman" w:hAnsi="Times New Roman" w:cs="Times New Roman"/>
          <w:color w:val="000000"/>
          <w:lang w:val="en-GB" w:eastAsia="en-NL"/>
        </w:rPr>
        <w:t>focused</w:t>
      </w:r>
      <w:r w:rsidR="00623913" w:rsidRPr="002A6308">
        <w:rPr>
          <w:rFonts w:ascii="Times New Roman" w:eastAsia="Times New Roman" w:hAnsi="Times New Roman" w:cs="Times New Roman"/>
          <w:color w:val="000000"/>
          <w:lang w:val="en-NL" w:eastAsia="en-NL"/>
        </w:rPr>
        <w:t xml:space="preserve"> on systematically identifying themes within the data.</w:t>
      </w:r>
    </w:p>
    <w:p w14:paraId="1B327471" w14:textId="2DC0C978" w:rsidR="002A6308" w:rsidRPr="002A6308" w:rsidRDefault="002A6308" w:rsidP="001531D9">
      <w:pPr>
        <w:widowControl/>
        <w:spacing w:after="0" w:line="360" w:lineRule="auto"/>
        <w:ind w:firstLine="720"/>
        <w:rPr>
          <w:rFonts w:ascii="Times New Roman" w:eastAsia="Times New Roman" w:hAnsi="Times New Roman" w:cs="Times New Roman"/>
          <w:sz w:val="24"/>
          <w:szCs w:val="24"/>
          <w:lang w:val="en-GB" w:eastAsia="en-NL"/>
        </w:rPr>
      </w:pPr>
      <w:r w:rsidRPr="002A6308">
        <w:rPr>
          <w:rFonts w:ascii="Times New Roman" w:eastAsia="Times New Roman" w:hAnsi="Times New Roman" w:cs="Times New Roman"/>
          <w:color w:val="000000"/>
          <w:lang w:val="en-NL" w:eastAsia="en-NL"/>
        </w:rPr>
        <w:t xml:space="preserve">Ten semi-structured interviews were conducted from March 28th - May 31st 2022. As touched upon before, participants were highly dispersed in terms of geographical location and due to the limited scope and resources, interviews were conducted in an online environment, using </w:t>
      </w:r>
      <w:r w:rsidR="000A5542">
        <w:rPr>
          <w:rFonts w:ascii="Times New Roman" w:eastAsia="Times New Roman" w:hAnsi="Times New Roman" w:cs="Times New Roman"/>
          <w:color w:val="000000"/>
          <w:lang w:val="en-GB" w:eastAsia="en-NL"/>
        </w:rPr>
        <w:t xml:space="preserve">Zoom. </w:t>
      </w:r>
      <w:r w:rsidRPr="002A6308">
        <w:rPr>
          <w:rFonts w:ascii="Times New Roman" w:eastAsia="Times New Roman" w:hAnsi="Times New Roman" w:cs="Times New Roman"/>
          <w:color w:val="000000"/>
          <w:lang w:val="en-NL" w:eastAsia="en-NL"/>
        </w:rPr>
        <w:t xml:space="preserve">All interviews were conducted in English and an informed consent was provided in advance of the interview to inform the participants about the exact details of the research. Upon starting the interview, participants were asked if they read the informed consent, whether everything was clear to them and whether they would still like to participate in the interview. Informed consent was therefore provided by participants before the interview commenced. Upon completing one of the interviews, the recording of the interview was uploaded into </w:t>
      </w:r>
      <w:r w:rsidRPr="002A6308">
        <w:rPr>
          <w:rFonts w:ascii="Times New Roman" w:eastAsia="Times New Roman" w:hAnsi="Times New Roman" w:cs="Times New Roman"/>
          <w:color w:val="000000"/>
          <w:lang w:val="en-GB" w:eastAsia="en-NL"/>
        </w:rPr>
        <w:t xml:space="preserve">Otter.ai </w:t>
      </w:r>
      <w:r w:rsidRPr="002A6308">
        <w:rPr>
          <w:rFonts w:ascii="Times New Roman" w:eastAsia="Times New Roman" w:hAnsi="Times New Roman" w:cs="Times New Roman"/>
          <w:color w:val="000000"/>
          <w:lang w:val="en-NL" w:eastAsia="en-NL"/>
        </w:rPr>
        <w:t xml:space="preserve">where the recorded interview </w:t>
      </w:r>
      <w:r w:rsidR="00503DAA">
        <w:rPr>
          <w:rFonts w:ascii="Times New Roman" w:eastAsia="Times New Roman" w:hAnsi="Times New Roman" w:cs="Times New Roman"/>
          <w:color w:val="000000"/>
          <w:lang w:val="en-GB" w:eastAsia="en-NL"/>
        </w:rPr>
        <w:t xml:space="preserve">was </w:t>
      </w:r>
      <w:r w:rsidRPr="002A6308">
        <w:rPr>
          <w:rFonts w:ascii="Times New Roman" w:eastAsia="Times New Roman" w:hAnsi="Times New Roman" w:cs="Times New Roman"/>
          <w:color w:val="000000"/>
          <w:lang w:val="en-NL" w:eastAsia="en-NL"/>
        </w:rPr>
        <w:t xml:space="preserve">transcribed verbatim, after which the transcript was manually checked by the researcher to correct any possible flaws in the transcription and to gain a first impression of the collected data at the same time. The first step in conducting a thematic analysis according to Braun &amp; Clarke (2006) is the process of manually checking interview transcriptions, through which the researcher will start to get familiar with the data, which was done accordingly in this research since the transcripts had to be checked after being generated by a transcription service tool. </w:t>
      </w:r>
    </w:p>
    <w:p w14:paraId="79A9E23F" w14:textId="0D293343" w:rsidR="002A6308" w:rsidRPr="002A6308" w:rsidRDefault="002A6308" w:rsidP="002A6308">
      <w:pPr>
        <w:widowControl/>
        <w:spacing w:after="0" w:line="360" w:lineRule="auto"/>
        <w:rPr>
          <w:rFonts w:ascii="Times New Roman" w:eastAsia="Times New Roman" w:hAnsi="Times New Roman" w:cs="Times New Roman"/>
          <w:b/>
          <w:bCs/>
          <w:color w:val="000000"/>
          <w:shd w:val="clear" w:color="auto" w:fill="FFFF00"/>
          <w:lang w:val="en-NL" w:eastAsia="en-NL"/>
        </w:rPr>
      </w:pPr>
      <w:r w:rsidRPr="002A6308">
        <w:rPr>
          <w:rFonts w:ascii="Times New Roman" w:eastAsia="Times New Roman" w:hAnsi="Times New Roman" w:cs="Times New Roman"/>
          <w:color w:val="000000"/>
          <w:lang w:val="en-NL" w:eastAsia="en-NL"/>
        </w:rPr>
        <w:tab/>
        <w:t>Conducting interviews online ha</w:t>
      </w:r>
      <w:r w:rsidR="00914172">
        <w:rPr>
          <w:rFonts w:ascii="Times New Roman" w:eastAsia="Times New Roman" w:hAnsi="Times New Roman" w:cs="Times New Roman"/>
          <w:color w:val="000000"/>
          <w:lang w:val="en-GB" w:eastAsia="en-NL"/>
        </w:rPr>
        <w:t>d</w:t>
      </w:r>
      <w:r w:rsidRPr="002A6308">
        <w:rPr>
          <w:rFonts w:ascii="Times New Roman" w:eastAsia="Times New Roman" w:hAnsi="Times New Roman" w:cs="Times New Roman"/>
          <w:color w:val="000000"/>
          <w:lang w:val="en-NL" w:eastAsia="en-NL"/>
        </w:rPr>
        <w:t xml:space="preserve"> both </w:t>
      </w:r>
      <w:r w:rsidR="00BA280C">
        <w:rPr>
          <w:rFonts w:ascii="Times New Roman" w:eastAsia="Times New Roman" w:hAnsi="Times New Roman" w:cs="Times New Roman"/>
          <w:color w:val="000000"/>
          <w:lang w:val="en-GB" w:eastAsia="en-NL"/>
        </w:rPr>
        <w:t>benefits and limitations</w:t>
      </w:r>
      <w:r w:rsidRPr="002A6308">
        <w:rPr>
          <w:rFonts w:ascii="Times New Roman" w:eastAsia="Times New Roman" w:hAnsi="Times New Roman" w:cs="Times New Roman"/>
          <w:color w:val="000000"/>
          <w:lang w:val="en-NL" w:eastAsia="en-NL"/>
        </w:rPr>
        <w:t xml:space="preserve"> for the research. Since the population </w:t>
      </w:r>
      <w:r w:rsidR="00914172">
        <w:rPr>
          <w:rFonts w:ascii="Times New Roman" w:eastAsia="Times New Roman" w:hAnsi="Times New Roman" w:cs="Times New Roman"/>
          <w:color w:val="000000"/>
          <w:lang w:val="en-GB" w:eastAsia="en-NL"/>
        </w:rPr>
        <w:t>was</w:t>
      </w:r>
      <w:r w:rsidRPr="002A6308">
        <w:rPr>
          <w:rFonts w:ascii="Times New Roman" w:eastAsia="Times New Roman" w:hAnsi="Times New Roman" w:cs="Times New Roman"/>
          <w:color w:val="000000"/>
          <w:lang w:val="en-NL" w:eastAsia="en-NL"/>
        </w:rPr>
        <w:t xml:space="preserve"> rather specific and </w:t>
      </w:r>
      <w:r w:rsidR="00914172">
        <w:rPr>
          <w:rFonts w:ascii="Times New Roman" w:eastAsia="Times New Roman" w:hAnsi="Times New Roman" w:cs="Times New Roman"/>
          <w:color w:val="000000"/>
          <w:lang w:val="en-GB" w:eastAsia="en-NL"/>
        </w:rPr>
        <w:t>were</w:t>
      </w:r>
      <w:r w:rsidRPr="002A6308">
        <w:rPr>
          <w:rFonts w:ascii="Times New Roman" w:eastAsia="Times New Roman" w:hAnsi="Times New Roman" w:cs="Times New Roman"/>
          <w:color w:val="000000"/>
          <w:lang w:val="en-NL" w:eastAsia="en-NL"/>
        </w:rPr>
        <w:t xml:space="preserve"> geographically dispersed across the globe, the research </w:t>
      </w:r>
      <w:r w:rsidR="00A52E24">
        <w:rPr>
          <w:rFonts w:ascii="Times New Roman" w:eastAsia="Times New Roman" w:hAnsi="Times New Roman" w:cs="Times New Roman"/>
          <w:color w:val="000000"/>
          <w:lang w:val="en-GB" w:eastAsia="en-NL"/>
        </w:rPr>
        <w:t>considered to</w:t>
      </w:r>
      <w:r w:rsidRPr="002A6308">
        <w:rPr>
          <w:rFonts w:ascii="Times New Roman" w:eastAsia="Times New Roman" w:hAnsi="Times New Roman" w:cs="Times New Roman"/>
          <w:color w:val="000000"/>
          <w:lang w:val="en-NL" w:eastAsia="en-NL"/>
        </w:rPr>
        <w:t xml:space="preserve"> </w:t>
      </w:r>
      <w:r w:rsidR="00A52E24">
        <w:rPr>
          <w:rFonts w:ascii="Times New Roman" w:eastAsia="Times New Roman" w:hAnsi="Times New Roman" w:cs="Times New Roman"/>
          <w:color w:val="000000"/>
          <w:lang w:val="en-GB" w:eastAsia="en-NL"/>
        </w:rPr>
        <w:t>conduct the interviews</w:t>
      </w:r>
      <w:r w:rsidRPr="002A6308">
        <w:rPr>
          <w:rFonts w:ascii="Times New Roman" w:eastAsia="Times New Roman" w:hAnsi="Times New Roman" w:cs="Times New Roman"/>
          <w:color w:val="000000"/>
          <w:lang w:val="en-NL" w:eastAsia="en-NL"/>
        </w:rPr>
        <w:t xml:space="preserve"> digitally, which as Sullivan (2012) states can greatly enhance the availability and accessibility of participants as these types of communication technologies are available in most parts of the world which in turn also increases the sampling pool. </w:t>
      </w:r>
      <w:r w:rsidRPr="002A6308">
        <w:rPr>
          <w:rFonts w:ascii="Times New Roman" w:eastAsia="Times New Roman" w:hAnsi="Times New Roman" w:cs="Times New Roman"/>
          <w:color w:val="000000"/>
          <w:lang w:val="en-GB" w:eastAsia="en-NL"/>
        </w:rPr>
        <w:t xml:space="preserve">Johnson &amp; Rowland (2012) note here that researchers are more likely to persuade possible participants to share </w:t>
      </w:r>
      <w:r w:rsidRPr="002A6308">
        <w:rPr>
          <w:rFonts w:ascii="Times New Roman" w:eastAsia="Times New Roman" w:hAnsi="Times New Roman" w:cs="Times New Roman"/>
          <w:color w:val="000000"/>
          <w:lang w:val="en-GB" w:eastAsia="en-NL"/>
        </w:rPr>
        <w:lastRenderedPageBreak/>
        <w:t>personal information if the online environment that the interview takes place in is a secure environment that minimizes privacy risks for the participant. Example of these are a secured and private chat room, such as Zoom, or a project-dedicated website. This research</w:t>
      </w:r>
      <w:r w:rsidR="003C7B84">
        <w:rPr>
          <w:rFonts w:ascii="Times New Roman" w:eastAsia="Times New Roman" w:hAnsi="Times New Roman" w:cs="Times New Roman"/>
          <w:color w:val="000000"/>
          <w:lang w:val="en-GB" w:eastAsia="en-NL"/>
        </w:rPr>
        <w:t xml:space="preserve"> aimed to</w:t>
      </w:r>
      <w:r w:rsidRPr="002A6308">
        <w:rPr>
          <w:rFonts w:ascii="Times New Roman" w:eastAsia="Times New Roman" w:hAnsi="Times New Roman" w:cs="Times New Roman"/>
          <w:color w:val="000000"/>
          <w:lang w:val="en-GB" w:eastAsia="en-NL"/>
        </w:rPr>
        <w:t xml:space="preserve"> </w:t>
      </w:r>
      <w:r w:rsidR="003C7B84">
        <w:rPr>
          <w:rFonts w:ascii="Times New Roman" w:eastAsia="Times New Roman" w:hAnsi="Times New Roman" w:cs="Times New Roman"/>
          <w:color w:val="000000"/>
          <w:lang w:val="en-GB" w:eastAsia="en-NL"/>
        </w:rPr>
        <w:t xml:space="preserve">fulfil </w:t>
      </w:r>
      <w:r w:rsidRPr="002A6308">
        <w:rPr>
          <w:rFonts w:ascii="Times New Roman" w:eastAsia="Times New Roman" w:hAnsi="Times New Roman" w:cs="Times New Roman"/>
          <w:color w:val="000000"/>
          <w:lang w:val="en-GB" w:eastAsia="en-NL"/>
        </w:rPr>
        <w:t xml:space="preserve">this as the interviews </w:t>
      </w:r>
      <w:r w:rsidR="00E12CDD">
        <w:rPr>
          <w:rFonts w:ascii="Times New Roman" w:eastAsia="Times New Roman" w:hAnsi="Times New Roman" w:cs="Times New Roman"/>
          <w:color w:val="000000"/>
          <w:lang w:val="en-GB" w:eastAsia="en-NL"/>
        </w:rPr>
        <w:t>were</w:t>
      </w:r>
      <w:r w:rsidRPr="002A6308">
        <w:rPr>
          <w:rFonts w:ascii="Times New Roman" w:eastAsia="Times New Roman" w:hAnsi="Times New Roman" w:cs="Times New Roman"/>
          <w:color w:val="000000"/>
          <w:lang w:val="en-GB" w:eastAsia="en-NL"/>
        </w:rPr>
        <w:t xml:space="preserve"> conducted in the secure online environment of </w:t>
      </w:r>
      <w:r w:rsidR="003C7B84">
        <w:rPr>
          <w:rFonts w:ascii="Times New Roman" w:eastAsia="Times New Roman" w:hAnsi="Times New Roman" w:cs="Times New Roman"/>
          <w:color w:val="000000"/>
          <w:lang w:val="en-GB" w:eastAsia="en-NL"/>
        </w:rPr>
        <w:t xml:space="preserve">the university’s </w:t>
      </w:r>
      <w:r w:rsidRPr="002A6308">
        <w:rPr>
          <w:rFonts w:ascii="Times New Roman" w:eastAsia="Times New Roman" w:hAnsi="Times New Roman" w:cs="Times New Roman"/>
          <w:color w:val="000000"/>
          <w:lang w:val="en-GB" w:eastAsia="en-NL"/>
        </w:rPr>
        <w:t>Zoom</w:t>
      </w:r>
      <w:r w:rsidR="003C7B84">
        <w:rPr>
          <w:rFonts w:ascii="Times New Roman" w:eastAsia="Times New Roman" w:hAnsi="Times New Roman" w:cs="Times New Roman"/>
          <w:color w:val="000000"/>
          <w:lang w:val="en-GB" w:eastAsia="en-NL"/>
        </w:rPr>
        <w:t xml:space="preserve"> environment</w:t>
      </w:r>
      <w:r w:rsidRPr="002A6308">
        <w:rPr>
          <w:rFonts w:ascii="Times New Roman" w:eastAsia="Times New Roman" w:hAnsi="Times New Roman" w:cs="Times New Roman"/>
          <w:color w:val="000000"/>
          <w:lang w:val="en-GB" w:eastAsia="en-NL"/>
        </w:rPr>
        <w:t xml:space="preserve">. </w:t>
      </w:r>
    </w:p>
    <w:p w14:paraId="1BF840C3" w14:textId="45D75240" w:rsidR="004C2A1F" w:rsidRPr="0063795F" w:rsidRDefault="002A6308" w:rsidP="0063795F">
      <w:pPr>
        <w:widowControl/>
        <w:spacing w:after="0" w:line="360" w:lineRule="auto"/>
        <w:ind w:firstLine="720"/>
        <w:rPr>
          <w:rFonts w:ascii="Times New Roman" w:eastAsia="Times New Roman" w:hAnsi="Times New Roman" w:cs="Times New Roman"/>
          <w:lang w:val="en-GB" w:eastAsia="en-NL"/>
        </w:rPr>
      </w:pPr>
      <w:r w:rsidRPr="002A6308">
        <w:rPr>
          <w:rFonts w:ascii="Times New Roman" w:eastAsia="Times New Roman" w:hAnsi="Times New Roman" w:cs="Times New Roman"/>
          <w:lang w:val="en-GB" w:eastAsia="en-NL"/>
        </w:rPr>
        <w:t xml:space="preserve">Potential drawbacks from doing interviews in an online mediated environment </w:t>
      </w:r>
      <w:r w:rsidR="00164810">
        <w:rPr>
          <w:rFonts w:ascii="Times New Roman" w:eastAsia="Times New Roman" w:hAnsi="Times New Roman" w:cs="Times New Roman"/>
          <w:lang w:val="en-GB" w:eastAsia="en-NL"/>
        </w:rPr>
        <w:t>wer</w:t>
      </w:r>
      <w:r w:rsidRPr="002A6308">
        <w:rPr>
          <w:rFonts w:ascii="Times New Roman" w:eastAsia="Times New Roman" w:hAnsi="Times New Roman" w:cs="Times New Roman"/>
          <w:lang w:val="en-GB" w:eastAsia="en-NL"/>
        </w:rPr>
        <w:t xml:space="preserve">e present simultaneously. As </w:t>
      </w:r>
      <w:r w:rsidRPr="002A6308">
        <w:rPr>
          <w:rFonts w:ascii="Times New Roman" w:eastAsia="Times New Roman" w:hAnsi="Times New Roman" w:cs="Times New Roman"/>
          <w:lang w:val="en-NL" w:eastAsia="en-NL"/>
        </w:rPr>
        <w:t>Saarijärvi</w:t>
      </w:r>
      <w:r w:rsidRPr="002A6308">
        <w:rPr>
          <w:rFonts w:ascii="Times New Roman" w:eastAsia="Times New Roman" w:hAnsi="Times New Roman" w:cs="Times New Roman"/>
          <w:lang w:val="en-GB" w:eastAsia="en-NL"/>
        </w:rPr>
        <w:t xml:space="preserve"> &amp; Bratt (2021) state, conducting an online video interview requires the participant to have reliable technology in terms of camera, microphone and connection to the internet. A more prevalent potential drawback </w:t>
      </w:r>
      <w:r w:rsidR="00164810">
        <w:rPr>
          <w:rFonts w:ascii="Times New Roman" w:eastAsia="Times New Roman" w:hAnsi="Times New Roman" w:cs="Times New Roman"/>
          <w:lang w:val="en-GB" w:eastAsia="en-NL"/>
        </w:rPr>
        <w:t>was</w:t>
      </w:r>
      <w:r w:rsidRPr="002A6308">
        <w:rPr>
          <w:rFonts w:ascii="Times New Roman" w:eastAsia="Times New Roman" w:hAnsi="Times New Roman" w:cs="Times New Roman"/>
          <w:lang w:val="en-GB" w:eastAsia="en-NL"/>
        </w:rPr>
        <w:t xml:space="preserve"> the building of rapport online, which as Weller (2017) describes as “an orientation towards ‘euphoria’ or ‘ease’ in interaction, a harmonious connection or a ‘working consensus’, which is both an aim and established element of quality in one-off and repeated qualitative interviews.” (p. 614). She furthermore argues that rapport is essential in establishing trust and minimizing social distance that are important for participants</w:t>
      </w:r>
      <w:r w:rsidR="006735A3">
        <w:rPr>
          <w:rFonts w:ascii="Times New Roman" w:eastAsia="Times New Roman" w:hAnsi="Times New Roman" w:cs="Times New Roman"/>
          <w:lang w:val="en-GB" w:eastAsia="en-NL"/>
        </w:rPr>
        <w:t>’</w:t>
      </w:r>
      <w:r w:rsidRPr="002A6308">
        <w:rPr>
          <w:rFonts w:ascii="Times New Roman" w:eastAsia="Times New Roman" w:hAnsi="Times New Roman" w:cs="Times New Roman"/>
          <w:lang w:val="en-GB" w:eastAsia="en-NL"/>
        </w:rPr>
        <w:t xml:space="preserve"> disclosure and the quality of the collected data as this influences the richness of the participant’s stories. Rapport can be disrupted fiercely by the lack of technological reliability as disruptions during the online interview process could negatively impact flow of conversation, similar to face-to-face interviews (Weller, 2017). Seitz (2015) furthermore argues how inaudible segments of the recorded data through online mediated interviews are a potential drawback impacting the research quality. Additionally, loss of intimacy compared to face-to-face interviews becomes prevalent in online interviews specifically when more sensitive and personal topics are discussed (Seitz, 2015) where a genuine personal connection is hard to establish online and this may result in participants not as comfortable sharing sensitive topics. An example is provided where a single mom is emotionally sharing her experiences on her divorce, but in this case Skype has some technological difficulties resulting in the call being disrupted amidst the emotional explanation, resulting in the single mom not wanting to share the same sensitive topic in great detail </w:t>
      </w:r>
      <w:r w:rsidR="00E376D4">
        <w:rPr>
          <w:rFonts w:ascii="Times New Roman" w:eastAsia="Times New Roman" w:hAnsi="Times New Roman" w:cs="Times New Roman"/>
          <w:lang w:val="en-GB" w:eastAsia="en-NL"/>
        </w:rPr>
        <w:t>repeatedly.</w:t>
      </w:r>
    </w:p>
    <w:p w14:paraId="07E2975F" w14:textId="2CD8ED2A" w:rsidR="002A6308" w:rsidRDefault="002A6308" w:rsidP="00C23978">
      <w:pPr>
        <w:widowControl/>
        <w:spacing w:after="0" w:line="360" w:lineRule="auto"/>
        <w:ind w:firstLine="720"/>
        <w:rPr>
          <w:rFonts w:ascii="Times New Roman" w:eastAsia="Times New Roman" w:hAnsi="Times New Roman" w:cs="Times New Roman"/>
          <w:sz w:val="24"/>
          <w:szCs w:val="24"/>
          <w:lang w:val="en-NL" w:eastAsia="en-NL"/>
        </w:rPr>
      </w:pPr>
      <w:r w:rsidRPr="002A6308">
        <w:rPr>
          <w:rFonts w:ascii="Times New Roman" w:eastAsia="Times New Roman" w:hAnsi="Times New Roman" w:cs="Times New Roman"/>
          <w:color w:val="000000"/>
          <w:lang w:val="en-NL" w:eastAsia="en-NL"/>
        </w:rPr>
        <w:t xml:space="preserve">However, since the nature of this thesis is exploratory and new themes might arise from the TA that are not related to the theoretical framework, the TA </w:t>
      </w:r>
      <w:r w:rsidR="00346748">
        <w:rPr>
          <w:rFonts w:ascii="Times New Roman" w:eastAsia="Times New Roman" w:hAnsi="Times New Roman" w:cs="Times New Roman"/>
          <w:color w:val="000000"/>
          <w:lang w:val="en-GB" w:eastAsia="en-NL"/>
        </w:rPr>
        <w:t>was also</w:t>
      </w:r>
      <w:r w:rsidRPr="002A6308">
        <w:rPr>
          <w:rFonts w:ascii="Times New Roman" w:eastAsia="Times New Roman" w:hAnsi="Times New Roman" w:cs="Times New Roman"/>
          <w:color w:val="000000"/>
          <w:lang w:val="en-NL" w:eastAsia="en-NL"/>
        </w:rPr>
        <w:t xml:space="preserve"> partially inductive as this allow</w:t>
      </w:r>
      <w:r w:rsidR="00346748">
        <w:rPr>
          <w:rFonts w:ascii="Times New Roman" w:eastAsia="Times New Roman" w:hAnsi="Times New Roman" w:cs="Times New Roman"/>
          <w:color w:val="000000"/>
          <w:lang w:val="en-GB" w:eastAsia="en-NL"/>
        </w:rPr>
        <w:t>ed</w:t>
      </w:r>
      <w:r w:rsidRPr="002A6308">
        <w:rPr>
          <w:rFonts w:ascii="Times New Roman" w:eastAsia="Times New Roman" w:hAnsi="Times New Roman" w:cs="Times New Roman"/>
          <w:color w:val="000000"/>
          <w:lang w:val="en-NL" w:eastAsia="en-NL"/>
        </w:rPr>
        <w:t xml:space="preserve"> the research to be open to new topics and themes. If this </w:t>
      </w:r>
      <w:r w:rsidR="00346748">
        <w:rPr>
          <w:rFonts w:ascii="Times New Roman" w:eastAsia="Times New Roman" w:hAnsi="Times New Roman" w:cs="Times New Roman"/>
          <w:color w:val="000000"/>
          <w:lang w:val="en-GB" w:eastAsia="en-NL"/>
        </w:rPr>
        <w:t>was</w:t>
      </w:r>
      <w:r w:rsidRPr="002A6308">
        <w:rPr>
          <w:rFonts w:ascii="Times New Roman" w:eastAsia="Times New Roman" w:hAnsi="Times New Roman" w:cs="Times New Roman"/>
          <w:color w:val="000000"/>
          <w:lang w:val="en-NL" w:eastAsia="en-NL"/>
        </w:rPr>
        <w:t xml:space="preserve"> the case, emerging topics and themes </w:t>
      </w:r>
      <w:r w:rsidR="00346748">
        <w:rPr>
          <w:rFonts w:ascii="Times New Roman" w:eastAsia="Times New Roman" w:hAnsi="Times New Roman" w:cs="Times New Roman"/>
          <w:color w:val="000000"/>
          <w:lang w:val="en-GB" w:eastAsia="en-NL"/>
        </w:rPr>
        <w:t>have been</w:t>
      </w:r>
      <w:r w:rsidRPr="002A6308">
        <w:rPr>
          <w:rFonts w:ascii="Times New Roman" w:eastAsia="Times New Roman" w:hAnsi="Times New Roman" w:cs="Times New Roman"/>
          <w:color w:val="000000"/>
          <w:lang w:val="en-NL" w:eastAsia="en-NL"/>
        </w:rPr>
        <w:t xml:space="preserve"> included in the discussions and the results chapters of the thesis.</w:t>
      </w:r>
    </w:p>
    <w:p w14:paraId="4FB356E3" w14:textId="77777777" w:rsidR="007834DE" w:rsidRPr="00A70F38" w:rsidRDefault="007834DE" w:rsidP="00A70F38">
      <w:pPr>
        <w:pStyle w:val="Geenafstand"/>
        <w:spacing w:line="360" w:lineRule="auto"/>
        <w:rPr>
          <w:rFonts w:ascii="Times New Roman" w:hAnsi="Times New Roman" w:cs="Times New Roman"/>
          <w:sz w:val="24"/>
          <w:szCs w:val="24"/>
          <w:lang w:eastAsia="en-NL"/>
        </w:rPr>
      </w:pPr>
    </w:p>
    <w:p w14:paraId="4632867F" w14:textId="40CBAD75" w:rsidR="001B2FDF" w:rsidRPr="00A70F38" w:rsidRDefault="007D7524" w:rsidP="00A70F38">
      <w:pPr>
        <w:pStyle w:val="Geenafstand"/>
        <w:spacing w:line="360" w:lineRule="auto"/>
        <w:rPr>
          <w:rFonts w:ascii="Times New Roman" w:hAnsi="Times New Roman" w:cs="Times New Roman"/>
          <w:sz w:val="24"/>
          <w:szCs w:val="24"/>
          <w:lang w:eastAsia="en-NL"/>
        </w:rPr>
      </w:pPr>
      <w:r w:rsidRPr="00A70F38">
        <w:rPr>
          <w:rFonts w:ascii="Times New Roman" w:hAnsi="Times New Roman" w:cs="Times New Roman"/>
          <w:i/>
          <w:iCs/>
          <w:sz w:val="24"/>
          <w:szCs w:val="24"/>
          <w:lang w:eastAsia="en-NL"/>
        </w:rPr>
        <w:t>3.</w:t>
      </w:r>
      <w:r w:rsidR="00725CF3" w:rsidRPr="00A70F38">
        <w:rPr>
          <w:rFonts w:ascii="Times New Roman" w:hAnsi="Times New Roman" w:cs="Times New Roman"/>
          <w:i/>
          <w:iCs/>
          <w:sz w:val="24"/>
          <w:szCs w:val="24"/>
          <w:lang w:eastAsia="en-NL"/>
        </w:rPr>
        <w:t>4</w:t>
      </w:r>
      <w:r w:rsidRPr="00A70F38">
        <w:rPr>
          <w:rFonts w:ascii="Times New Roman" w:hAnsi="Times New Roman" w:cs="Times New Roman"/>
          <w:i/>
          <w:iCs/>
          <w:sz w:val="24"/>
          <w:szCs w:val="24"/>
          <w:lang w:eastAsia="en-NL"/>
        </w:rPr>
        <w:t>.1</w:t>
      </w:r>
      <w:r w:rsidR="00812467" w:rsidRPr="00A70F38">
        <w:rPr>
          <w:rFonts w:ascii="Times New Roman" w:hAnsi="Times New Roman" w:cs="Times New Roman"/>
          <w:sz w:val="24"/>
          <w:szCs w:val="24"/>
          <w:lang w:eastAsia="en-NL"/>
        </w:rPr>
        <w:t xml:space="preserve"> </w:t>
      </w:r>
      <w:r w:rsidR="00812467" w:rsidRPr="00A70F38">
        <w:rPr>
          <w:rFonts w:ascii="Times New Roman" w:hAnsi="Times New Roman" w:cs="Times New Roman"/>
          <w:i/>
          <w:iCs/>
          <w:sz w:val="24"/>
          <w:szCs w:val="24"/>
          <w:lang w:eastAsia="en-NL"/>
        </w:rPr>
        <w:t>The steps of thematic analysis</w:t>
      </w:r>
    </w:p>
    <w:p w14:paraId="778B8873" w14:textId="54879820" w:rsidR="00687C0D" w:rsidRPr="00A07ACE" w:rsidRDefault="003172D9" w:rsidP="00FA2147">
      <w:pPr>
        <w:widowControl/>
        <w:spacing w:after="0" w:line="360" w:lineRule="auto"/>
        <w:rPr>
          <w:rFonts w:ascii="Times New Roman" w:eastAsia="Times New Roman" w:hAnsi="Times New Roman" w:cs="Times New Roman"/>
          <w:lang w:val="en-GB" w:eastAsia="en-NL"/>
        </w:rPr>
      </w:pPr>
      <w:r w:rsidRPr="00A07ACE">
        <w:rPr>
          <w:rFonts w:ascii="Times New Roman" w:eastAsia="Times New Roman" w:hAnsi="Times New Roman" w:cs="Times New Roman"/>
          <w:lang w:val="en-GB" w:eastAsia="en-NL"/>
        </w:rPr>
        <w:t xml:space="preserve">Central to the </w:t>
      </w:r>
      <w:r w:rsidR="008875D6" w:rsidRPr="00A07ACE">
        <w:rPr>
          <w:rFonts w:ascii="Times New Roman" w:eastAsia="Times New Roman" w:hAnsi="Times New Roman" w:cs="Times New Roman"/>
          <w:lang w:val="en-GB" w:eastAsia="en-NL"/>
        </w:rPr>
        <w:t>thematic analysis that was conducted in this master thesis are the six steps as laid out by Braun and Clarke (2006)</w:t>
      </w:r>
      <w:r w:rsidR="00645545" w:rsidRPr="00A07ACE">
        <w:rPr>
          <w:rFonts w:ascii="Times New Roman" w:eastAsia="Times New Roman" w:hAnsi="Times New Roman" w:cs="Times New Roman"/>
          <w:lang w:val="en-GB" w:eastAsia="en-NL"/>
        </w:rPr>
        <w:t xml:space="preserve">. Initially, the six steps by Braun and Clarke (2006) were </w:t>
      </w:r>
      <w:r w:rsidR="00240A1B" w:rsidRPr="00A07ACE">
        <w:rPr>
          <w:rFonts w:ascii="Times New Roman" w:eastAsia="Times New Roman" w:hAnsi="Times New Roman" w:cs="Times New Roman"/>
          <w:lang w:val="en-GB" w:eastAsia="en-NL"/>
        </w:rPr>
        <w:t xml:space="preserve">aimed at the field of psychology, where this master thesis is utilizing a substantial amount of literature from the field of psychology and touching upon a topic that finds a lot of common ground with the field of psychology and therefore </w:t>
      </w:r>
      <w:r w:rsidR="00471A54" w:rsidRPr="00A07ACE">
        <w:rPr>
          <w:rFonts w:ascii="Times New Roman" w:eastAsia="Times New Roman" w:hAnsi="Times New Roman" w:cs="Times New Roman"/>
          <w:lang w:val="en-GB" w:eastAsia="en-NL"/>
        </w:rPr>
        <w:t xml:space="preserve">can be deemed fitting for this </w:t>
      </w:r>
      <w:r w:rsidR="00B02C78" w:rsidRPr="00A07ACE">
        <w:rPr>
          <w:rFonts w:ascii="Times New Roman" w:eastAsia="Times New Roman" w:hAnsi="Times New Roman" w:cs="Times New Roman"/>
          <w:lang w:val="en-GB" w:eastAsia="en-NL"/>
        </w:rPr>
        <w:t>researc</w:t>
      </w:r>
      <w:r w:rsidR="001E64ED" w:rsidRPr="00A07ACE">
        <w:rPr>
          <w:rFonts w:ascii="Times New Roman" w:eastAsia="Times New Roman" w:hAnsi="Times New Roman" w:cs="Times New Roman"/>
          <w:lang w:val="en-GB" w:eastAsia="en-NL"/>
        </w:rPr>
        <w:t xml:space="preserve">h. </w:t>
      </w:r>
      <w:r w:rsidR="000C56D4" w:rsidRPr="00A07ACE">
        <w:rPr>
          <w:rFonts w:ascii="Times New Roman" w:eastAsia="Times New Roman" w:hAnsi="Times New Roman" w:cs="Times New Roman"/>
          <w:lang w:val="en-GB" w:eastAsia="en-NL"/>
        </w:rPr>
        <w:t xml:space="preserve">In their </w:t>
      </w:r>
      <w:r w:rsidR="00E475C8" w:rsidRPr="00A07ACE">
        <w:rPr>
          <w:rFonts w:ascii="Times New Roman" w:eastAsia="Times New Roman" w:hAnsi="Times New Roman" w:cs="Times New Roman"/>
          <w:lang w:val="en-GB" w:eastAsia="en-NL"/>
        </w:rPr>
        <w:t xml:space="preserve">article, Braun and Clarke (2006) </w:t>
      </w:r>
      <w:r w:rsidR="00727AED" w:rsidRPr="00A07ACE">
        <w:rPr>
          <w:rFonts w:ascii="Times New Roman" w:eastAsia="Times New Roman" w:hAnsi="Times New Roman" w:cs="Times New Roman"/>
          <w:lang w:val="en-GB" w:eastAsia="en-NL"/>
        </w:rPr>
        <w:t>make a clear distinction</w:t>
      </w:r>
      <w:r w:rsidR="00E475C8" w:rsidRPr="00A07ACE">
        <w:rPr>
          <w:rFonts w:ascii="Times New Roman" w:eastAsia="Times New Roman" w:hAnsi="Times New Roman" w:cs="Times New Roman"/>
          <w:lang w:val="en-GB" w:eastAsia="en-NL"/>
        </w:rPr>
        <w:t xml:space="preserve"> between a deductive and inductive approach </w:t>
      </w:r>
      <w:r w:rsidR="00727AED" w:rsidRPr="00A07ACE">
        <w:rPr>
          <w:rFonts w:ascii="Times New Roman" w:eastAsia="Times New Roman" w:hAnsi="Times New Roman" w:cs="Times New Roman"/>
          <w:lang w:val="en-GB" w:eastAsia="en-NL"/>
        </w:rPr>
        <w:t>throughout</w:t>
      </w:r>
      <w:r w:rsidR="00E475C8" w:rsidRPr="00A07ACE">
        <w:rPr>
          <w:rFonts w:ascii="Times New Roman" w:eastAsia="Times New Roman" w:hAnsi="Times New Roman" w:cs="Times New Roman"/>
          <w:lang w:val="en-GB" w:eastAsia="en-NL"/>
        </w:rPr>
        <w:t xml:space="preserve"> the analysis</w:t>
      </w:r>
      <w:r w:rsidR="00727AED" w:rsidRPr="00A07ACE">
        <w:rPr>
          <w:rFonts w:ascii="Times New Roman" w:eastAsia="Times New Roman" w:hAnsi="Times New Roman" w:cs="Times New Roman"/>
          <w:lang w:val="en-GB" w:eastAsia="en-NL"/>
        </w:rPr>
        <w:t xml:space="preserve">, </w:t>
      </w:r>
      <w:r w:rsidR="00727AED" w:rsidRPr="00A07ACE">
        <w:rPr>
          <w:rFonts w:ascii="Times New Roman" w:eastAsia="Times New Roman" w:hAnsi="Times New Roman" w:cs="Times New Roman"/>
          <w:lang w:val="en-GB" w:eastAsia="en-NL"/>
        </w:rPr>
        <w:lastRenderedPageBreak/>
        <w:t xml:space="preserve">where as described in the previous section, this research took a primarily </w:t>
      </w:r>
      <w:r w:rsidR="002D4EE7" w:rsidRPr="00A07ACE">
        <w:rPr>
          <w:rFonts w:ascii="Times New Roman" w:eastAsia="Times New Roman" w:hAnsi="Times New Roman" w:cs="Times New Roman"/>
          <w:lang w:val="en-GB" w:eastAsia="en-NL"/>
        </w:rPr>
        <w:t xml:space="preserve">deductive approach where some room was left for an inductive way of reasoning throughout the analyses. </w:t>
      </w:r>
      <w:r w:rsidR="00DB6C80" w:rsidRPr="00A07ACE">
        <w:rPr>
          <w:rFonts w:ascii="Times New Roman" w:eastAsia="Times New Roman" w:hAnsi="Times New Roman" w:cs="Times New Roman"/>
          <w:lang w:val="en-GB" w:eastAsia="en-NL"/>
        </w:rPr>
        <w:t xml:space="preserve">This was purposefully done so as the coping mechanism </w:t>
      </w:r>
      <w:r w:rsidR="005A4C75" w:rsidRPr="00A07ACE">
        <w:rPr>
          <w:rFonts w:ascii="Times New Roman" w:eastAsia="Times New Roman" w:hAnsi="Times New Roman" w:cs="Times New Roman"/>
          <w:lang w:val="en-GB" w:eastAsia="en-NL"/>
        </w:rPr>
        <w:t xml:space="preserve">theory </w:t>
      </w:r>
      <w:r w:rsidR="001B3E2D" w:rsidRPr="00A07ACE">
        <w:rPr>
          <w:rFonts w:ascii="Times New Roman" w:eastAsia="Times New Roman" w:hAnsi="Times New Roman" w:cs="Times New Roman"/>
          <w:lang w:val="en-GB" w:eastAsia="en-NL"/>
        </w:rPr>
        <w:t>wa</w:t>
      </w:r>
      <w:r w:rsidR="005A4C75" w:rsidRPr="00A07ACE">
        <w:rPr>
          <w:rFonts w:ascii="Times New Roman" w:eastAsia="Times New Roman" w:hAnsi="Times New Roman" w:cs="Times New Roman"/>
          <w:lang w:val="en-GB" w:eastAsia="en-NL"/>
        </w:rPr>
        <w:t xml:space="preserve">s being applied </w:t>
      </w:r>
      <w:r w:rsidR="001B3E2D" w:rsidRPr="00A07ACE">
        <w:rPr>
          <w:rFonts w:ascii="Times New Roman" w:eastAsia="Times New Roman" w:hAnsi="Times New Roman" w:cs="Times New Roman"/>
          <w:lang w:val="en-GB" w:eastAsia="en-NL"/>
        </w:rPr>
        <w:t>to</w:t>
      </w:r>
      <w:r w:rsidR="005A4C75" w:rsidRPr="00A07ACE">
        <w:rPr>
          <w:rFonts w:ascii="Times New Roman" w:eastAsia="Times New Roman" w:hAnsi="Times New Roman" w:cs="Times New Roman"/>
          <w:lang w:val="en-GB" w:eastAsia="en-NL"/>
        </w:rPr>
        <w:t xml:space="preserve"> the field of game design and therefore new </w:t>
      </w:r>
      <w:r w:rsidR="001B3E2D" w:rsidRPr="00A07ACE">
        <w:rPr>
          <w:rFonts w:ascii="Times New Roman" w:eastAsia="Times New Roman" w:hAnsi="Times New Roman" w:cs="Times New Roman"/>
          <w:lang w:val="en-GB" w:eastAsia="en-NL"/>
        </w:rPr>
        <w:t xml:space="preserve">findings might have emerged </w:t>
      </w:r>
      <w:r w:rsidR="00DD7923" w:rsidRPr="00A07ACE">
        <w:rPr>
          <w:rFonts w:ascii="Times New Roman" w:eastAsia="Times New Roman" w:hAnsi="Times New Roman" w:cs="Times New Roman"/>
          <w:lang w:val="en-GB" w:eastAsia="en-NL"/>
        </w:rPr>
        <w:t>from the analysis.</w:t>
      </w:r>
    </w:p>
    <w:p w14:paraId="70E3EF98" w14:textId="1DC5E2A1" w:rsidR="00DD7923" w:rsidRDefault="00DD7923" w:rsidP="002A6308">
      <w:pPr>
        <w:widowControl/>
        <w:spacing w:after="0" w:line="360" w:lineRule="auto"/>
        <w:rPr>
          <w:rFonts w:ascii="Times New Roman" w:eastAsia="Times New Roman" w:hAnsi="Times New Roman" w:cs="Times New Roman"/>
          <w:lang w:val="en-GB" w:eastAsia="en-NL"/>
        </w:rPr>
      </w:pPr>
      <w:r w:rsidRPr="00A07ACE">
        <w:rPr>
          <w:rFonts w:ascii="Times New Roman" w:eastAsia="Times New Roman" w:hAnsi="Times New Roman" w:cs="Times New Roman"/>
          <w:lang w:val="en-GB" w:eastAsia="en-NL"/>
        </w:rPr>
        <w:tab/>
        <w:t xml:space="preserve">The first step of the thematic analysis consisted of </w:t>
      </w:r>
      <w:r w:rsidR="00422C0F" w:rsidRPr="00A07ACE">
        <w:rPr>
          <w:rFonts w:ascii="Times New Roman" w:eastAsia="Times New Roman" w:hAnsi="Times New Roman" w:cs="Times New Roman"/>
          <w:lang w:val="en-GB" w:eastAsia="en-NL"/>
        </w:rPr>
        <w:t>becoming familiar with the collected data</w:t>
      </w:r>
      <w:r w:rsidR="006242A9" w:rsidRPr="00A07ACE">
        <w:rPr>
          <w:rFonts w:ascii="Times New Roman" w:eastAsia="Times New Roman" w:hAnsi="Times New Roman" w:cs="Times New Roman"/>
          <w:lang w:val="en-GB" w:eastAsia="en-NL"/>
        </w:rPr>
        <w:t xml:space="preserve">, which partly happened during the data collection process itself and partly afterwards during the transcription check. Initial thoughts and ideas on codes were written down during the second part of this process, as is described by Braun and Clarke (2006). </w:t>
      </w:r>
      <w:r w:rsidR="00452AE3" w:rsidRPr="00A07ACE">
        <w:rPr>
          <w:rFonts w:ascii="Times New Roman" w:eastAsia="Times New Roman" w:hAnsi="Times New Roman" w:cs="Times New Roman"/>
          <w:lang w:val="en-GB" w:eastAsia="en-NL"/>
        </w:rPr>
        <w:t xml:space="preserve">The second step entailed the creation of </w:t>
      </w:r>
      <w:r w:rsidR="00431C19" w:rsidRPr="00A07ACE">
        <w:rPr>
          <w:rFonts w:ascii="Times New Roman" w:eastAsia="Times New Roman" w:hAnsi="Times New Roman" w:cs="Times New Roman"/>
          <w:lang w:val="en-GB" w:eastAsia="en-NL"/>
        </w:rPr>
        <w:t xml:space="preserve">initial codes that </w:t>
      </w:r>
      <w:r w:rsidR="004B1570" w:rsidRPr="00A07ACE">
        <w:rPr>
          <w:rFonts w:ascii="Times New Roman" w:eastAsia="Times New Roman" w:hAnsi="Times New Roman" w:cs="Times New Roman"/>
          <w:lang w:val="en-GB" w:eastAsia="en-NL"/>
        </w:rPr>
        <w:t xml:space="preserve">served as a first description of different coping strategies that were being employed by game designers, not to be confused with </w:t>
      </w:r>
      <w:r w:rsidR="006F55F9" w:rsidRPr="00A07ACE">
        <w:rPr>
          <w:rFonts w:ascii="Times New Roman" w:eastAsia="Times New Roman" w:hAnsi="Times New Roman" w:cs="Times New Roman"/>
          <w:lang w:val="en-GB" w:eastAsia="en-NL"/>
        </w:rPr>
        <w:t xml:space="preserve">the open coding that occurs in grounded theory research. This resulted in a total of </w:t>
      </w:r>
      <w:r w:rsidR="00861622" w:rsidRPr="00A07ACE">
        <w:rPr>
          <w:rFonts w:ascii="Times New Roman" w:eastAsia="Times New Roman" w:hAnsi="Times New Roman" w:cs="Times New Roman"/>
          <w:lang w:val="en-GB" w:eastAsia="en-NL"/>
        </w:rPr>
        <w:t xml:space="preserve">54 codes, which ultimately served as the basis on which </w:t>
      </w:r>
      <w:r w:rsidR="003512E4" w:rsidRPr="00A07ACE">
        <w:rPr>
          <w:rFonts w:ascii="Times New Roman" w:eastAsia="Times New Roman" w:hAnsi="Times New Roman" w:cs="Times New Roman"/>
          <w:lang w:val="en-GB" w:eastAsia="en-NL"/>
        </w:rPr>
        <w:t>the third step of generating potential themes was conducted.</w:t>
      </w:r>
      <w:r w:rsidR="00C62184">
        <w:rPr>
          <w:rFonts w:ascii="Times New Roman" w:eastAsia="Times New Roman" w:hAnsi="Times New Roman" w:cs="Times New Roman"/>
          <w:lang w:val="en-GB" w:eastAsia="en-NL"/>
        </w:rPr>
        <w:t xml:space="preserve"> The most relevant codes from this stage can be found in Appendix A.</w:t>
      </w:r>
      <w:r w:rsidR="003512E4" w:rsidRPr="00A07ACE">
        <w:rPr>
          <w:rFonts w:ascii="Times New Roman" w:eastAsia="Times New Roman" w:hAnsi="Times New Roman" w:cs="Times New Roman"/>
          <w:lang w:val="en-GB" w:eastAsia="en-NL"/>
        </w:rPr>
        <w:t xml:space="preserve"> </w:t>
      </w:r>
      <w:r w:rsidR="00F014F5">
        <w:rPr>
          <w:rFonts w:ascii="Times New Roman" w:eastAsia="Times New Roman" w:hAnsi="Times New Roman" w:cs="Times New Roman"/>
          <w:lang w:val="en-GB" w:eastAsia="en-NL"/>
        </w:rPr>
        <w:t xml:space="preserve">In order </w:t>
      </w:r>
      <w:r w:rsidR="00137B78">
        <w:rPr>
          <w:rFonts w:ascii="Times New Roman" w:eastAsia="Times New Roman" w:hAnsi="Times New Roman" w:cs="Times New Roman"/>
          <w:lang w:val="en-GB" w:eastAsia="en-NL"/>
        </w:rPr>
        <w:t>for</w:t>
      </w:r>
      <w:r w:rsidR="00F014F5">
        <w:rPr>
          <w:rFonts w:ascii="Times New Roman" w:eastAsia="Times New Roman" w:hAnsi="Times New Roman" w:cs="Times New Roman"/>
          <w:lang w:val="en-GB" w:eastAsia="en-NL"/>
        </w:rPr>
        <w:t xml:space="preserve"> these potential themes</w:t>
      </w:r>
      <w:r w:rsidR="00137B78">
        <w:rPr>
          <w:rFonts w:ascii="Times New Roman" w:eastAsia="Times New Roman" w:hAnsi="Times New Roman" w:cs="Times New Roman"/>
          <w:lang w:val="en-GB" w:eastAsia="en-NL"/>
        </w:rPr>
        <w:t xml:space="preserve"> to be drafted</w:t>
      </w:r>
      <w:r w:rsidR="00F014F5">
        <w:rPr>
          <w:rFonts w:ascii="Times New Roman" w:eastAsia="Times New Roman" w:hAnsi="Times New Roman" w:cs="Times New Roman"/>
          <w:lang w:val="en-GB" w:eastAsia="en-NL"/>
        </w:rPr>
        <w:t>,</w:t>
      </w:r>
      <w:r w:rsidR="00DA43C7">
        <w:rPr>
          <w:rFonts w:ascii="Times New Roman" w:eastAsia="Times New Roman" w:hAnsi="Times New Roman" w:cs="Times New Roman"/>
          <w:lang w:val="en-GB" w:eastAsia="en-NL"/>
        </w:rPr>
        <w:t xml:space="preserve"> the creation of sub-themes </w:t>
      </w:r>
      <w:r w:rsidR="00137B78">
        <w:rPr>
          <w:rFonts w:ascii="Times New Roman" w:eastAsia="Times New Roman" w:hAnsi="Times New Roman" w:cs="Times New Roman"/>
          <w:lang w:val="en-GB" w:eastAsia="en-NL"/>
        </w:rPr>
        <w:t xml:space="preserve">according to the grouping of the initial codes was </w:t>
      </w:r>
      <w:r w:rsidR="00912110">
        <w:rPr>
          <w:rFonts w:ascii="Times New Roman" w:eastAsia="Times New Roman" w:hAnsi="Times New Roman" w:cs="Times New Roman"/>
          <w:lang w:val="en-GB" w:eastAsia="en-NL"/>
        </w:rPr>
        <w:t xml:space="preserve">conducted, resulting in a total of </w:t>
      </w:r>
      <w:r w:rsidR="00EC54BB">
        <w:rPr>
          <w:rFonts w:ascii="Times New Roman" w:eastAsia="Times New Roman" w:hAnsi="Times New Roman" w:cs="Times New Roman"/>
          <w:lang w:val="en-GB" w:eastAsia="en-NL"/>
        </w:rPr>
        <w:t>eight</w:t>
      </w:r>
      <w:r w:rsidR="00912110">
        <w:rPr>
          <w:rFonts w:ascii="Times New Roman" w:eastAsia="Times New Roman" w:hAnsi="Times New Roman" w:cs="Times New Roman"/>
          <w:lang w:val="en-GB" w:eastAsia="en-NL"/>
        </w:rPr>
        <w:t xml:space="preserve"> sub-themes, or groupings. </w:t>
      </w:r>
      <w:r w:rsidR="00C62184">
        <w:rPr>
          <w:rFonts w:ascii="Times New Roman" w:eastAsia="Times New Roman" w:hAnsi="Times New Roman" w:cs="Times New Roman"/>
          <w:lang w:val="en-GB" w:eastAsia="en-NL"/>
        </w:rPr>
        <w:t xml:space="preserve">These themes have been listed in Appendix A of this master’s thesis. </w:t>
      </w:r>
      <w:r w:rsidR="002D4C43">
        <w:rPr>
          <w:rFonts w:ascii="Times New Roman" w:eastAsia="Times New Roman" w:hAnsi="Times New Roman" w:cs="Times New Roman"/>
          <w:lang w:val="en-GB" w:eastAsia="en-NL"/>
        </w:rPr>
        <w:t xml:space="preserve">The fourth step was dedicated to the </w:t>
      </w:r>
      <w:r w:rsidR="00C419B6">
        <w:rPr>
          <w:rFonts w:ascii="Times New Roman" w:eastAsia="Times New Roman" w:hAnsi="Times New Roman" w:cs="Times New Roman"/>
          <w:lang w:val="en-GB" w:eastAsia="en-NL"/>
        </w:rPr>
        <w:t xml:space="preserve">reviewing of the generated sub-themes in order to ensure that these are mutually exclusive, yet together </w:t>
      </w:r>
      <w:r w:rsidR="00C23590">
        <w:rPr>
          <w:rFonts w:ascii="Times New Roman" w:eastAsia="Times New Roman" w:hAnsi="Times New Roman" w:cs="Times New Roman"/>
          <w:lang w:val="en-GB" w:eastAsia="en-NL"/>
        </w:rPr>
        <w:t xml:space="preserve">form an exhaustive representation of the complete dataset (Braun and Clarke, 2006). </w:t>
      </w:r>
      <w:r w:rsidR="002D7E64">
        <w:rPr>
          <w:rFonts w:ascii="Times New Roman" w:eastAsia="Times New Roman" w:hAnsi="Times New Roman" w:cs="Times New Roman"/>
          <w:lang w:val="en-GB" w:eastAsia="en-NL"/>
        </w:rPr>
        <w:t xml:space="preserve">The </w:t>
      </w:r>
      <w:r w:rsidR="00EC54BB">
        <w:rPr>
          <w:rFonts w:ascii="Times New Roman" w:eastAsia="Times New Roman" w:hAnsi="Times New Roman" w:cs="Times New Roman"/>
          <w:lang w:val="en-GB" w:eastAsia="en-NL"/>
        </w:rPr>
        <w:t xml:space="preserve">five </w:t>
      </w:r>
      <w:r w:rsidR="002D7E64">
        <w:rPr>
          <w:rFonts w:ascii="Times New Roman" w:eastAsia="Times New Roman" w:hAnsi="Times New Roman" w:cs="Times New Roman"/>
          <w:lang w:val="en-GB" w:eastAsia="en-NL"/>
        </w:rPr>
        <w:t xml:space="preserve">themes were drafted on the basis of the </w:t>
      </w:r>
      <w:r w:rsidR="00E0110E">
        <w:rPr>
          <w:rFonts w:ascii="Times New Roman" w:eastAsia="Times New Roman" w:hAnsi="Times New Roman" w:cs="Times New Roman"/>
          <w:lang w:val="en-GB" w:eastAsia="en-NL"/>
        </w:rPr>
        <w:t xml:space="preserve">fourth step, which can be considered the fifth step of thematic analysis according to Braun and Clarke (2006) where the </w:t>
      </w:r>
      <w:r w:rsidR="00F76DCF">
        <w:rPr>
          <w:rFonts w:ascii="Times New Roman" w:eastAsia="Times New Roman" w:hAnsi="Times New Roman" w:cs="Times New Roman"/>
          <w:lang w:val="en-GB" w:eastAsia="en-NL"/>
        </w:rPr>
        <w:t>polishin</w:t>
      </w:r>
      <w:r w:rsidR="00E0110E">
        <w:rPr>
          <w:rFonts w:ascii="Times New Roman" w:eastAsia="Times New Roman" w:hAnsi="Times New Roman" w:cs="Times New Roman"/>
          <w:lang w:val="en-GB" w:eastAsia="en-NL"/>
        </w:rPr>
        <w:t>g of the</w:t>
      </w:r>
      <w:r w:rsidR="00F76DCF">
        <w:rPr>
          <w:rFonts w:ascii="Times New Roman" w:eastAsia="Times New Roman" w:hAnsi="Times New Roman" w:cs="Times New Roman"/>
          <w:lang w:val="en-GB" w:eastAsia="en-NL"/>
        </w:rPr>
        <w:t>se</w:t>
      </w:r>
      <w:r w:rsidR="00E0110E">
        <w:rPr>
          <w:rFonts w:ascii="Times New Roman" w:eastAsia="Times New Roman" w:hAnsi="Times New Roman" w:cs="Times New Roman"/>
          <w:lang w:val="en-GB" w:eastAsia="en-NL"/>
        </w:rPr>
        <w:t xml:space="preserve"> themes </w:t>
      </w:r>
      <w:r w:rsidR="00F76DCF">
        <w:rPr>
          <w:rFonts w:ascii="Times New Roman" w:eastAsia="Times New Roman" w:hAnsi="Times New Roman" w:cs="Times New Roman"/>
          <w:lang w:val="en-GB" w:eastAsia="en-NL"/>
        </w:rPr>
        <w:t xml:space="preserve">is conducted in order to assure a </w:t>
      </w:r>
      <w:r w:rsidR="00D80B83">
        <w:rPr>
          <w:rFonts w:ascii="Times New Roman" w:eastAsia="Times New Roman" w:hAnsi="Times New Roman" w:cs="Times New Roman"/>
          <w:lang w:val="en-GB" w:eastAsia="en-NL"/>
        </w:rPr>
        <w:t xml:space="preserve">logical line of reasoning throughout the analysis. </w:t>
      </w:r>
      <w:r w:rsidR="0040215F">
        <w:rPr>
          <w:rFonts w:ascii="Times New Roman" w:eastAsia="Times New Roman" w:hAnsi="Times New Roman" w:cs="Times New Roman"/>
          <w:lang w:val="en-GB" w:eastAsia="en-NL"/>
        </w:rPr>
        <w:t>After these initial themes were drafted and having discussed these with the thesis supervisor, a revised and final version was drafted that ultimately led to three different themes</w:t>
      </w:r>
      <w:r w:rsidR="00CE38F1">
        <w:rPr>
          <w:rFonts w:ascii="Times New Roman" w:eastAsia="Times New Roman" w:hAnsi="Times New Roman" w:cs="Times New Roman"/>
          <w:lang w:val="en-GB" w:eastAsia="en-NL"/>
        </w:rPr>
        <w:t xml:space="preserve"> together form</w:t>
      </w:r>
      <w:r w:rsidR="007F26FD">
        <w:rPr>
          <w:rFonts w:ascii="Times New Roman" w:eastAsia="Times New Roman" w:hAnsi="Times New Roman" w:cs="Times New Roman"/>
          <w:lang w:val="en-GB" w:eastAsia="en-NL"/>
        </w:rPr>
        <w:t>ed</w:t>
      </w:r>
      <w:r w:rsidR="00CE38F1">
        <w:rPr>
          <w:rFonts w:ascii="Times New Roman" w:eastAsia="Times New Roman" w:hAnsi="Times New Roman" w:cs="Times New Roman"/>
          <w:lang w:val="en-GB" w:eastAsia="en-NL"/>
        </w:rPr>
        <w:t xml:space="preserve"> the </w:t>
      </w:r>
      <w:r w:rsidR="007F26FD">
        <w:rPr>
          <w:rFonts w:ascii="Times New Roman" w:eastAsia="Times New Roman" w:hAnsi="Times New Roman" w:cs="Times New Roman"/>
          <w:lang w:val="en-GB" w:eastAsia="en-NL"/>
        </w:rPr>
        <w:t>basis on which the answer to the research was formulated.</w:t>
      </w:r>
      <w:r w:rsidR="00EC54BB">
        <w:rPr>
          <w:rFonts w:ascii="Times New Roman" w:eastAsia="Times New Roman" w:hAnsi="Times New Roman" w:cs="Times New Roman"/>
          <w:lang w:val="en-GB" w:eastAsia="en-NL"/>
        </w:rPr>
        <w:t xml:space="preserve"> The final coding tree which consists of the </w:t>
      </w:r>
      <w:r w:rsidR="009A2EE1">
        <w:rPr>
          <w:rFonts w:ascii="Times New Roman" w:eastAsia="Times New Roman" w:hAnsi="Times New Roman" w:cs="Times New Roman"/>
          <w:lang w:val="en-GB" w:eastAsia="en-NL"/>
        </w:rPr>
        <w:t>final themes, subthemes and most relevant codes per theme can be found in Appendix A.</w:t>
      </w:r>
      <w:r w:rsidR="007F26FD">
        <w:rPr>
          <w:rFonts w:ascii="Times New Roman" w:eastAsia="Times New Roman" w:hAnsi="Times New Roman" w:cs="Times New Roman"/>
          <w:lang w:val="en-GB" w:eastAsia="en-NL"/>
        </w:rPr>
        <w:t xml:space="preserve"> These findings are presented in the fourth chapter of this thesis. The sixth and final step </w:t>
      </w:r>
      <w:r w:rsidR="00C1117E">
        <w:rPr>
          <w:rFonts w:ascii="Times New Roman" w:eastAsia="Times New Roman" w:hAnsi="Times New Roman" w:cs="Times New Roman"/>
          <w:lang w:val="en-GB" w:eastAsia="en-NL"/>
        </w:rPr>
        <w:t xml:space="preserve">of the thematic analysis as provided by Braun and Clarke (2006) </w:t>
      </w:r>
      <w:r w:rsidR="00370F10">
        <w:rPr>
          <w:rFonts w:ascii="Times New Roman" w:eastAsia="Times New Roman" w:hAnsi="Times New Roman" w:cs="Times New Roman"/>
          <w:lang w:val="en-GB" w:eastAsia="en-NL"/>
        </w:rPr>
        <w:t xml:space="preserve">was to </w:t>
      </w:r>
      <w:r w:rsidR="00024FE5">
        <w:rPr>
          <w:rFonts w:ascii="Times New Roman" w:eastAsia="Times New Roman" w:hAnsi="Times New Roman" w:cs="Times New Roman"/>
          <w:lang w:val="en-GB" w:eastAsia="en-NL"/>
        </w:rPr>
        <w:t xml:space="preserve">analyse which manner suited best for reporting on the key findings of the analysis and </w:t>
      </w:r>
      <w:r w:rsidR="00994BE6">
        <w:rPr>
          <w:rFonts w:ascii="Times New Roman" w:eastAsia="Times New Roman" w:hAnsi="Times New Roman" w:cs="Times New Roman"/>
          <w:lang w:val="en-GB" w:eastAsia="en-NL"/>
        </w:rPr>
        <w:t xml:space="preserve">how this could be related back to the research question and provided literature in the earlier stages of the research. </w:t>
      </w:r>
      <w:r w:rsidR="00766A8B">
        <w:rPr>
          <w:rFonts w:ascii="Times New Roman" w:eastAsia="Times New Roman" w:hAnsi="Times New Roman" w:cs="Times New Roman"/>
          <w:lang w:val="en-GB" w:eastAsia="en-NL"/>
        </w:rPr>
        <w:t>The code tree illustrating this process can be found in Appendix A</w:t>
      </w:r>
      <w:r w:rsidR="002E68BD">
        <w:rPr>
          <w:rFonts w:ascii="Times New Roman" w:eastAsia="Times New Roman" w:hAnsi="Times New Roman" w:cs="Times New Roman"/>
          <w:lang w:val="en-GB" w:eastAsia="en-NL"/>
        </w:rPr>
        <w:t xml:space="preserve"> where the most relevant initial codes per sub-theme have been included. </w:t>
      </w:r>
    </w:p>
    <w:p w14:paraId="0E45BCEA" w14:textId="4DAC7297" w:rsidR="006C294D" w:rsidRPr="00A07ACE" w:rsidRDefault="006C294D" w:rsidP="002A6308">
      <w:pPr>
        <w:widowControl/>
        <w:spacing w:after="0" w:line="360" w:lineRule="auto"/>
        <w:rPr>
          <w:rFonts w:ascii="Times New Roman" w:eastAsia="Times New Roman" w:hAnsi="Times New Roman" w:cs="Times New Roman"/>
          <w:lang w:val="en-GB" w:eastAsia="en-NL"/>
        </w:rPr>
      </w:pPr>
      <w:r>
        <w:rPr>
          <w:rFonts w:ascii="Times New Roman" w:eastAsia="Times New Roman" w:hAnsi="Times New Roman" w:cs="Times New Roman"/>
          <w:lang w:val="en-GB" w:eastAsia="en-NL"/>
        </w:rPr>
        <w:tab/>
        <w:t xml:space="preserve">A noteworthy remark on the means in which the </w:t>
      </w:r>
      <w:r w:rsidR="00B370BE">
        <w:rPr>
          <w:rFonts w:ascii="Times New Roman" w:eastAsia="Times New Roman" w:hAnsi="Times New Roman" w:cs="Times New Roman"/>
          <w:lang w:val="en-GB" w:eastAsia="en-NL"/>
        </w:rPr>
        <w:t xml:space="preserve">initial coding part of the </w:t>
      </w:r>
      <w:r>
        <w:rPr>
          <w:rFonts w:ascii="Times New Roman" w:eastAsia="Times New Roman" w:hAnsi="Times New Roman" w:cs="Times New Roman"/>
          <w:lang w:val="en-GB" w:eastAsia="en-NL"/>
        </w:rPr>
        <w:t xml:space="preserve">thematic analysis was conducted is the </w:t>
      </w:r>
      <w:r w:rsidR="00B370BE">
        <w:rPr>
          <w:rFonts w:ascii="Times New Roman" w:eastAsia="Times New Roman" w:hAnsi="Times New Roman" w:cs="Times New Roman"/>
          <w:lang w:val="en-GB" w:eastAsia="en-NL"/>
        </w:rPr>
        <w:t>utilization of the Atlas.ti software</w:t>
      </w:r>
      <w:r w:rsidR="00B96AF6">
        <w:rPr>
          <w:rFonts w:ascii="Times New Roman" w:eastAsia="Times New Roman" w:hAnsi="Times New Roman" w:cs="Times New Roman"/>
          <w:lang w:val="en-GB" w:eastAsia="en-NL"/>
        </w:rPr>
        <w:t xml:space="preserve"> in order to keep the process of </w:t>
      </w:r>
      <w:r w:rsidR="00AF1229">
        <w:rPr>
          <w:rFonts w:ascii="Times New Roman" w:eastAsia="Times New Roman" w:hAnsi="Times New Roman" w:cs="Times New Roman"/>
          <w:lang w:val="en-GB" w:eastAsia="en-NL"/>
        </w:rPr>
        <w:t xml:space="preserve">generating these codes free from confusion and loss of overview. The </w:t>
      </w:r>
      <w:r w:rsidR="001B5413">
        <w:rPr>
          <w:rFonts w:ascii="Times New Roman" w:eastAsia="Times New Roman" w:hAnsi="Times New Roman" w:cs="Times New Roman"/>
          <w:lang w:val="en-GB" w:eastAsia="en-NL"/>
        </w:rPr>
        <w:t xml:space="preserve">grouping and forming of themes were carried out in external documents in order to have a clearer overview as Atlas.ti lacks these tools as far as the understanding of the researcher goes. </w:t>
      </w:r>
    </w:p>
    <w:p w14:paraId="2F0FC6EE" w14:textId="0F228683" w:rsidR="00C23978" w:rsidRDefault="00C23978" w:rsidP="00894562">
      <w:pPr>
        <w:pStyle w:val="Geenafstand"/>
        <w:rPr>
          <w:lang w:eastAsia="en-NL"/>
        </w:rPr>
      </w:pPr>
    </w:p>
    <w:p w14:paraId="3A8F15F3" w14:textId="1E49D443" w:rsidR="001531D9" w:rsidRDefault="001531D9" w:rsidP="00894562">
      <w:pPr>
        <w:pStyle w:val="Geenafstand"/>
        <w:rPr>
          <w:lang w:eastAsia="en-NL"/>
        </w:rPr>
      </w:pPr>
    </w:p>
    <w:p w14:paraId="1160BEAC" w14:textId="477F8607" w:rsidR="001531D9" w:rsidRDefault="001531D9" w:rsidP="00894562">
      <w:pPr>
        <w:pStyle w:val="Geenafstand"/>
        <w:rPr>
          <w:lang w:eastAsia="en-NL"/>
        </w:rPr>
      </w:pPr>
    </w:p>
    <w:p w14:paraId="0245A791" w14:textId="77777777" w:rsidR="001531D9" w:rsidRDefault="001531D9" w:rsidP="00894562">
      <w:pPr>
        <w:pStyle w:val="Geenafstand"/>
        <w:rPr>
          <w:lang w:eastAsia="en-NL"/>
        </w:rPr>
      </w:pPr>
    </w:p>
    <w:p w14:paraId="3B0FE704" w14:textId="4B5E991A" w:rsidR="004C2A1F" w:rsidRPr="00A70F38" w:rsidRDefault="004C2A1F" w:rsidP="00A70F38">
      <w:pPr>
        <w:pStyle w:val="Geenafstand"/>
        <w:spacing w:line="360" w:lineRule="auto"/>
        <w:rPr>
          <w:rFonts w:ascii="Times New Roman" w:hAnsi="Times New Roman" w:cs="Times New Roman"/>
          <w:i/>
          <w:iCs/>
          <w:sz w:val="24"/>
          <w:szCs w:val="24"/>
          <w:lang w:eastAsia="en-NL"/>
        </w:rPr>
      </w:pPr>
      <w:r w:rsidRPr="00A70F38">
        <w:rPr>
          <w:rFonts w:ascii="Times New Roman" w:hAnsi="Times New Roman" w:cs="Times New Roman"/>
          <w:i/>
          <w:iCs/>
          <w:sz w:val="24"/>
          <w:szCs w:val="24"/>
          <w:lang w:eastAsia="en-NL"/>
        </w:rPr>
        <w:lastRenderedPageBreak/>
        <w:t>3.</w:t>
      </w:r>
      <w:r w:rsidR="00725CF3" w:rsidRPr="00A70F38">
        <w:rPr>
          <w:rFonts w:ascii="Times New Roman" w:hAnsi="Times New Roman" w:cs="Times New Roman"/>
          <w:i/>
          <w:iCs/>
          <w:sz w:val="24"/>
          <w:szCs w:val="24"/>
          <w:lang w:eastAsia="en-NL"/>
        </w:rPr>
        <w:t>4</w:t>
      </w:r>
      <w:r w:rsidRPr="00A70F38">
        <w:rPr>
          <w:rFonts w:ascii="Times New Roman" w:hAnsi="Times New Roman" w:cs="Times New Roman"/>
          <w:i/>
          <w:iCs/>
          <w:sz w:val="24"/>
          <w:szCs w:val="24"/>
          <w:lang w:eastAsia="en-NL"/>
        </w:rPr>
        <w:t>.2 Ethical considerations</w:t>
      </w:r>
    </w:p>
    <w:p w14:paraId="73236697" w14:textId="3946C449" w:rsidR="0048761C" w:rsidRDefault="00F22CAE" w:rsidP="00FA2147">
      <w:pPr>
        <w:widowControl/>
        <w:spacing w:after="0" w:line="360" w:lineRule="auto"/>
        <w:rPr>
          <w:rFonts w:ascii="Times New Roman" w:eastAsia="Times New Roman" w:hAnsi="Times New Roman" w:cs="Times New Roman"/>
          <w:color w:val="000000"/>
          <w:lang w:val="en-GB" w:eastAsia="en-NL"/>
        </w:rPr>
      </w:pPr>
      <w:r>
        <w:rPr>
          <w:rFonts w:ascii="Times New Roman" w:eastAsia="Times New Roman" w:hAnsi="Times New Roman" w:cs="Times New Roman"/>
          <w:color w:val="000000"/>
          <w:lang w:val="en-GB" w:eastAsia="en-NL"/>
        </w:rPr>
        <w:t>Qualitative research methods are inherently tied to certain ethical challenges ‘given the researcher’s often intense, personal and prolonged interaction with participant</w:t>
      </w:r>
      <w:r w:rsidR="00D51356">
        <w:rPr>
          <w:rFonts w:ascii="Times New Roman" w:eastAsia="Times New Roman" w:hAnsi="Times New Roman" w:cs="Times New Roman"/>
          <w:color w:val="000000"/>
          <w:lang w:val="en-GB" w:eastAsia="en-NL"/>
        </w:rPr>
        <w:t>s’</w:t>
      </w:r>
      <w:r>
        <w:rPr>
          <w:rFonts w:ascii="Times New Roman" w:eastAsia="Times New Roman" w:hAnsi="Times New Roman" w:cs="Times New Roman"/>
          <w:color w:val="000000"/>
          <w:lang w:val="en-GB" w:eastAsia="en-NL"/>
        </w:rPr>
        <w:t xml:space="preserve"> (</w:t>
      </w:r>
      <w:r w:rsidR="009A0900">
        <w:rPr>
          <w:rFonts w:ascii="Times New Roman" w:eastAsia="Times New Roman" w:hAnsi="Times New Roman" w:cs="Times New Roman"/>
          <w:color w:val="000000"/>
          <w:lang w:val="en-GB" w:eastAsia="en-NL"/>
        </w:rPr>
        <w:t xml:space="preserve">Ponterotto, 2010, p. </w:t>
      </w:r>
      <w:r w:rsidR="00570746">
        <w:rPr>
          <w:rFonts w:ascii="Times New Roman" w:eastAsia="Times New Roman" w:hAnsi="Times New Roman" w:cs="Times New Roman"/>
          <w:color w:val="000000"/>
          <w:lang w:val="en-GB" w:eastAsia="en-NL"/>
        </w:rPr>
        <w:t xml:space="preserve">587). </w:t>
      </w:r>
      <w:r w:rsidR="00003F82">
        <w:rPr>
          <w:rFonts w:ascii="Times New Roman" w:eastAsia="Times New Roman" w:hAnsi="Times New Roman" w:cs="Times New Roman"/>
          <w:color w:val="000000"/>
          <w:lang w:val="en-GB" w:eastAsia="en-NL"/>
        </w:rPr>
        <w:t>These challenges had to be considered in light of the study’s</w:t>
      </w:r>
      <w:r w:rsidR="00E5161D">
        <w:rPr>
          <w:rFonts w:ascii="Times New Roman" w:eastAsia="Times New Roman" w:hAnsi="Times New Roman" w:cs="Times New Roman"/>
          <w:color w:val="000000"/>
          <w:lang w:val="en-GB" w:eastAsia="en-NL"/>
        </w:rPr>
        <w:t xml:space="preserve"> sensitive</w:t>
      </w:r>
      <w:r w:rsidR="00003F82">
        <w:rPr>
          <w:rFonts w:ascii="Times New Roman" w:eastAsia="Times New Roman" w:hAnsi="Times New Roman" w:cs="Times New Roman"/>
          <w:color w:val="000000"/>
          <w:lang w:val="en-GB" w:eastAsia="en-NL"/>
        </w:rPr>
        <w:t xml:space="preserve"> topic and the participants backgrounds</w:t>
      </w:r>
      <w:r w:rsidR="00687F92">
        <w:rPr>
          <w:rFonts w:ascii="Times New Roman" w:eastAsia="Times New Roman" w:hAnsi="Times New Roman" w:cs="Times New Roman"/>
          <w:color w:val="000000"/>
          <w:lang w:val="en-GB" w:eastAsia="en-NL"/>
        </w:rPr>
        <w:t xml:space="preserve"> before</w:t>
      </w:r>
      <w:r w:rsidR="00FF5EFC">
        <w:rPr>
          <w:rFonts w:ascii="Times New Roman" w:eastAsia="Times New Roman" w:hAnsi="Times New Roman" w:cs="Times New Roman"/>
          <w:color w:val="000000"/>
          <w:lang w:val="en-GB" w:eastAsia="en-NL"/>
        </w:rPr>
        <w:t>, during and after the data collection process</w:t>
      </w:r>
      <w:r w:rsidR="00003F82">
        <w:rPr>
          <w:rFonts w:ascii="Times New Roman" w:eastAsia="Times New Roman" w:hAnsi="Times New Roman" w:cs="Times New Roman"/>
          <w:color w:val="000000"/>
          <w:lang w:val="en-GB" w:eastAsia="en-NL"/>
        </w:rPr>
        <w:t xml:space="preserve">. </w:t>
      </w:r>
      <w:r w:rsidR="00F4483E">
        <w:rPr>
          <w:rFonts w:ascii="Times New Roman" w:eastAsia="Times New Roman" w:hAnsi="Times New Roman" w:cs="Times New Roman"/>
          <w:color w:val="000000"/>
          <w:lang w:val="en-GB" w:eastAsia="en-NL"/>
        </w:rPr>
        <w:t>As</w:t>
      </w:r>
      <w:r w:rsidR="00FF5EFC">
        <w:rPr>
          <w:rFonts w:ascii="Times New Roman" w:eastAsia="Times New Roman" w:hAnsi="Times New Roman" w:cs="Times New Roman"/>
          <w:color w:val="000000"/>
          <w:lang w:val="en-GB" w:eastAsia="en-NL"/>
        </w:rPr>
        <w:t xml:space="preserve"> </w:t>
      </w:r>
      <w:r w:rsidR="009F5D58">
        <w:rPr>
          <w:rFonts w:ascii="Times New Roman" w:eastAsia="Times New Roman" w:hAnsi="Times New Roman" w:cs="Times New Roman"/>
          <w:color w:val="000000"/>
          <w:lang w:val="en-GB" w:eastAsia="en-NL"/>
        </w:rPr>
        <w:t xml:space="preserve">Ryan et al. (2009) indicate, </w:t>
      </w:r>
      <w:r w:rsidR="00514F56">
        <w:rPr>
          <w:rFonts w:ascii="Times New Roman" w:eastAsia="Times New Roman" w:hAnsi="Times New Roman" w:cs="Times New Roman"/>
          <w:color w:val="000000"/>
          <w:lang w:val="en-GB" w:eastAsia="en-NL"/>
        </w:rPr>
        <w:t>reaching</w:t>
      </w:r>
      <w:r w:rsidR="009F5D58">
        <w:rPr>
          <w:rFonts w:ascii="Times New Roman" w:eastAsia="Times New Roman" w:hAnsi="Times New Roman" w:cs="Times New Roman"/>
          <w:color w:val="000000"/>
          <w:lang w:val="en-GB" w:eastAsia="en-NL"/>
        </w:rPr>
        <w:t xml:space="preserve"> informed consent is </w:t>
      </w:r>
      <w:r w:rsidR="00653C44">
        <w:rPr>
          <w:rFonts w:ascii="Times New Roman" w:eastAsia="Times New Roman" w:hAnsi="Times New Roman" w:cs="Times New Roman"/>
          <w:color w:val="000000"/>
          <w:lang w:val="en-GB" w:eastAsia="en-NL"/>
        </w:rPr>
        <w:t>critical in tackling issues of anonymity</w:t>
      </w:r>
      <w:r w:rsidR="00514F56">
        <w:rPr>
          <w:rFonts w:ascii="Times New Roman" w:eastAsia="Times New Roman" w:hAnsi="Times New Roman" w:cs="Times New Roman"/>
          <w:color w:val="000000"/>
          <w:lang w:val="en-GB" w:eastAsia="en-NL"/>
        </w:rPr>
        <w:t xml:space="preserve"> and </w:t>
      </w:r>
      <w:r w:rsidR="00653C44">
        <w:rPr>
          <w:rFonts w:ascii="Times New Roman" w:eastAsia="Times New Roman" w:hAnsi="Times New Roman" w:cs="Times New Roman"/>
          <w:color w:val="000000"/>
          <w:lang w:val="en-GB" w:eastAsia="en-NL"/>
        </w:rPr>
        <w:t xml:space="preserve">confidentiality </w:t>
      </w:r>
      <w:r w:rsidR="00514F56">
        <w:rPr>
          <w:rFonts w:ascii="Times New Roman" w:eastAsia="Times New Roman" w:hAnsi="Times New Roman" w:cs="Times New Roman"/>
          <w:color w:val="000000"/>
          <w:lang w:val="en-GB" w:eastAsia="en-NL"/>
        </w:rPr>
        <w:t xml:space="preserve">which was done in this research through providing a detailed consent form to all participants prior to participating in order to ensure </w:t>
      </w:r>
      <w:r w:rsidR="00681EDC">
        <w:rPr>
          <w:rFonts w:ascii="Times New Roman" w:eastAsia="Times New Roman" w:hAnsi="Times New Roman" w:cs="Times New Roman"/>
          <w:color w:val="000000"/>
          <w:lang w:val="en-GB" w:eastAsia="en-NL"/>
        </w:rPr>
        <w:t xml:space="preserve">that participants </w:t>
      </w:r>
      <w:r w:rsidR="00B82DD9">
        <w:rPr>
          <w:rFonts w:ascii="Times New Roman" w:eastAsia="Times New Roman" w:hAnsi="Times New Roman" w:cs="Times New Roman"/>
          <w:color w:val="000000"/>
          <w:lang w:val="en-GB" w:eastAsia="en-NL"/>
        </w:rPr>
        <w:t>were</w:t>
      </w:r>
      <w:r w:rsidR="00681EDC">
        <w:rPr>
          <w:rFonts w:ascii="Times New Roman" w:eastAsia="Times New Roman" w:hAnsi="Times New Roman" w:cs="Times New Roman"/>
          <w:color w:val="000000"/>
          <w:lang w:val="en-GB" w:eastAsia="en-NL"/>
        </w:rPr>
        <w:t xml:space="preserve"> given full explanations of the nature of the research, </w:t>
      </w:r>
      <w:r w:rsidR="006648A0">
        <w:rPr>
          <w:rFonts w:ascii="Times New Roman" w:eastAsia="Times New Roman" w:hAnsi="Times New Roman" w:cs="Times New Roman"/>
          <w:color w:val="000000"/>
          <w:lang w:val="en-GB" w:eastAsia="en-NL"/>
        </w:rPr>
        <w:t xml:space="preserve">their voluntary participation and their right to opt-out at any moment. Additionally, </w:t>
      </w:r>
      <w:r w:rsidR="0048761C" w:rsidRPr="002A6308">
        <w:rPr>
          <w:rFonts w:ascii="Times New Roman" w:eastAsia="Times New Roman" w:hAnsi="Times New Roman" w:cs="Times New Roman"/>
          <w:color w:val="000000"/>
          <w:lang w:val="en-GB" w:eastAsia="en-NL"/>
        </w:rPr>
        <w:t xml:space="preserve">as Johnson (2001) states, probing for lived experiences could start the discussion of these types of topics which could lead to participant’s increased self-reflection and an increased understanding of their own situation. However, potential negative implications of these </w:t>
      </w:r>
      <w:r w:rsidR="00E5319F">
        <w:rPr>
          <w:rFonts w:ascii="Times New Roman" w:eastAsia="Times New Roman" w:hAnsi="Times New Roman" w:cs="Times New Roman"/>
          <w:color w:val="000000"/>
          <w:lang w:val="en-GB" w:eastAsia="en-NL"/>
        </w:rPr>
        <w:t xml:space="preserve">were also a possible outcome of probing for this sensitive information and this was tackled through ensuring participants about the confidentiality of the research if they brought this up during the interviews. </w:t>
      </w:r>
      <w:r w:rsidR="00E5161D">
        <w:rPr>
          <w:rFonts w:ascii="Times New Roman" w:eastAsia="Times New Roman" w:hAnsi="Times New Roman" w:cs="Times New Roman"/>
          <w:color w:val="000000"/>
          <w:lang w:val="en-GB" w:eastAsia="en-NL"/>
        </w:rPr>
        <w:t xml:space="preserve">After the interviews, participants were asked whether they wanted to </w:t>
      </w:r>
      <w:r w:rsidR="008D540C">
        <w:rPr>
          <w:rFonts w:ascii="Times New Roman" w:eastAsia="Times New Roman" w:hAnsi="Times New Roman" w:cs="Times New Roman"/>
          <w:color w:val="000000"/>
          <w:lang w:val="en-GB" w:eastAsia="en-NL"/>
        </w:rPr>
        <w:t xml:space="preserve">receive a copy of the transcript for them to have the possibility to check whether they were still </w:t>
      </w:r>
      <w:r w:rsidR="00725CF3">
        <w:rPr>
          <w:rFonts w:ascii="Times New Roman" w:eastAsia="Times New Roman" w:hAnsi="Times New Roman" w:cs="Times New Roman"/>
          <w:color w:val="000000"/>
          <w:lang w:val="en-GB" w:eastAsia="en-NL"/>
        </w:rPr>
        <w:t>satisfied with their own sharing of their story.</w:t>
      </w:r>
    </w:p>
    <w:p w14:paraId="0B907AF7" w14:textId="77777777" w:rsidR="002A6308" w:rsidRPr="002A6308" w:rsidRDefault="002A6308" w:rsidP="002A6308">
      <w:pPr>
        <w:widowControl/>
        <w:spacing w:after="0" w:line="360" w:lineRule="auto"/>
        <w:rPr>
          <w:rFonts w:ascii="Times New Roman" w:hAnsi="Times New Roman" w:cs="Times New Roman"/>
          <w:lang w:val="en-GB" w:eastAsia="en-NL"/>
        </w:rPr>
      </w:pPr>
    </w:p>
    <w:p w14:paraId="052F7520" w14:textId="77777777" w:rsidR="002A6308" w:rsidRPr="002A6308" w:rsidRDefault="002A6308" w:rsidP="002A6308">
      <w:pPr>
        <w:widowControl/>
        <w:spacing w:after="0" w:line="360" w:lineRule="auto"/>
        <w:rPr>
          <w:rFonts w:ascii="Times New Roman" w:hAnsi="Times New Roman" w:cs="Times New Roman"/>
          <w:lang w:val="en-GB" w:eastAsia="en-NL"/>
        </w:rPr>
      </w:pPr>
    </w:p>
    <w:p w14:paraId="08ACF8C3" w14:textId="33CA2AB0" w:rsidR="002A6308" w:rsidRPr="00A70F38" w:rsidRDefault="002A6308" w:rsidP="00A70F38">
      <w:pPr>
        <w:widowControl/>
        <w:spacing w:after="0" w:line="360" w:lineRule="auto"/>
        <w:rPr>
          <w:rFonts w:ascii="Times New Roman" w:eastAsia="Times New Roman" w:hAnsi="Times New Roman" w:cs="Times New Roman"/>
          <w:b/>
          <w:bCs/>
          <w:sz w:val="28"/>
          <w:szCs w:val="28"/>
          <w:lang w:val="en-NL" w:eastAsia="en-NL"/>
        </w:rPr>
      </w:pPr>
      <w:r w:rsidRPr="00A70F38">
        <w:rPr>
          <w:rFonts w:ascii="Times New Roman" w:eastAsia="Times New Roman" w:hAnsi="Times New Roman" w:cs="Times New Roman"/>
          <w:b/>
          <w:bCs/>
          <w:color w:val="000000"/>
          <w:sz w:val="24"/>
          <w:szCs w:val="24"/>
          <w:lang w:val="en-NL" w:eastAsia="en-NL"/>
        </w:rPr>
        <w:t xml:space="preserve">3.5 </w:t>
      </w:r>
      <w:r w:rsidR="00EC3F3A" w:rsidRPr="00A70F38">
        <w:rPr>
          <w:rFonts w:ascii="Times New Roman" w:eastAsia="Times New Roman" w:hAnsi="Times New Roman" w:cs="Times New Roman"/>
          <w:b/>
          <w:bCs/>
          <w:color w:val="000000"/>
          <w:sz w:val="24"/>
          <w:szCs w:val="24"/>
          <w:lang w:val="en-GB" w:eastAsia="en-NL"/>
        </w:rPr>
        <w:t>Validity and reliability</w:t>
      </w:r>
    </w:p>
    <w:p w14:paraId="6ED003CA" w14:textId="48CD3F3D" w:rsidR="002A6308" w:rsidRPr="002A6308" w:rsidRDefault="002A6308" w:rsidP="00A70F38">
      <w:pPr>
        <w:widowControl/>
        <w:spacing w:after="0" w:line="360" w:lineRule="auto"/>
        <w:rPr>
          <w:rFonts w:ascii="Times New Roman" w:hAnsi="Times New Roman" w:cs="Times New Roman"/>
          <w:lang w:val="en-GB" w:eastAsia="en-NL"/>
        </w:rPr>
      </w:pPr>
      <w:r w:rsidRPr="002A6308">
        <w:rPr>
          <w:rFonts w:ascii="Times New Roman" w:hAnsi="Times New Roman" w:cs="Times New Roman"/>
          <w:lang w:val="en-GB" w:eastAsia="en-NL"/>
        </w:rPr>
        <w:t xml:space="preserve">Considering reliability and </w:t>
      </w:r>
      <w:r w:rsidR="001F1FDA">
        <w:rPr>
          <w:rFonts w:ascii="Times New Roman" w:hAnsi="Times New Roman" w:cs="Times New Roman"/>
          <w:lang w:val="en-GB" w:eastAsia="en-NL"/>
        </w:rPr>
        <w:t>validity</w:t>
      </w:r>
      <w:r w:rsidR="00475B6F">
        <w:rPr>
          <w:rFonts w:ascii="Times New Roman" w:hAnsi="Times New Roman" w:cs="Times New Roman"/>
          <w:lang w:val="en-GB" w:eastAsia="en-NL"/>
        </w:rPr>
        <w:t xml:space="preserve"> in qualitative research</w:t>
      </w:r>
      <w:r w:rsidRPr="002A6308">
        <w:rPr>
          <w:rFonts w:ascii="Times New Roman" w:hAnsi="Times New Roman" w:cs="Times New Roman"/>
          <w:lang w:val="en-GB" w:eastAsia="en-NL"/>
        </w:rPr>
        <w:t xml:space="preserve"> is important in strengthening </w:t>
      </w:r>
      <w:r w:rsidR="00475B6F">
        <w:rPr>
          <w:rFonts w:ascii="Times New Roman" w:hAnsi="Times New Roman" w:cs="Times New Roman"/>
          <w:lang w:val="en-GB" w:eastAsia="en-NL"/>
        </w:rPr>
        <w:t xml:space="preserve">the </w:t>
      </w:r>
      <w:r w:rsidRPr="002A6308">
        <w:rPr>
          <w:rFonts w:ascii="Times New Roman" w:hAnsi="Times New Roman" w:cs="Times New Roman"/>
          <w:lang w:val="en-GB" w:eastAsia="en-NL"/>
        </w:rPr>
        <w:t>research. Also termed qualitative rigor, this can be defined as “ways to establish trust or confidence in the findings or results of a research study” (Thomas &amp; Magilvy, 2011, p. 151).</w:t>
      </w:r>
      <w:r w:rsidR="00293341">
        <w:rPr>
          <w:rFonts w:ascii="Times New Roman" w:hAnsi="Times New Roman" w:cs="Times New Roman"/>
          <w:lang w:val="en-GB" w:eastAsia="en-NL"/>
        </w:rPr>
        <w:t xml:space="preserve"> In understanding both reliability and validity, reliability</w:t>
      </w:r>
      <w:r w:rsidR="003E22E7">
        <w:rPr>
          <w:rFonts w:ascii="Times New Roman" w:hAnsi="Times New Roman" w:cs="Times New Roman"/>
          <w:lang w:val="en-GB" w:eastAsia="en-NL"/>
        </w:rPr>
        <w:t xml:space="preserve"> in its general form</w:t>
      </w:r>
      <w:r w:rsidR="002A69C5">
        <w:rPr>
          <w:rFonts w:ascii="Times New Roman" w:hAnsi="Times New Roman" w:cs="Times New Roman"/>
          <w:lang w:val="en-GB" w:eastAsia="en-NL"/>
        </w:rPr>
        <w:t>was</w:t>
      </w:r>
      <w:r w:rsidR="00293341">
        <w:rPr>
          <w:rFonts w:ascii="Times New Roman" w:hAnsi="Times New Roman" w:cs="Times New Roman"/>
          <w:lang w:val="en-GB" w:eastAsia="en-NL"/>
        </w:rPr>
        <w:t xml:space="preserve"> defined as </w:t>
      </w:r>
      <w:r w:rsidR="0058372C">
        <w:rPr>
          <w:rFonts w:ascii="Times New Roman" w:hAnsi="Times New Roman" w:cs="Times New Roman"/>
          <w:lang w:val="en-GB" w:eastAsia="en-NL"/>
        </w:rPr>
        <w:t xml:space="preserve">“the degree to which the findings of a study are independent of accidental circumstances of their production” (Silverman, 2013, p. </w:t>
      </w:r>
      <w:r w:rsidR="00EC37B9">
        <w:rPr>
          <w:rFonts w:ascii="Times New Roman" w:hAnsi="Times New Roman" w:cs="Times New Roman"/>
          <w:lang w:val="en-GB" w:eastAsia="en-NL"/>
        </w:rPr>
        <w:t xml:space="preserve">360) whereas validity </w:t>
      </w:r>
      <w:r w:rsidR="002A69C5">
        <w:rPr>
          <w:rFonts w:ascii="Times New Roman" w:hAnsi="Times New Roman" w:cs="Times New Roman"/>
          <w:lang w:val="en-GB" w:eastAsia="en-NL"/>
        </w:rPr>
        <w:t>wa</w:t>
      </w:r>
      <w:r w:rsidR="00EC37B9">
        <w:rPr>
          <w:rFonts w:ascii="Times New Roman" w:hAnsi="Times New Roman" w:cs="Times New Roman"/>
          <w:lang w:val="en-GB" w:eastAsia="en-NL"/>
        </w:rPr>
        <w:t>s defined as “</w:t>
      </w:r>
      <w:r w:rsidR="00EC6997">
        <w:rPr>
          <w:rFonts w:ascii="Times New Roman" w:hAnsi="Times New Roman" w:cs="Times New Roman"/>
          <w:lang w:val="en-GB" w:eastAsia="en-NL"/>
        </w:rPr>
        <w:t>the extent to which an account accurately represents the social phenom</w:t>
      </w:r>
      <w:r w:rsidR="001D57F1">
        <w:rPr>
          <w:rFonts w:ascii="Times New Roman" w:hAnsi="Times New Roman" w:cs="Times New Roman"/>
          <w:lang w:val="en-GB" w:eastAsia="en-NL"/>
        </w:rPr>
        <w:t>ena to which it refers” (Silverman, 2013, p. 367).</w:t>
      </w:r>
      <w:r w:rsidR="008C690B">
        <w:rPr>
          <w:rFonts w:ascii="Times New Roman" w:hAnsi="Times New Roman" w:cs="Times New Roman"/>
          <w:lang w:val="en-GB" w:eastAsia="en-NL"/>
        </w:rPr>
        <w:t xml:space="preserve"> </w:t>
      </w:r>
      <w:r w:rsidRPr="002A6308">
        <w:rPr>
          <w:rFonts w:ascii="Times New Roman" w:hAnsi="Times New Roman" w:cs="Times New Roman"/>
          <w:lang w:val="en-GB" w:eastAsia="en-NL"/>
        </w:rPr>
        <w:t xml:space="preserve">Satisfying </w:t>
      </w:r>
      <w:r w:rsidR="007F7B55">
        <w:rPr>
          <w:rFonts w:ascii="Times New Roman" w:hAnsi="Times New Roman" w:cs="Times New Roman"/>
          <w:lang w:val="en-GB" w:eastAsia="en-NL"/>
        </w:rPr>
        <w:t>reliability and validity</w:t>
      </w:r>
      <w:r w:rsidRPr="002A6308">
        <w:rPr>
          <w:rFonts w:ascii="Times New Roman" w:hAnsi="Times New Roman" w:cs="Times New Roman"/>
          <w:lang w:val="en-GB" w:eastAsia="en-NL"/>
        </w:rPr>
        <w:t xml:space="preserve"> needs can be approached in multiple different manners, where this </w:t>
      </w:r>
      <w:r w:rsidR="007F7B55">
        <w:rPr>
          <w:rFonts w:ascii="Times New Roman" w:hAnsi="Times New Roman" w:cs="Times New Roman"/>
          <w:lang w:val="en-GB" w:eastAsia="en-NL"/>
        </w:rPr>
        <w:t>subchapter</w:t>
      </w:r>
      <w:r w:rsidRPr="002A6308">
        <w:rPr>
          <w:rFonts w:ascii="Times New Roman" w:hAnsi="Times New Roman" w:cs="Times New Roman"/>
          <w:lang w:val="en-GB" w:eastAsia="en-NL"/>
        </w:rPr>
        <w:t xml:space="preserve"> will touch upon the threats to </w:t>
      </w:r>
      <w:r w:rsidR="00475B6F">
        <w:rPr>
          <w:rFonts w:ascii="Times New Roman" w:hAnsi="Times New Roman" w:cs="Times New Roman"/>
          <w:lang w:val="en-GB" w:eastAsia="en-NL"/>
        </w:rPr>
        <w:t>validity</w:t>
      </w:r>
      <w:r w:rsidRPr="002A6308">
        <w:rPr>
          <w:rFonts w:ascii="Times New Roman" w:hAnsi="Times New Roman" w:cs="Times New Roman"/>
          <w:lang w:val="en-GB" w:eastAsia="en-NL"/>
        </w:rPr>
        <w:t xml:space="preserve"> and </w:t>
      </w:r>
      <w:r w:rsidR="00475B6F">
        <w:rPr>
          <w:rFonts w:ascii="Times New Roman" w:hAnsi="Times New Roman" w:cs="Times New Roman"/>
          <w:lang w:val="en-GB" w:eastAsia="en-NL"/>
        </w:rPr>
        <w:t xml:space="preserve">reliability </w:t>
      </w:r>
      <w:r w:rsidRPr="002A6308">
        <w:rPr>
          <w:rFonts w:ascii="Times New Roman" w:hAnsi="Times New Roman" w:cs="Times New Roman"/>
          <w:lang w:val="en-GB" w:eastAsia="en-NL"/>
        </w:rPr>
        <w:t xml:space="preserve">related to the research design, the data collection process and the data analysis process.  </w:t>
      </w:r>
    </w:p>
    <w:p w14:paraId="6DA61A5E" w14:textId="3E6CE024" w:rsidR="0089188E" w:rsidRDefault="002A6308" w:rsidP="00501180">
      <w:pPr>
        <w:widowControl/>
        <w:spacing w:after="0" w:line="360" w:lineRule="auto"/>
        <w:ind w:firstLine="720"/>
        <w:rPr>
          <w:rFonts w:ascii="Times New Roman" w:hAnsi="Times New Roman" w:cs="Times New Roman"/>
          <w:lang w:val="en-GB" w:eastAsia="en-NL"/>
        </w:rPr>
      </w:pPr>
      <w:r w:rsidRPr="002A6308">
        <w:rPr>
          <w:rFonts w:ascii="Times New Roman" w:hAnsi="Times New Roman" w:cs="Times New Roman"/>
          <w:lang w:val="en-GB" w:eastAsia="en-NL"/>
        </w:rPr>
        <w:t xml:space="preserve">This research </w:t>
      </w:r>
      <w:r w:rsidR="009A2EE1">
        <w:rPr>
          <w:rFonts w:ascii="Times New Roman" w:hAnsi="Times New Roman" w:cs="Times New Roman"/>
          <w:lang w:val="en-GB" w:eastAsia="en-NL"/>
        </w:rPr>
        <w:t>a</w:t>
      </w:r>
      <w:r w:rsidR="006C7D90">
        <w:rPr>
          <w:rFonts w:ascii="Times New Roman" w:hAnsi="Times New Roman" w:cs="Times New Roman"/>
          <w:lang w:val="en-GB" w:eastAsia="en-NL"/>
        </w:rPr>
        <w:t>ttempted t</w:t>
      </w:r>
      <w:r w:rsidRPr="002A6308">
        <w:rPr>
          <w:rFonts w:ascii="Times New Roman" w:hAnsi="Times New Roman" w:cs="Times New Roman"/>
          <w:lang w:val="en-GB" w:eastAsia="en-NL"/>
        </w:rPr>
        <w:t>o</w:t>
      </w:r>
      <w:r w:rsidR="006C7D90">
        <w:rPr>
          <w:rFonts w:ascii="Times New Roman" w:hAnsi="Times New Roman" w:cs="Times New Roman"/>
          <w:lang w:val="en-GB" w:eastAsia="en-NL"/>
        </w:rPr>
        <w:t xml:space="preserve"> strengthen the</w:t>
      </w:r>
      <w:r w:rsidRPr="002A6308">
        <w:rPr>
          <w:rFonts w:ascii="Times New Roman" w:hAnsi="Times New Roman" w:cs="Times New Roman"/>
          <w:lang w:val="en-GB" w:eastAsia="en-NL"/>
        </w:rPr>
        <w:t xml:space="preserve"> validity through the application of </w:t>
      </w:r>
      <w:r w:rsidR="00AF0D7B">
        <w:rPr>
          <w:rFonts w:ascii="Times New Roman" w:hAnsi="Times New Roman" w:cs="Times New Roman"/>
          <w:lang w:val="en-GB" w:eastAsia="en-NL"/>
        </w:rPr>
        <w:t>a number of different practices that ultimately strengthen the validity of the study. M</w:t>
      </w:r>
      <w:r w:rsidRPr="002A6308">
        <w:rPr>
          <w:rFonts w:ascii="Times New Roman" w:hAnsi="Times New Roman" w:cs="Times New Roman"/>
          <w:lang w:val="en-GB" w:eastAsia="en-NL"/>
        </w:rPr>
        <w:t>ember checking, which is understood as “taking data and interpretations back to the participants in the study so that they can confirm the credibility of the information and narrative account” (Cresswell &amp; Miller, 2000, p. 127)</w:t>
      </w:r>
      <w:r w:rsidR="00AF0D7B">
        <w:rPr>
          <w:rFonts w:ascii="Times New Roman" w:hAnsi="Times New Roman" w:cs="Times New Roman"/>
          <w:lang w:val="en-GB" w:eastAsia="en-NL"/>
        </w:rPr>
        <w:t xml:space="preserve"> was done</w:t>
      </w:r>
      <w:r w:rsidRPr="002A6308">
        <w:rPr>
          <w:rFonts w:ascii="Times New Roman" w:hAnsi="Times New Roman" w:cs="Times New Roman"/>
          <w:lang w:val="en-GB" w:eastAsia="en-NL"/>
        </w:rPr>
        <w:t xml:space="preserve"> </w:t>
      </w:r>
      <w:r w:rsidR="00AF0D7B">
        <w:rPr>
          <w:rFonts w:ascii="Times New Roman" w:hAnsi="Times New Roman" w:cs="Times New Roman"/>
          <w:lang w:val="en-GB" w:eastAsia="en-NL"/>
        </w:rPr>
        <w:t>d</w:t>
      </w:r>
      <w:r w:rsidRPr="002A6308">
        <w:rPr>
          <w:rFonts w:ascii="Times New Roman" w:hAnsi="Times New Roman" w:cs="Times New Roman"/>
          <w:lang w:val="en-GB" w:eastAsia="en-NL"/>
        </w:rPr>
        <w:t>uring the data collection</w:t>
      </w:r>
      <w:r w:rsidR="00AF0D7B">
        <w:rPr>
          <w:rFonts w:ascii="Times New Roman" w:hAnsi="Times New Roman" w:cs="Times New Roman"/>
          <w:lang w:val="en-GB" w:eastAsia="en-NL"/>
        </w:rPr>
        <w:t xml:space="preserve"> through reiterating</w:t>
      </w:r>
      <w:r w:rsidRPr="002A6308">
        <w:rPr>
          <w:rFonts w:ascii="Times New Roman" w:hAnsi="Times New Roman" w:cs="Times New Roman"/>
          <w:lang w:val="en-GB" w:eastAsia="en-NL"/>
        </w:rPr>
        <w:t xml:space="preserve"> participants answers and </w:t>
      </w:r>
      <w:r w:rsidR="00AF0D7B">
        <w:rPr>
          <w:rFonts w:ascii="Times New Roman" w:hAnsi="Times New Roman" w:cs="Times New Roman"/>
          <w:lang w:val="en-GB" w:eastAsia="en-NL"/>
        </w:rPr>
        <w:t>asking</w:t>
      </w:r>
      <w:r w:rsidRPr="002A6308">
        <w:rPr>
          <w:rFonts w:ascii="Times New Roman" w:hAnsi="Times New Roman" w:cs="Times New Roman"/>
          <w:lang w:val="en-GB" w:eastAsia="en-NL"/>
        </w:rPr>
        <w:t xml:space="preserve"> whether this is in line with what they intended to share on that particular topic. Through this the integrity of the research is strengthened, as participants are more involved in a sense that they ensure that what they intended to said is being recorded. This in turn strengthens the validity of the research in a sense that </w:t>
      </w:r>
      <w:r w:rsidRPr="002A6308">
        <w:rPr>
          <w:rFonts w:ascii="Times New Roman" w:hAnsi="Times New Roman" w:cs="Times New Roman"/>
          <w:lang w:val="en-GB" w:eastAsia="en-NL"/>
        </w:rPr>
        <w:lastRenderedPageBreak/>
        <w:t>less ambiguity is present and the researchers interpretation can be considered more true to the answer of the participants (</w:t>
      </w:r>
      <w:r w:rsidRPr="002A6308">
        <w:rPr>
          <w:rFonts w:ascii="Times New Roman" w:hAnsi="Times New Roman" w:cs="Times New Roman"/>
          <w:lang w:val="en-NL" w:eastAsia="en-NL"/>
        </w:rPr>
        <w:t>Onwuegbuzie</w:t>
      </w:r>
      <w:r w:rsidRPr="002A6308">
        <w:rPr>
          <w:rFonts w:ascii="Times New Roman" w:hAnsi="Times New Roman" w:cs="Times New Roman"/>
          <w:lang w:val="en-GB" w:eastAsia="en-NL"/>
        </w:rPr>
        <w:t xml:space="preserve"> </w:t>
      </w:r>
      <w:r w:rsidRPr="002A6308">
        <w:rPr>
          <w:rFonts w:ascii="Times New Roman" w:hAnsi="Times New Roman" w:cs="Times New Roman"/>
          <w:lang w:val="en-NL" w:eastAsia="en-NL"/>
        </w:rPr>
        <w:t>&amp; Leech</w:t>
      </w:r>
      <w:r w:rsidRPr="002A6308">
        <w:rPr>
          <w:rFonts w:ascii="Times New Roman" w:hAnsi="Times New Roman" w:cs="Times New Roman"/>
          <w:lang w:val="en-GB" w:eastAsia="en-NL"/>
        </w:rPr>
        <w:t xml:space="preserve">, </w:t>
      </w:r>
      <w:r w:rsidRPr="002A6308">
        <w:rPr>
          <w:rFonts w:ascii="Times New Roman" w:hAnsi="Times New Roman" w:cs="Times New Roman"/>
          <w:lang w:val="en-NL" w:eastAsia="en-NL"/>
        </w:rPr>
        <w:t>2006</w:t>
      </w:r>
      <w:r w:rsidRPr="002A6308">
        <w:rPr>
          <w:rFonts w:ascii="Times New Roman" w:hAnsi="Times New Roman" w:cs="Times New Roman"/>
          <w:lang w:val="en-GB" w:eastAsia="en-NL"/>
        </w:rPr>
        <w:t xml:space="preserve">). </w:t>
      </w:r>
      <w:r w:rsidR="007A2F77">
        <w:rPr>
          <w:rFonts w:ascii="Times New Roman" w:hAnsi="Times New Roman" w:cs="Times New Roman"/>
          <w:lang w:val="en-GB" w:eastAsia="en-NL"/>
        </w:rPr>
        <w:t xml:space="preserve">Additionally, as Silverman (2013) argues, respondent validation of the collected data </w:t>
      </w:r>
      <w:r w:rsidR="00934AA6">
        <w:rPr>
          <w:rFonts w:ascii="Times New Roman" w:hAnsi="Times New Roman" w:cs="Times New Roman"/>
          <w:lang w:val="en-GB" w:eastAsia="en-NL"/>
        </w:rPr>
        <w:t>is another manner in which the validity can be strengthened. An attempt at this was made through asking participants whether they wanted to check the transcript of the intervie</w:t>
      </w:r>
      <w:r w:rsidR="006C7D90">
        <w:rPr>
          <w:rFonts w:ascii="Times New Roman" w:hAnsi="Times New Roman" w:cs="Times New Roman"/>
          <w:lang w:val="en-GB" w:eastAsia="en-NL"/>
        </w:rPr>
        <w:t>w</w:t>
      </w:r>
      <w:r w:rsidR="00DD4450">
        <w:rPr>
          <w:rFonts w:ascii="Times New Roman" w:hAnsi="Times New Roman" w:cs="Times New Roman"/>
          <w:lang w:val="en-GB" w:eastAsia="en-NL"/>
        </w:rPr>
        <w:t xml:space="preserve">. </w:t>
      </w:r>
      <w:r w:rsidR="00991057">
        <w:rPr>
          <w:rFonts w:ascii="Times New Roman" w:hAnsi="Times New Roman" w:cs="Times New Roman"/>
          <w:lang w:val="en-GB" w:eastAsia="en-NL"/>
        </w:rPr>
        <w:t>Next to member checking</w:t>
      </w:r>
      <w:r w:rsidR="00DD4450">
        <w:rPr>
          <w:rFonts w:ascii="Times New Roman" w:hAnsi="Times New Roman" w:cs="Times New Roman"/>
          <w:lang w:val="en-GB" w:eastAsia="en-NL"/>
        </w:rPr>
        <w:t xml:space="preserve"> and respondent validation</w:t>
      </w:r>
      <w:r w:rsidR="00991057">
        <w:rPr>
          <w:rFonts w:ascii="Times New Roman" w:hAnsi="Times New Roman" w:cs="Times New Roman"/>
          <w:lang w:val="en-GB" w:eastAsia="en-NL"/>
        </w:rPr>
        <w:t xml:space="preserve">, </w:t>
      </w:r>
      <w:r w:rsidR="00945810">
        <w:rPr>
          <w:rFonts w:ascii="Times New Roman" w:hAnsi="Times New Roman" w:cs="Times New Roman"/>
          <w:lang w:val="en-GB" w:eastAsia="en-NL"/>
        </w:rPr>
        <w:t>the coding process was discussed with the thesis supervisor in an attempt to avoid any possible subjectivity that the researcher might hold</w:t>
      </w:r>
      <w:r w:rsidR="007A2F77">
        <w:rPr>
          <w:rFonts w:ascii="Times New Roman" w:hAnsi="Times New Roman" w:cs="Times New Roman"/>
          <w:lang w:val="en-GB" w:eastAsia="en-NL"/>
        </w:rPr>
        <w:t>.</w:t>
      </w:r>
    </w:p>
    <w:p w14:paraId="159509CB" w14:textId="1BFBD911" w:rsidR="003C6948" w:rsidRDefault="003C6948" w:rsidP="002A6308">
      <w:pPr>
        <w:widowControl/>
        <w:spacing w:after="0" w:line="360" w:lineRule="auto"/>
        <w:ind w:firstLine="720"/>
        <w:rPr>
          <w:rFonts w:ascii="Times New Roman" w:hAnsi="Times New Roman" w:cs="Times New Roman"/>
          <w:lang w:val="en-GB" w:eastAsia="en-NL"/>
        </w:rPr>
      </w:pPr>
      <w:r>
        <w:rPr>
          <w:rFonts w:ascii="Times New Roman" w:hAnsi="Times New Roman" w:cs="Times New Roman"/>
          <w:lang w:val="en-GB" w:eastAsia="en-NL"/>
        </w:rPr>
        <w:t xml:space="preserve">In terms of reliability, </w:t>
      </w:r>
      <w:r w:rsidR="00910439">
        <w:rPr>
          <w:rFonts w:ascii="Times New Roman" w:hAnsi="Times New Roman" w:cs="Times New Roman"/>
          <w:lang w:val="en-GB" w:eastAsia="en-NL"/>
        </w:rPr>
        <w:t xml:space="preserve">Silverman (2013) suggests that for qualitative research one of the central notions in satisfying reliability needs is through making the research process </w:t>
      </w:r>
      <w:r w:rsidR="00234192">
        <w:rPr>
          <w:rFonts w:ascii="Times New Roman" w:hAnsi="Times New Roman" w:cs="Times New Roman"/>
          <w:lang w:val="en-GB" w:eastAsia="en-NL"/>
        </w:rPr>
        <w:t xml:space="preserve">transparent. This transparency can be provided in numerous different ways, where </w:t>
      </w:r>
      <w:r w:rsidR="006B61A4">
        <w:rPr>
          <w:rFonts w:ascii="Times New Roman" w:hAnsi="Times New Roman" w:cs="Times New Roman"/>
          <w:lang w:val="en-GB" w:eastAsia="en-NL"/>
        </w:rPr>
        <w:t xml:space="preserve">this research has engaged in a number of these practices. First, in line with Silverman (2013), the research has attempted to make the </w:t>
      </w:r>
      <w:r w:rsidR="0043011D">
        <w:rPr>
          <w:rFonts w:ascii="Times New Roman" w:hAnsi="Times New Roman" w:cs="Times New Roman"/>
          <w:lang w:val="en-GB" w:eastAsia="en-NL"/>
        </w:rPr>
        <w:t xml:space="preserve">theoretical stance through which interpretations have been made clear to the reader through an extensive description of this stance earlier in this chapter. Next, </w:t>
      </w:r>
      <w:r w:rsidR="00B10E50">
        <w:rPr>
          <w:rFonts w:ascii="Times New Roman" w:hAnsi="Times New Roman" w:cs="Times New Roman"/>
          <w:lang w:val="en-GB" w:eastAsia="en-NL"/>
        </w:rPr>
        <w:t>the research process has been described in great detail to furthermore satisfy transparency needs to the extent where both theoretical and practical transparency has been provided</w:t>
      </w:r>
      <w:r w:rsidR="003574A7">
        <w:rPr>
          <w:rFonts w:ascii="Times New Roman" w:hAnsi="Times New Roman" w:cs="Times New Roman"/>
          <w:lang w:val="en-GB" w:eastAsia="en-NL"/>
        </w:rPr>
        <w:t xml:space="preserve">, as the </w:t>
      </w:r>
      <w:r w:rsidR="003F07BA">
        <w:rPr>
          <w:rFonts w:ascii="Times New Roman" w:hAnsi="Times New Roman" w:cs="Times New Roman"/>
          <w:lang w:val="en-GB" w:eastAsia="en-NL"/>
        </w:rPr>
        <w:t>operationalization</w:t>
      </w:r>
      <w:r w:rsidR="004D29AA">
        <w:rPr>
          <w:rFonts w:ascii="Times New Roman" w:hAnsi="Times New Roman" w:cs="Times New Roman"/>
          <w:lang w:val="en-GB" w:eastAsia="en-NL"/>
        </w:rPr>
        <w:t>,</w:t>
      </w:r>
      <w:r w:rsidR="003F07BA">
        <w:rPr>
          <w:rFonts w:ascii="Times New Roman" w:hAnsi="Times New Roman" w:cs="Times New Roman"/>
          <w:lang w:val="en-GB" w:eastAsia="en-NL"/>
        </w:rPr>
        <w:t xml:space="preserve"> interview guide</w:t>
      </w:r>
      <w:r w:rsidR="004D29AA">
        <w:rPr>
          <w:rFonts w:ascii="Times New Roman" w:hAnsi="Times New Roman" w:cs="Times New Roman"/>
          <w:lang w:val="en-GB" w:eastAsia="en-NL"/>
        </w:rPr>
        <w:t xml:space="preserve"> and coding tree</w:t>
      </w:r>
      <w:r w:rsidR="003574A7">
        <w:rPr>
          <w:rFonts w:ascii="Times New Roman" w:hAnsi="Times New Roman" w:cs="Times New Roman"/>
          <w:lang w:val="en-GB" w:eastAsia="en-NL"/>
        </w:rPr>
        <w:t xml:space="preserve"> ha</w:t>
      </w:r>
      <w:r w:rsidR="003F07BA">
        <w:rPr>
          <w:rFonts w:ascii="Times New Roman" w:hAnsi="Times New Roman" w:cs="Times New Roman"/>
          <w:lang w:val="en-GB" w:eastAsia="en-NL"/>
        </w:rPr>
        <w:t>ve</w:t>
      </w:r>
      <w:r w:rsidR="003574A7">
        <w:rPr>
          <w:rFonts w:ascii="Times New Roman" w:hAnsi="Times New Roman" w:cs="Times New Roman"/>
          <w:lang w:val="en-GB" w:eastAsia="en-NL"/>
        </w:rPr>
        <w:t xml:space="preserve"> been provided </w:t>
      </w:r>
      <w:r w:rsidR="003F07BA">
        <w:rPr>
          <w:rFonts w:ascii="Times New Roman" w:hAnsi="Times New Roman" w:cs="Times New Roman"/>
          <w:lang w:val="en-GB" w:eastAsia="en-NL"/>
        </w:rPr>
        <w:t>in this chapter.</w:t>
      </w:r>
      <w:r w:rsidR="00B10E50">
        <w:rPr>
          <w:rFonts w:ascii="Times New Roman" w:hAnsi="Times New Roman" w:cs="Times New Roman"/>
          <w:lang w:val="en-GB" w:eastAsia="en-NL"/>
        </w:rPr>
        <w:t xml:space="preserve"> </w:t>
      </w:r>
      <w:r w:rsidR="007966EA">
        <w:rPr>
          <w:rFonts w:ascii="Times New Roman" w:hAnsi="Times New Roman" w:cs="Times New Roman"/>
          <w:lang w:val="en-GB" w:eastAsia="en-NL"/>
        </w:rPr>
        <w:t xml:space="preserve">Additionally, Silverman (2013) argues that </w:t>
      </w:r>
      <w:r w:rsidR="00A65D31">
        <w:rPr>
          <w:rFonts w:ascii="Times New Roman" w:hAnsi="Times New Roman" w:cs="Times New Roman"/>
          <w:lang w:val="en-GB" w:eastAsia="en-NL"/>
        </w:rPr>
        <w:t xml:space="preserve">interviews must satisfy the criterion of low-inference descriptors, which in this study has been done through </w:t>
      </w:r>
      <w:r w:rsidR="008D3C29">
        <w:rPr>
          <w:rFonts w:ascii="Times New Roman" w:hAnsi="Times New Roman" w:cs="Times New Roman"/>
          <w:lang w:val="en-GB" w:eastAsia="en-NL"/>
        </w:rPr>
        <w:t>providing long extracts of the data in the form of transcripts which have been transcribed verbatim and are provided as a separate document.</w:t>
      </w:r>
      <w:r w:rsidR="00637D5C">
        <w:rPr>
          <w:rFonts w:ascii="Times New Roman" w:hAnsi="Times New Roman" w:cs="Times New Roman"/>
          <w:lang w:val="en-GB" w:eastAsia="en-NL"/>
        </w:rPr>
        <w:t xml:space="preserve"> </w:t>
      </w:r>
    </w:p>
    <w:p w14:paraId="1314AD05" w14:textId="1B3E5F8D" w:rsidR="0089188E" w:rsidRDefault="0089188E" w:rsidP="002A6308">
      <w:pPr>
        <w:widowControl/>
        <w:spacing w:after="0" w:line="360" w:lineRule="auto"/>
        <w:ind w:firstLine="720"/>
        <w:rPr>
          <w:rFonts w:ascii="Times New Roman" w:hAnsi="Times New Roman" w:cs="Times New Roman"/>
          <w:lang w:val="en-GB" w:eastAsia="en-NL"/>
        </w:rPr>
      </w:pPr>
    </w:p>
    <w:p w14:paraId="42E469AE" w14:textId="4FB720A9" w:rsidR="0089188E" w:rsidRDefault="0089188E" w:rsidP="002A6308">
      <w:pPr>
        <w:widowControl/>
        <w:spacing w:after="0" w:line="360" w:lineRule="auto"/>
        <w:ind w:firstLine="720"/>
        <w:rPr>
          <w:rFonts w:ascii="Times New Roman" w:hAnsi="Times New Roman" w:cs="Times New Roman"/>
          <w:lang w:val="en-GB" w:eastAsia="en-NL"/>
        </w:rPr>
      </w:pPr>
    </w:p>
    <w:p w14:paraId="3F6CD52D" w14:textId="4D3AFAC2" w:rsidR="0089188E" w:rsidRDefault="0089188E" w:rsidP="002A6308">
      <w:pPr>
        <w:widowControl/>
        <w:spacing w:after="0" w:line="360" w:lineRule="auto"/>
        <w:ind w:firstLine="720"/>
        <w:rPr>
          <w:rFonts w:ascii="Times New Roman" w:hAnsi="Times New Roman" w:cs="Times New Roman"/>
          <w:lang w:val="en-GB" w:eastAsia="en-NL"/>
        </w:rPr>
      </w:pPr>
    </w:p>
    <w:p w14:paraId="6AB2D564" w14:textId="69B15343" w:rsidR="0089188E" w:rsidRDefault="0089188E" w:rsidP="002A6308">
      <w:pPr>
        <w:widowControl/>
        <w:spacing w:after="0" w:line="360" w:lineRule="auto"/>
        <w:ind w:firstLine="720"/>
        <w:rPr>
          <w:rFonts w:ascii="Times New Roman" w:hAnsi="Times New Roman" w:cs="Times New Roman"/>
          <w:lang w:val="en-GB" w:eastAsia="en-NL"/>
        </w:rPr>
      </w:pPr>
    </w:p>
    <w:p w14:paraId="52D42DCB" w14:textId="30EDB9A3" w:rsidR="0089188E" w:rsidRDefault="0089188E" w:rsidP="002A6308">
      <w:pPr>
        <w:widowControl/>
        <w:spacing w:after="0" w:line="360" w:lineRule="auto"/>
        <w:ind w:firstLine="720"/>
        <w:rPr>
          <w:rFonts w:ascii="Times New Roman" w:hAnsi="Times New Roman" w:cs="Times New Roman"/>
          <w:lang w:val="en-GB" w:eastAsia="en-NL"/>
        </w:rPr>
      </w:pPr>
    </w:p>
    <w:p w14:paraId="2AF7637B" w14:textId="6FB0212D" w:rsidR="0089188E" w:rsidRDefault="0089188E" w:rsidP="002A6308">
      <w:pPr>
        <w:widowControl/>
        <w:spacing w:after="0" w:line="360" w:lineRule="auto"/>
        <w:ind w:firstLine="720"/>
        <w:rPr>
          <w:rFonts w:ascii="Times New Roman" w:hAnsi="Times New Roman" w:cs="Times New Roman"/>
          <w:lang w:val="en-GB" w:eastAsia="en-NL"/>
        </w:rPr>
      </w:pPr>
    </w:p>
    <w:p w14:paraId="52F59DBA" w14:textId="33B0D571" w:rsidR="0089188E" w:rsidRDefault="0089188E" w:rsidP="002A6308">
      <w:pPr>
        <w:widowControl/>
        <w:spacing w:after="0" w:line="360" w:lineRule="auto"/>
        <w:ind w:firstLine="720"/>
        <w:rPr>
          <w:rFonts w:ascii="Times New Roman" w:hAnsi="Times New Roman" w:cs="Times New Roman"/>
          <w:lang w:val="en-GB" w:eastAsia="en-NL"/>
        </w:rPr>
      </w:pPr>
    </w:p>
    <w:p w14:paraId="21F926F8" w14:textId="6E58C68B" w:rsidR="0089188E" w:rsidRDefault="0089188E" w:rsidP="002A6308">
      <w:pPr>
        <w:widowControl/>
        <w:spacing w:after="0" w:line="360" w:lineRule="auto"/>
        <w:ind w:firstLine="720"/>
        <w:rPr>
          <w:rFonts w:ascii="Times New Roman" w:hAnsi="Times New Roman" w:cs="Times New Roman"/>
          <w:lang w:val="en-GB" w:eastAsia="en-NL"/>
        </w:rPr>
      </w:pPr>
    </w:p>
    <w:p w14:paraId="5EC5A327" w14:textId="5F10F54B" w:rsidR="0089188E" w:rsidRDefault="0089188E" w:rsidP="002A6308">
      <w:pPr>
        <w:widowControl/>
        <w:spacing w:after="0" w:line="360" w:lineRule="auto"/>
        <w:ind w:firstLine="720"/>
        <w:rPr>
          <w:rFonts w:ascii="Times New Roman" w:hAnsi="Times New Roman" w:cs="Times New Roman"/>
          <w:lang w:val="en-GB" w:eastAsia="en-NL"/>
        </w:rPr>
      </w:pPr>
    </w:p>
    <w:p w14:paraId="7C487568" w14:textId="502C10AF" w:rsidR="007834DE" w:rsidRDefault="007834DE" w:rsidP="003D6A7A">
      <w:pPr>
        <w:widowControl/>
        <w:spacing w:after="0" w:line="360" w:lineRule="auto"/>
        <w:rPr>
          <w:rFonts w:ascii="Times New Roman" w:hAnsi="Times New Roman" w:cs="Times New Roman"/>
          <w:lang w:val="en-GB"/>
        </w:rPr>
      </w:pPr>
    </w:p>
    <w:p w14:paraId="3337FFAA" w14:textId="16A9FAED" w:rsidR="0080639F" w:rsidRDefault="0080639F" w:rsidP="003D6A7A">
      <w:pPr>
        <w:widowControl/>
        <w:spacing w:after="0" w:line="360" w:lineRule="auto"/>
        <w:rPr>
          <w:rFonts w:ascii="Times New Roman" w:hAnsi="Times New Roman" w:cs="Times New Roman"/>
          <w:lang w:val="en-GB"/>
        </w:rPr>
      </w:pPr>
    </w:p>
    <w:p w14:paraId="120C1617" w14:textId="74B82879" w:rsidR="00290636" w:rsidRDefault="00290636" w:rsidP="003D6A7A">
      <w:pPr>
        <w:widowControl/>
        <w:spacing w:after="0" w:line="360" w:lineRule="auto"/>
        <w:rPr>
          <w:rFonts w:ascii="Times New Roman" w:hAnsi="Times New Roman" w:cs="Times New Roman"/>
          <w:lang w:val="en-GB"/>
        </w:rPr>
      </w:pPr>
    </w:p>
    <w:p w14:paraId="57F5AC08" w14:textId="06D59556" w:rsidR="00290636" w:rsidRDefault="00290636" w:rsidP="003D6A7A">
      <w:pPr>
        <w:widowControl/>
        <w:spacing w:after="0" w:line="360" w:lineRule="auto"/>
        <w:rPr>
          <w:rFonts w:ascii="Times New Roman" w:hAnsi="Times New Roman" w:cs="Times New Roman"/>
          <w:lang w:val="en-GB"/>
        </w:rPr>
      </w:pPr>
    </w:p>
    <w:p w14:paraId="4ACEC355" w14:textId="79286B78" w:rsidR="00290636" w:rsidRDefault="00290636" w:rsidP="003D6A7A">
      <w:pPr>
        <w:widowControl/>
        <w:spacing w:after="0" w:line="360" w:lineRule="auto"/>
        <w:rPr>
          <w:rFonts w:ascii="Times New Roman" w:hAnsi="Times New Roman" w:cs="Times New Roman"/>
          <w:lang w:val="en-GB"/>
        </w:rPr>
      </w:pPr>
    </w:p>
    <w:p w14:paraId="1EAFC166" w14:textId="579B219F" w:rsidR="00290636" w:rsidRDefault="00290636" w:rsidP="003D6A7A">
      <w:pPr>
        <w:widowControl/>
        <w:spacing w:after="0" w:line="360" w:lineRule="auto"/>
        <w:rPr>
          <w:rFonts w:ascii="Times New Roman" w:hAnsi="Times New Roman" w:cs="Times New Roman"/>
          <w:lang w:val="en-GB"/>
        </w:rPr>
      </w:pPr>
    </w:p>
    <w:p w14:paraId="7565BA1C" w14:textId="5AA1ACD8" w:rsidR="00290636" w:rsidRDefault="00290636" w:rsidP="003D6A7A">
      <w:pPr>
        <w:widowControl/>
        <w:spacing w:after="0" w:line="360" w:lineRule="auto"/>
        <w:rPr>
          <w:rFonts w:ascii="Times New Roman" w:hAnsi="Times New Roman" w:cs="Times New Roman"/>
          <w:lang w:val="en-GB"/>
        </w:rPr>
      </w:pPr>
    </w:p>
    <w:p w14:paraId="0770D13C" w14:textId="77777777" w:rsidR="00290636" w:rsidRDefault="00290636" w:rsidP="003D6A7A">
      <w:pPr>
        <w:widowControl/>
        <w:spacing w:after="0" w:line="360" w:lineRule="auto"/>
        <w:rPr>
          <w:rFonts w:ascii="Times New Roman" w:hAnsi="Times New Roman" w:cs="Times New Roman"/>
          <w:lang w:val="en-GB"/>
        </w:rPr>
      </w:pPr>
    </w:p>
    <w:p w14:paraId="74FE6905" w14:textId="77777777" w:rsidR="0080639F" w:rsidRDefault="0080639F" w:rsidP="003D6A7A">
      <w:pPr>
        <w:widowControl/>
        <w:spacing w:after="0" w:line="360" w:lineRule="auto"/>
        <w:rPr>
          <w:rFonts w:ascii="Times New Roman" w:hAnsi="Times New Roman" w:cs="Times New Roman"/>
          <w:lang w:val="en-GB"/>
        </w:rPr>
      </w:pPr>
    </w:p>
    <w:p w14:paraId="69FF6F64" w14:textId="77777777" w:rsidR="00894562" w:rsidRPr="00A70F38" w:rsidRDefault="00894562" w:rsidP="00894562">
      <w:pPr>
        <w:pStyle w:val="Geenafstand"/>
        <w:spacing w:line="360" w:lineRule="auto"/>
        <w:rPr>
          <w:rFonts w:ascii="Times New Roman" w:hAnsi="Times New Roman" w:cs="Times New Roman"/>
          <w:b/>
          <w:bCs/>
          <w:sz w:val="24"/>
          <w:szCs w:val="24"/>
        </w:rPr>
      </w:pPr>
      <w:r w:rsidRPr="00A70F38">
        <w:rPr>
          <w:rFonts w:ascii="Times New Roman" w:hAnsi="Times New Roman" w:cs="Times New Roman"/>
          <w:b/>
          <w:bCs/>
          <w:sz w:val="24"/>
          <w:szCs w:val="24"/>
        </w:rPr>
        <w:lastRenderedPageBreak/>
        <w:t>4. Results</w:t>
      </w:r>
    </w:p>
    <w:p w14:paraId="07612FB1" w14:textId="1BD617C8" w:rsidR="00894562" w:rsidRPr="00BF4303" w:rsidRDefault="00894562" w:rsidP="007834DE">
      <w:pPr>
        <w:pStyle w:val="Geenafstand"/>
        <w:spacing w:line="360" w:lineRule="auto"/>
        <w:rPr>
          <w:rFonts w:ascii="Times New Roman" w:hAnsi="Times New Roman" w:cs="Times New Roman"/>
        </w:rPr>
      </w:pPr>
      <w:r w:rsidRPr="00BF4303">
        <w:rPr>
          <w:rFonts w:ascii="Times New Roman" w:hAnsi="Times New Roman" w:cs="Times New Roman"/>
        </w:rPr>
        <w:t xml:space="preserve">This master’s thesis has set out discover the relationship between game design of emotionally impactful games and the ways of coping that are tied to these by game designers facing challenging personal circumstances. With a lot of previous attention going to the player’s perspective on coping with video games, it was questioned how this applies to the perspective of the game designer, analysing how different coping strategies are employed within the process of game design. These ways in which different game designers tend to cope trough game design has been </w:t>
      </w:r>
      <w:r w:rsidR="00102189">
        <w:rPr>
          <w:rFonts w:ascii="Times New Roman" w:hAnsi="Times New Roman" w:cs="Times New Roman"/>
        </w:rPr>
        <w:t>explored through</w:t>
      </w:r>
      <w:r w:rsidRPr="00BF4303">
        <w:rPr>
          <w:rFonts w:ascii="Times New Roman" w:hAnsi="Times New Roman" w:cs="Times New Roman"/>
        </w:rPr>
        <w:t xml:space="preserve"> the research question: </w:t>
      </w:r>
      <w:r w:rsidRPr="00BF4303">
        <w:rPr>
          <w:rFonts w:ascii="Times New Roman" w:hAnsi="Times New Roman" w:cs="Times New Roman"/>
          <w:i/>
          <w:iCs/>
        </w:rPr>
        <w:t>How is game design of emotionally impactful games used as a coping mechanism by designers facing challenging personal circumstances?</w:t>
      </w:r>
      <w:r w:rsidRPr="00BF4303">
        <w:rPr>
          <w:rFonts w:ascii="Times New Roman" w:hAnsi="Times New Roman" w:cs="Times New Roman"/>
        </w:rPr>
        <w:t xml:space="preserve"> In this chapter, the results of the thematic analysis will be presented categorized according to three different themes, each consisting of a number of subthemes that together will form the basis on which the research question will be answered. The first theme </w:t>
      </w:r>
      <w:r>
        <w:rPr>
          <w:rFonts w:ascii="Times New Roman" w:hAnsi="Times New Roman" w:cs="Times New Roman"/>
        </w:rPr>
        <w:t>shows how game designers overcome shame barriers, seek and find support through the process of designing a game</w:t>
      </w:r>
      <w:r w:rsidRPr="00BF4303">
        <w:rPr>
          <w:rFonts w:ascii="Times New Roman" w:hAnsi="Times New Roman" w:cs="Times New Roman"/>
        </w:rPr>
        <w:t xml:space="preserve"> that touches upon one or multiple emotionally impactful topics (4.1). The second theme shows how the active process of creating through game design functions as a coping mechanism for game designers (4.2). The third and final theme of this master thesis shows how </w:t>
      </w:r>
      <w:r>
        <w:rPr>
          <w:rFonts w:ascii="Times New Roman" w:hAnsi="Times New Roman" w:cs="Times New Roman"/>
        </w:rPr>
        <w:t xml:space="preserve">the game design process shows game designers that additional help is required to fully overcome the challenging situations at hand </w:t>
      </w:r>
      <w:r w:rsidRPr="00BF4303">
        <w:rPr>
          <w:rFonts w:ascii="Times New Roman" w:hAnsi="Times New Roman" w:cs="Times New Roman"/>
        </w:rPr>
        <w:t xml:space="preserve">(4.3). </w:t>
      </w:r>
    </w:p>
    <w:p w14:paraId="366F3D0B" w14:textId="77777777" w:rsidR="00894562" w:rsidRPr="00BF4303" w:rsidRDefault="00894562" w:rsidP="00894562">
      <w:pPr>
        <w:pStyle w:val="Geenafstand"/>
        <w:spacing w:line="360" w:lineRule="auto"/>
        <w:rPr>
          <w:rFonts w:ascii="Times New Roman" w:hAnsi="Times New Roman" w:cs="Times New Roman"/>
          <w:b/>
          <w:bCs/>
        </w:rPr>
      </w:pPr>
    </w:p>
    <w:p w14:paraId="64859B1F" w14:textId="77777777" w:rsidR="00894562" w:rsidRPr="00A70F38" w:rsidRDefault="00894562" w:rsidP="00894562">
      <w:pPr>
        <w:pStyle w:val="Geenafstand"/>
        <w:spacing w:line="360" w:lineRule="auto"/>
        <w:rPr>
          <w:rFonts w:ascii="Times New Roman" w:hAnsi="Times New Roman" w:cs="Times New Roman"/>
          <w:b/>
          <w:bCs/>
          <w:sz w:val="24"/>
          <w:szCs w:val="24"/>
        </w:rPr>
      </w:pPr>
      <w:r w:rsidRPr="00A70F38">
        <w:rPr>
          <w:rFonts w:ascii="Times New Roman" w:hAnsi="Times New Roman" w:cs="Times New Roman"/>
          <w:b/>
          <w:bCs/>
          <w:sz w:val="24"/>
          <w:szCs w:val="24"/>
        </w:rPr>
        <w:t>4.1 Opening up through game design</w:t>
      </w:r>
    </w:p>
    <w:p w14:paraId="749CE314" w14:textId="77777777" w:rsidR="00894562" w:rsidRPr="00BF4303" w:rsidRDefault="00894562" w:rsidP="007834DE">
      <w:pPr>
        <w:pStyle w:val="Geenafstand"/>
        <w:spacing w:line="360" w:lineRule="auto"/>
        <w:rPr>
          <w:rFonts w:ascii="Times New Roman" w:hAnsi="Times New Roman" w:cs="Times New Roman"/>
        </w:rPr>
      </w:pPr>
      <w:r w:rsidRPr="00BF4303">
        <w:rPr>
          <w:rFonts w:ascii="Times New Roman" w:hAnsi="Times New Roman" w:cs="Times New Roman"/>
        </w:rPr>
        <w:t xml:space="preserve">The first theme that becomes evident shows how game designers that engage in the process of game design of emotionally impactful games are able to </w:t>
      </w:r>
      <w:r>
        <w:rPr>
          <w:rFonts w:ascii="Times New Roman" w:hAnsi="Times New Roman" w:cs="Times New Roman"/>
        </w:rPr>
        <w:t>overcome at least to some extend the challenging circumstances being faced</w:t>
      </w:r>
      <w:r w:rsidRPr="00BF4303">
        <w:rPr>
          <w:rFonts w:ascii="Times New Roman" w:hAnsi="Times New Roman" w:cs="Times New Roman"/>
        </w:rPr>
        <w:t xml:space="preserve"> through the process of game design. The main finding that is presented within this theme is that game designers tend to show a certain personal growth when it comes to their awareness of their challenging circumstances and the topic that is tied to that within the game that they designed. Game designers are forced to think critically about their own personal circumstances, and the incorporation of these into the game make for a mirror effect where designers are critically looking at their own way of coping with personal circumstances. Next to drawing on personal circumstances, it can be considered logical that in order to design a game touching upon a</w:t>
      </w:r>
      <w:r>
        <w:rPr>
          <w:rFonts w:ascii="Times New Roman" w:hAnsi="Times New Roman" w:cs="Times New Roman"/>
        </w:rPr>
        <w:t xml:space="preserve">n emotional </w:t>
      </w:r>
      <w:r w:rsidRPr="00BF4303">
        <w:rPr>
          <w:rFonts w:ascii="Times New Roman" w:hAnsi="Times New Roman" w:cs="Times New Roman"/>
        </w:rPr>
        <w:t xml:space="preserve">topic, the game designer does a lot of research before and during the process of creating the game. This suggests that next to learning a substantial amount about one’s self and the way in which one is able to communicate, give reason and </w:t>
      </w:r>
      <w:r>
        <w:rPr>
          <w:rFonts w:ascii="Times New Roman" w:hAnsi="Times New Roman" w:cs="Times New Roman"/>
        </w:rPr>
        <w:t>ultimately cope</w:t>
      </w:r>
      <w:r w:rsidRPr="00BF4303">
        <w:rPr>
          <w:rFonts w:ascii="Times New Roman" w:hAnsi="Times New Roman" w:cs="Times New Roman"/>
        </w:rPr>
        <w:t xml:space="preserve"> with the challenging circumstances, game designers also tend to learn a lot about the (societal) issue that is tied to the topic of their game. The gathered data also shows how game designers who engage in this learning process do show that next to their own challenging circumstances, they place a growing importance on the accurate portrayal of the topic and being able to resonate with ‘others’ that are experiencing a similar situation. </w:t>
      </w:r>
    </w:p>
    <w:p w14:paraId="0D8562D4" w14:textId="77777777" w:rsidR="00894562" w:rsidRPr="00BF4303" w:rsidRDefault="00894562" w:rsidP="00894562">
      <w:pPr>
        <w:pStyle w:val="Geenafstand"/>
        <w:spacing w:line="360" w:lineRule="auto"/>
        <w:rPr>
          <w:rFonts w:ascii="Times New Roman" w:hAnsi="Times New Roman" w:cs="Times New Roman"/>
        </w:rPr>
      </w:pPr>
    </w:p>
    <w:p w14:paraId="512D0AA0" w14:textId="77777777" w:rsidR="00894562" w:rsidRPr="00A70F38" w:rsidRDefault="00894562" w:rsidP="00894562">
      <w:pPr>
        <w:pStyle w:val="Geenafstand"/>
        <w:spacing w:line="360" w:lineRule="auto"/>
        <w:rPr>
          <w:rFonts w:ascii="Times New Roman" w:hAnsi="Times New Roman" w:cs="Times New Roman"/>
          <w:i/>
          <w:iCs/>
          <w:sz w:val="24"/>
          <w:szCs w:val="24"/>
        </w:rPr>
      </w:pPr>
      <w:r w:rsidRPr="00A70F38">
        <w:rPr>
          <w:rFonts w:ascii="Times New Roman" w:hAnsi="Times New Roman" w:cs="Times New Roman"/>
          <w:i/>
          <w:iCs/>
          <w:sz w:val="24"/>
          <w:szCs w:val="24"/>
        </w:rPr>
        <w:lastRenderedPageBreak/>
        <w:t xml:space="preserve">4.1.1 Overcoming shame </w:t>
      </w:r>
    </w:p>
    <w:p w14:paraId="47FD6B06" w14:textId="1C0E46BB" w:rsidR="00894562" w:rsidRDefault="00894562" w:rsidP="00FA2147">
      <w:pPr>
        <w:pStyle w:val="Geenafstand"/>
        <w:spacing w:line="360" w:lineRule="auto"/>
        <w:rPr>
          <w:rFonts w:ascii="Times New Roman" w:hAnsi="Times New Roman" w:cs="Times New Roman"/>
          <w:i/>
          <w:iCs/>
        </w:rPr>
      </w:pPr>
      <w:r w:rsidRPr="00BF4303">
        <w:rPr>
          <w:rFonts w:ascii="Times New Roman" w:hAnsi="Times New Roman" w:cs="Times New Roman"/>
        </w:rPr>
        <w:t xml:space="preserve">When it comes to the personal situation of game designers, a clear trend that can be witnessed is that game designers feel a certain sense of shame when the topic of their challenging circumstances surfaces. They find it challenging to open up about what happened or is happening in their lives, as </w:t>
      </w:r>
      <w:r>
        <w:rPr>
          <w:rFonts w:ascii="Times New Roman" w:hAnsi="Times New Roman" w:cs="Times New Roman"/>
        </w:rPr>
        <w:t xml:space="preserve">dr. Menno Deen, victim of sexual abuse at a younger age and designer of the game </w:t>
      </w:r>
      <w:r w:rsidRPr="005B1161">
        <w:rPr>
          <w:rFonts w:ascii="Times New Roman" w:hAnsi="Times New Roman" w:cs="Times New Roman"/>
          <w:i/>
          <w:iCs/>
        </w:rPr>
        <w:t>VilDu?!</w:t>
      </w:r>
      <w:r>
        <w:rPr>
          <w:rFonts w:ascii="Times New Roman" w:hAnsi="Times New Roman" w:cs="Times New Roman"/>
        </w:rPr>
        <w:t xml:space="preserve"> that enables (young) victims of sexual abuse to visually show exactly what the abuse entailed during therapy,</w:t>
      </w:r>
      <w:r w:rsidRPr="00BF4303">
        <w:rPr>
          <w:rFonts w:ascii="Times New Roman" w:hAnsi="Times New Roman" w:cs="Times New Roman"/>
        </w:rPr>
        <w:t xml:space="preserve"> indicated: “I don't like sharing it with people. But the thing is that I think it's a little bit embarrassing also because it's it's my private life, right? And I'm not asking you about your sex life.” It however became evident that, when game designers did take the step to share about the challenging circumstances in their personal lives, that this provided a certain sense of relief. </w:t>
      </w:r>
      <w:r>
        <w:rPr>
          <w:rFonts w:ascii="Times New Roman" w:hAnsi="Times New Roman" w:cs="Times New Roman"/>
        </w:rPr>
        <w:t>As Menno further indicated</w:t>
      </w:r>
      <w:r w:rsidRPr="00BF4303">
        <w:rPr>
          <w:rFonts w:ascii="Times New Roman" w:hAnsi="Times New Roman" w:cs="Times New Roman"/>
        </w:rPr>
        <w:t xml:space="preserve">: “Because at first I felt like, Who gives a shit if it's me or someone else? It's about the design process. But lately, I figured like, what I should, why should I care? Why should I hide behind a fictional character?” Next to that, the sharing aids in the individual’s environment gaining an increased understanding of the situation in turn contributing to the lowering of this shame barrier. </w:t>
      </w:r>
      <w:r w:rsidRPr="00BF4303">
        <w:rPr>
          <w:rFonts w:ascii="Times New Roman" w:hAnsi="Times New Roman" w:cs="Times New Roman"/>
          <w:i/>
          <w:iCs/>
        </w:rPr>
        <w:t xml:space="preserve"> </w:t>
      </w:r>
    </w:p>
    <w:p w14:paraId="6ABC3D96" w14:textId="52939289" w:rsidR="00231F3A" w:rsidRDefault="00231F3A" w:rsidP="00FA2147">
      <w:pPr>
        <w:pStyle w:val="Geenafstand"/>
        <w:spacing w:line="360" w:lineRule="auto"/>
        <w:rPr>
          <w:rFonts w:ascii="Times New Roman" w:hAnsi="Times New Roman" w:cs="Times New Roman"/>
          <w:i/>
          <w:iCs/>
        </w:rPr>
      </w:pPr>
    </w:p>
    <w:p w14:paraId="026972F5" w14:textId="54698141" w:rsidR="00231F3A" w:rsidRDefault="003F5AC4" w:rsidP="00FA2147">
      <w:pPr>
        <w:pStyle w:val="Geenafstand"/>
        <w:spacing w:line="360" w:lineRule="auto"/>
        <w:rPr>
          <w:rFonts w:ascii="Times New Roman" w:hAnsi="Times New Roman" w:cs="Times New Roman"/>
        </w:rPr>
      </w:pPr>
      <w:r>
        <w:rPr>
          <w:noProof/>
        </w:rPr>
        <w:drawing>
          <wp:inline distT="0" distB="0" distL="0" distR="0" wp14:anchorId="683A382A" wp14:editId="0E4DA96D">
            <wp:extent cx="5676900" cy="2814320"/>
            <wp:effectExtent l="0" t="0" r="0" b="5080"/>
            <wp:docPr id="2" name="Afbeelding 2" descr="Vil Du?! app – YipYip"/>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1" descr="Vil Du?! app – YipYip"/>
                    <pic:cNvPicPr>
                      <a:picLocks noChangeAspect="1" noChangeArrowheads="1"/>
                    </pic:cNvPicPr>
                  </pic:nvPicPr>
                  <pic:blipFill>
                    <a:blip r:embed="rId49">
                      <a:extLst>
                        <a:ext uri="{28A0092B-C50C-407E-A947-70E740481C1C}">
                          <a14:useLocalDpi xmlns:a14="http://schemas.microsoft.com/office/drawing/2010/main" val="0"/>
                        </a:ext>
                      </a:extLst>
                    </a:blip>
                    <a:srcRect/>
                    <a:stretch>
                      <a:fillRect/>
                    </a:stretch>
                  </pic:blipFill>
                  <pic:spPr bwMode="auto">
                    <a:xfrm>
                      <a:off x="0" y="0"/>
                      <a:ext cx="5676900" cy="2814320"/>
                    </a:xfrm>
                    <a:prstGeom prst="rect">
                      <a:avLst/>
                    </a:prstGeom>
                    <a:noFill/>
                    <a:ln>
                      <a:noFill/>
                    </a:ln>
                  </pic:spPr>
                </pic:pic>
              </a:graphicData>
            </a:graphic>
          </wp:inline>
        </w:drawing>
      </w:r>
    </w:p>
    <w:p w14:paraId="6E907F77" w14:textId="67B90FA6" w:rsidR="003F5AC4" w:rsidRDefault="003F5AC4" w:rsidP="00FA2147">
      <w:pPr>
        <w:pStyle w:val="Geenafstand"/>
        <w:spacing w:line="360" w:lineRule="auto"/>
        <w:rPr>
          <w:rFonts w:ascii="Times New Roman" w:hAnsi="Times New Roman" w:cs="Times New Roman"/>
          <w:i/>
          <w:iCs/>
        </w:rPr>
      </w:pPr>
      <w:r>
        <w:rPr>
          <w:rFonts w:ascii="Times New Roman" w:hAnsi="Times New Roman" w:cs="Times New Roman"/>
          <w:i/>
          <w:iCs/>
        </w:rPr>
        <w:t>Figure 4.1.</w:t>
      </w:r>
      <w:r w:rsidR="00F51E93">
        <w:rPr>
          <w:rFonts w:ascii="Times New Roman" w:hAnsi="Times New Roman" w:cs="Times New Roman"/>
          <w:i/>
          <w:iCs/>
        </w:rPr>
        <w:t xml:space="preserve"> </w:t>
      </w:r>
      <w:r w:rsidR="00F028AE">
        <w:rPr>
          <w:rFonts w:ascii="Times New Roman" w:hAnsi="Times New Roman" w:cs="Times New Roman"/>
          <w:i/>
          <w:iCs/>
        </w:rPr>
        <w:t>A</w:t>
      </w:r>
      <w:r w:rsidR="00F0212B">
        <w:rPr>
          <w:rFonts w:ascii="Times New Roman" w:hAnsi="Times New Roman" w:cs="Times New Roman"/>
          <w:i/>
          <w:iCs/>
        </w:rPr>
        <w:t xml:space="preserve"> screenshot of the </w:t>
      </w:r>
      <w:r w:rsidR="00C24B7B">
        <w:rPr>
          <w:rFonts w:ascii="Times New Roman" w:hAnsi="Times New Roman" w:cs="Times New Roman"/>
          <w:i/>
          <w:iCs/>
        </w:rPr>
        <w:t xml:space="preserve">serious </w:t>
      </w:r>
      <w:r w:rsidR="00F0212B">
        <w:rPr>
          <w:rFonts w:ascii="Times New Roman" w:hAnsi="Times New Roman" w:cs="Times New Roman"/>
          <w:i/>
          <w:iCs/>
        </w:rPr>
        <w:t>game VilDu?! (YipYip, 2017)</w:t>
      </w:r>
    </w:p>
    <w:p w14:paraId="5B2C8AFA" w14:textId="77777777" w:rsidR="00CA3716" w:rsidRPr="003F5AC4" w:rsidRDefault="00CA3716" w:rsidP="00FA2147">
      <w:pPr>
        <w:pStyle w:val="Geenafstand"/>
        <w:spacing w:line="360" w:lineRule="auto"/>
        <w:rPr>
          <w:rFonts w:ascii="Times New Roman" w:hAnsi="Times New Roman" w:cs="Times New Roman"/>
          <w:i/>
          <w:iCs/>
        </w:rPr>
      </w:pPr>
    </w:p>
    <w:p w14:paraId="6E0E22C5" w14:textId="2C416082" w:rsidR="00894562" w:rsidRDefault="00894562" w:rsidP="004C0290">
      <w:pPr>
        <w:pStyle w:val="Geenafstand"/>
        <w:spacing w:line="360" w:lineRule="auto"/>
        <w:ind w:firstLine="720"/>
        <w:rPr>
          <w:rFonts w:ascii="Times New Roman" w:hAnsi="Times New Roman" w:cs="Times New Roman"/>
        </w:rPr>
      </w:pPr>
      <w:r w:rsidRPr="00BF4303">
        <w:rPr>
          <w:rFonts w:ascii="Times New Roman" w:hAnsi="Times New Roman" w:cs="Times New Roman"/>
        </w:rPr>
        <w:t>In coping with these circumstances, the overcoming of shame can be classified as predominantly a</w:t>
      </w:r>
      <w:r>
        <w:rPr>
          <w:rFonts w:ascii="Times New Roman" w:hAnsi="Times New Roman" w:cs="Times New Roman"/>
        </w:rPr>
        <w:t>n</w:t>
      </w:r>
      <w:r w:rsidRPr="00BF4303">
        <w:rPr>
          <w:rFonts w:ascii="Times New Roman" w:hAnsi="Times New Roman" w:cs="Times New Roman"/>
        </w:rPr>
        <w:t xml:space="preserve"> emotion-focus coping strategy according to Gratch &amp; Marsella (2004) where through sharing, game designers seem to seek a certain social support through gaining predominantly understanding with other people that are both close to them or are relatively unknown to the game designers. As illustrated before, game designers notice how opening up and finding similar people aided them in their own process of coping with challenging circumstances.</w:t>
      </w:r>
      <w:r w:rsidR="004C0290">
        <w:rPr>
          <w:rFonts w:ascii="Times New Roman" w:hAnsi="Times New Roman" w:cs="Times New Roman"/>
        </w:rPr>
        <w:t xml:space="preserve"> </w:t>
      </w:r>
      <w:r w:rsidRPr="00BF4303">
        <w:rPr>
          <w:rFonts w:ascii="Times New Roman" w:hAnsi="Times New Roman" w:cs="Times New Roman"/>
        </w:rPr>
        <w:t xml:space="preserve">Furthermore, designers found that people who are experiencing similar situations in their life can resonate well with the </w:t>
      </w:r>
      <w:r w:rsidRPr="00BF4303">
        <w:rPr>
          <w:rFonts w:ascii="Times New Roman" w:hAnsi="Times New Roman" w:cs="Times New Roman"/>
        </w:rPr>
        <w:lastRenderedPageBreak/>
        <w:t xml:space="preserve">game and the topic presented within the game. In turn, designers indicated that it enables a sense of satisfaction and relief when they meet ‘similar’ people and are able to open up and have a conversation with these people about the common ground that they share. As players tend to select games that contain a narrative that is similar to the difficult situation they find themselves in (Iacovides &amp; Mekler, 2019), the connection between game designers and players sharing a certain challenging background can be considered logical to an extent where this common ground enables them to find emotional support in each other’s understanding of the difficult situation. This in turn shows how game designers can cope through finding, sharing and understanding the players that played the game and are going through a similar situation. To illustrate, </w:t>
      </w:r>
      <w:r>
        <w:rPr>
          <w:rFonts w:ascii="Times New Roman" w:hAnsi="Times New Roman" w:cs="Times New Roman"/>
        </w:rPr>
        <w:t xml:space="preserve">Claire Morwood, designer of the game </w:t>
      </w:r>
      <w:r w:rsidRPr="005B1161">
        <w:rPr>
          <w:rFonts w:ascii="Times New Roman" w:hAnsi="Times New Roman" w:cs="Times New Roman"/>
          <w:i/>
          <w:iCs/>
        </w:rPr>
        <w:t>Before I Forget</w:t>
      </w:r>
      <w:r>
        <w:rPr>
          <w:rFonts w:ascii="Times New Roman" w:hAnsi="Times New Roman" w:cs="Times New Roman"/>
        </w:rPr>
        <w:t xml:space="preserve"> which enables players to experience an accurate representation of what individuals who suffer from dementia go through</w:t>
      </w:r>
      <w:r w:rsidRPr="00BF4303">
        <w:rPr>
          <w:rFonts w:ascii="Times New Roman" w:hAnsi="Times New Roman" w:cs="Times New Roman"/>
        </w:rPr>
        <w:t xml:space="preserve">: </w:t>
      </w:r>
    </w:p>
    <w:p w14:paraId="2F58C3D2" w14:textId="08751672" w:rsidR="00894562" w:rsidRDefault="00894562" w:rsidP="00894562">
      <w:pPr>
        <w:pStyle w:val="Geenafstand"/>
        <w:spacing w:line="360" w:lineRule="auto"/>
        <w:ind w:firstLine="720"/>
        <w:rPr>
          <w:rFonts w:ascii="Times New Roman" w:hAnsi="Times New Roman" w:cs="Times New Roman"/>
        </w:rPr>
      </w:pPr>
    </w:p>
    <w:p w14:paraId="0EEAC685" w14:textId="77777777" w:rsidR="00C02B76" w:rsidRPr="00BF4303" w:rsidRDefault="00C02B76" w:rsidP="00894562">
      <w:pPr>
        <w:pStyle w:val="Geenafstand"/>
        <w:spacing w:line="360" w:lineRule="auto"/>
        <w:ind w:firstLine="720"/>
        <w:rPr>
          <w:rFonts w:ascii="Times New Roman" w:hAnsi="Times New Roman" w:cs="Times New Roman"/>
        </w:rPr>
      </w:pPr>
    </w:p>
    <w:p w14:paraId="7B5D2AA0" w14:textId="77777777" w:rsidR="00894562" w:rsidRDefault="00894562" w:rsidP="00894562">
      <w:pPr>
        <w:pStyle w:val="Geenafstand"/>
        <w:spacing w:line="360" w:lineRule="auto"/>
        <w:ind w:left="737" w:right="737"/>
        <w:rPr>
          <w:rFonts w:ascii="Times New Roman" w:hAnsi="Times New Roman" w:cs="Times New Roman"/>
        </w:rPr>
      </w:pPr>
      <w:r>
        <w:rPr>
          <w:rFonts w:ascii="Times New Roman" w:hAnsi="Times New Roman" w:cs="Times New Roman"/>
        </w:rPr>
        <w:t>T</w:t>
      </w:r>
      <w:r w:rsidRPr="00BF4303">
        <w:rPr>
          <w:rFonts w:ascii="Times New Roman" w:hAnsi="Times New Roman" w:cs="Times New Roman"/>
        </w:rPr>
        <w:t>hings that we weren't expecting that was pretty positive that came out of it was the amount of conversations we had with people about dementia. When we took the game to events, for example, and they played the game, quite a lot of people wanted to talk to us afterwards. Not necessarily about the game, but just about their personal experiences with like a family member or friends who had dementia, which we weren't expecting at all. But it was really nice, but very emotional. To like, have those conversations and feel like we've made something that kind of opened up that conversation</w:t>
      </w:r>
      <w:r>
        <w:rPr>
          <w:rFonts w:ascii="Times New Roman" w:hAnsi="Times New Roman" w:cs="Times New Roman"/>
        </w:rPr>
        <w:t>.</w:t>
      </w:r>
    </w:p>
    <w:p w14:paraId="40392613" w14:textId="70B180E7" w:rsidR="00894562" w:rsidRDefault="00894562" w:rsidP="00443FAC">
      <w:pPr>
        <w:pStyle w:val="Geenafstand"/>
        <w:spacing w:line="360" w:lineRule="auto"/>
        <w:ind w:right="283"/>
        <w:rPr>
          <w:rFonts w:ascii="Times New Roman" w:hAnsi="Times New Roman" w:cs="Times New Roman"/>
        </w:rPr>
      </w:pPr>
    </w:p>
    <w:p w14:paraId="64AB17C0" w14:textId="2DDD390D" w:rsidR="00443FAC" w:rsidRDefault="00443FAC" w:rsidP="00C24B7B">
      <w:pPr>
        <w:pStyle w:val="Geenafstand"/>
        <w:spacing w:line="360" w:lineRule="auto"/>
        <w:ind w:right="283"/>
        <w:jc w:val="center"/>
        <w:rPr>
          <w:rFonts w:ascii="Times New Roman" w:hAnsi="Times New Roman" w:cs="Times New Roman"/>
        </w:rPr>
      </w:pPr>
      <w:r>
        <w:rPr>
          <w:noProof/>
        </w:rPr>
        <w:drawing>
          <wp:inline distT="0" distB="0" distL="0" distR="0" wp14:anchorId="1839144A" wp14:editId="7945782F">
            <wp:extent cx="4705350" cy="2941107"/>
            <wp:effectExtent l="0" t="0" r="0" b="0"/>
            <wp:docPr id="4" name="Afbeelding 4" descr="New Game 'Before I Forget' Highlights The Reality Of Living With Dementia -  GAMINGbible"/>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3" descr="New Game 'Before I Forget' Highlights The Reality Of Living With Dementia -  GAMINGbible"/>
                    <pic:cNvPicPr>
                      <a:picLocks noChangeAspect="1" noChangeArrowheads="1"/>
                    </pic:cNvPicPr>
                  </pic:nvPicPr>
                  <pic:blipFill>
                    <a:blip r:embed="rId50">
                      <a:extLst>
                        <a:ext uri="{28A0092B-C50C-407E-A947-70E740481C1C}">
                          <a14:useLocalDpi xmlns:a14="http://schemas.microsoft.com/office/drawing/2010/main" val="0"/>
                        </a:ext>
                      </a:extLst>
                    </a:blip>
                    <a:srcRect/>
                    <a:stretch>
                      <a:fillRect/>
                    </a:stretch>
                  </pic:blipFill>
                  <pic:spPr bwMode="auto">
                    <a:xfrm>
                      <a:off x="0" y="0"/>
                      <a:ext cx="4720487" cy="2950568"/>
                    </a:xfrm>
                    <a:prstGeom prst="rect">
                      <a:avLst/>
                    </a:prstGeom>
                    <a:noFill/>
                    <a:ln>
                      <a:noFill/>
                    </a:ln>
                  </pic:spPr>
                </pic:pic>
              </a:graphicData>
            </a:graphic>
          </wp:inline>
        </w:drawing>
      </w:r>
    </w:p>
    <w:p w14:paraId="1AE26E9B" w14:textId="561950AA" w:rsidR="00443FAC" w:rsidRPr="00443FAC" w:rsidRDefault="00443FAC" w:rsidP="00443FAC">
      <w:pPr>
        <w:pStyle w:val="Geenafstand"/>
        <w:spacing w:line="360" w:lineRule="auto"/>
        <w:ind w:right="283"/>
        <w:rPr>
          <w:rFonts w:ascii="Times New Roman" w:hAnsi="Times New Roman" w:cs="Times New Roman"/>
          <w:i/>
          <w:iCs/>
        </w:rPr>
      </w:pPr>
      <w:r>
        <w:rPr>
          <w:rFonts w:ascii="Times New Roman" w:hAnsi="Times New Roman" w:cs="Times New Roman"/>
          <w:i/>
          <w:iCs/>
        </w:rPr>
        <w:t xml:space="preserve">Figure 4.2. A scene from the game Before I Forget where </w:t>
      </w:r>
      <w:r w:rsidR="00B010E8">
        <w:rPr>
          <w:rFonts w:ascii="Times New Roman" w:hAnsi="Times New Roman" w:cs="Times New Roman"/>
          <w:i/>
          <w:iCs/>
        </w:rPr>
        <w:t>Sunita, the main character, sees an old picture of herself</w:t>
      </w:r>
      <w:r w:rsidR="009E7E51">
        <w:rPr>
          <w:rFonts w:ascii="Times New Roman" w:hAnsi="Times New Roman" w:cs="Times New Roman"/>
          <w:i/>
          <w:iCs/>
        </w:rPr>
        <w:t>.</w:t>
      </w:r>
      <w:r w:rsidR="00B010E8">
        <w:rPr>
          <w:rFonts w:ascii="Times New Roman" w:hAnsi="Times New Roman" w:cs="Times New Roman"/>
          <w:i/>
          <w:iCs/>
        </w:rPr>
        <w:t xml:space="preserve"> (</w:t>
      </w:r>
      <w:r w:rsidR="00D314A4">
        <w:rPr>
          <w:rFonts w:ascii="Times New Roman" w:hAnsi="Times New Roman" w:cs="Times New Roman"/>
          <w:i/>
          <w:iCs/>
        </w:rPr>
        <w:t xml:space="preserve">Wen, </w:t>
      </w:r>
      <w:r w:rsidR="009E7E51">
        <w:rPr>
          <w:rFonts w:ascii="Times New Roman" w:hAnsi="Times New Roman" w:cs="Times New Roman"/>
          <w:i/>
          <w:iCs/>
        </w:rPr>
        <w:t>2020).</w:t>
      </w:r>
    </w:p>
    <w:p w14:paraId="37B77D0C" w14:textId="77777777" w:rsidR="00443FAC" w:rsidRPr="00BF4303" w:rsidRDefault="00443FAC" w:rsidP="00443FAC">
      <w:pPr>
        <w:pStyle w:val="Geenafstand"/>
        <w:spacing w:line="360" w:lineRule="auto"/>
        <w:ind w:right="283"/>
        <w:rPr>
          <w:rFonts w:ascii="Times New Roman" w:hAnsi="Times New Roman" w:cs="Times New Roman"/>
        </w:rPr>
      </w:pPr>
    </w:p>
    <w:p w14:paraId="6B767ABF" w14:textId="77777777" w:rsidR="00894562" w:rsidRPr="00BF4303" w:rsidRDefault="00894562" w:rsidP="009E7E51">
      <w:pPr>
        <w:pStyle w:val="Geenafstand"/>
        <w:spacing w:line="360" w:lineRule="auto"/>
        <w:ind w:firstLine="720"/>
        <w:rPr>
          <w:rFonts w:ascii="Times New Roman" w:hAnsi="Times New Roman" w:cs="Times New Roman"/>
        </w:rPr>
      </w:pPr>
      <w:r w:rsidRPr="00BF4303">
        <w:rPr>
          <w:rFonts w:ascii="Times New Roman" w:hAnsi="Times New Roman" w:cs="Times New Roman"/>
        </w:rPr>
        <w:lastRenderedPageBreak/>
        <w:t xml:space="preserve">It is however not the sole intention for most game designers of emotionally impactful games to find common ground with players as described above. From the data it becomes evident that that these exchanges with players happen </w:t>
      </w:r>
      <w:r>
        <w:rPr>
          <w:rFonts w:ascii="Times New Roman" w:hAnsi="Times New Roman" w:cs="Times New Roman"/>
        </w:rPr>
        <w:t xml:space="preserve">regularly </w:t>
      </w:r>
      <w:r w:rsidRPr="00BF4303">
        <w:rPr>
          <w:rFonts w:ascii="Times New Roman" w:hAnsi="Times New Roman" w:cs="Times New Roman"/>
        </w:rPr>
        <w:t>during physical events such as Game Jams</w:t>
      </w:r>
      <w:r>
        <w:rPr>
          <w:rFonts w:ascii="Times New Roman" w:hAnsi="Times New Roman" w:cs="Times New Roman"/>
        </w:rPr>
        <w:t xml:space="preserve"> (4 out of 10 participants indicated this)</w:t>
      </w:r>
      <w:r w:rsidRPr="00BF4303">
        <w:rPr>
          <w:rFonts w:ascii="Times New Roman" w:hAnsi="Times New Roman" w:cs="Times New Roman"/>
        </w:rPr>
        <w:t xml:space="preserve">, and that the intention of the game designer is to showcase the game to a wider audience. With current digital communication technology, a lot of players also tend to share their stories with game designers online, but this does not necessarily lead to a meaningful conversation to the extent of the physical conversations. Nevertheless, opening up to others and being able to understand them in turn has a strong coping effect on the game designers and can be classified as a form of emotion-focused coping (Gratch &amp; Marsella, 2004), more precisely being a form of social support that they experience through these meaningful exchanges. </w:t>
      </w:r>
    </w:p>
    <w:p w14:paraId="3B4FD50B" w14:textId="77777777" w:rsidR="00894562" w:rsidRPr="00A70F38" w:rsidRDefault="00894562" w:rsidP="00894562">
      <w:pPr>
        <w:pStyle w:val="Geenafstand"/>
        <w:spacing w:line="360" w:lineRule="auto"/>
        <w:rPr>
          <w:rFonts w:ascii="Times New Roman" w:hAnsi="Times New Roman" w:cs="Times New Roman"/>
          <w:i/>
          <w:iCs/>
          <w:sz w:val="24"/>
          <w:szCs w:val="24"/>
        </w:rPr>
      </w:pPr>
    </w:p>
    <w:p w14:paraId="00ACD0F4" w14:textId="77777777" w:rsidR="00894562" w:rsidRPr="00A70F38" w:rsidRDefault="00894562" w:rsidP="00894562">
      <w:pPr>
        <w:pStyle w:val="Geenafstand"/>
        <w:spacing w:line="360" w:lineRule="auto"/>
        <w:rPr>
          <w:rFonts w:ascii="Times New Roman" w:hAnsi="Times New Roman" w:cs="Times New Roman"/>
          <w:i/>
          <w:iCs/>
          <w:sz w:val="24"/>
          <w:szCs w:val="24"/>
        </w:rPr>
      </w:pPr>
      <w:r w:rsidRPr="00A70F38">
        <w:rPr>
          <w:rFonts w:ascii="Times New Roman" w:hAnsi="Times New Roman" w:cs="Times New Roman"/>
          <w:i/>
          <w:iCs/>
          <w:sz w:val="24"/>
          <w:szCs w:val="24"/>
        </w:rPr>
        <w:t>4.1.2 Increased self- and social awareness</w:t>
      </w:r>
    </w:p>
    <w:p w14:paraId="00D8DED6" w14:textId="77777777" w:rsidR="00894562" w:rsidRPr="00BF4303" w:rsidRDefault="00894562" w:rsidP="00894562">
      <w:pPr>
        <w:pStyle w:val="Geenafstand"/>
        <w:spacing w:line="360" w:lineRule="auto"/>
        <w:ind w:firstLine="720"/>
        <w:rPr>
          <w:rFonts w:ascii="Times New Roman" w:hAnsi="Times New Roman" w:cs="Times New Roman"/>
        </w:rPr>
      </w:pPr>
      <w:r w:rsidRPr="00BF4303">
        <w:rPr>
          <w:rFonts w:ascii="Times New Roman" w:hAnsi="Times New Roman" w:cs="Times New Roman"/>
        </w:rPr>
        <w:t xml:space="preserve">Having to think about differing elements of the game design process such as the narrative, character development or historical context and wanting these to be as accurate of a representation of the topic as possible enables game designers to also critically think and learn about their own personal circumstances within the broader context of society. Through the extensive research that game designers engage in during the different phases of the game design process, a certain self-reflective process occurs that allows game designers to evaluate and possibly reconsider their own assumptions and beliefs that might be present prior to starting a design project. </w:t>
      </w:r>
      <w:r>
        <w:rPr>
          <w:rFonts w:ascii="Times New Roman" w:hAnsi="Times New Roman" w:cs="Times New Roman"/>
        </w:rPr>
        <w:t xml:space="preserve">The majority of participants (7 out of 10) seemed to agree that the game design process did change certain assumptions and or beliefs on the topic. </w:t>
      </w:r>
      <w:r w:rsidRPr="00BF4303">
        <w:rPr>
          <w:rFonts w:ascii="Times New Roman" w:hAnsi="Times New Roman" w:cs="Times New Roman"/>
        </w:rPr>
        <w:t xml:space="preserve">As </w:t>
      </w:r>
      <w:r>
        <w:rPr>
          <w:rFonts w:ascii="Times New Roman" w:hAnsi="Times New Roman" w:cs="Times New Roman"/>
        </w:rPr>
        <w:t xml:space="preserve">George Aardman, creative director of </w:t>
      </w:r>
      <w:r w:rsidRPr="005B1161">
        <w:rPr>
          <w:rFonts w:ascii="Times New Roman" w:hAnsi="Times New Roman" w:cs="Times New Roman"/>
          <w:i/>
          <w:iCs/>
        </w:rPr>
        <w:t>11-11: Memories Retold</w:t>
      </w:r>
      <w:r>
        <w:rPr>
          <w:rFonts w:ascii="Times New Roman" w:hAnsi="Times New Roman" w:cs="Times New Roman"/>
        </w:rPr>
        <w:t>, a game that portrays the challenges of the human side of the First World War</w:t>
      </w:r>
      <w:r w:rsidRPr="00BF4303">
        <w:rPr>
          <w:rFonts w:ascii="Times New Roman" w:hAnsi="Times New Roman" w:cs="Times New Roman"/>
        </w:rPr>
        <w:t xml:space="preserve">: “looking into my family history and kind of connecting with my, even my living members of my family and talking and thinking about what I found, it made me think about it differently.” It is common practice for game designers within the industry to engage in this process of gathering information on the topic, but the very nature of these games being emotionally impactful and touching upon sensitive topics seem to have a more profound effect on the game designers manner of thinking about the challenging situation and their own position within that situation. These range from a change in view on being sexually abused to what it means to other people to feeling lonely in relation to one’s own feeling on game design. </w:t>
      </w:r>
    </w:p>
    <w:p w14:paraId="1AE96215" w14:textId="029D6D29" w:rsidR="00894562" w:rsidRDefault="00894562" w:rsidP="00894562">
      <w:pPr>
        <w:pStyle w:val="Geenafstand"/>
        <w:spacing w:line="360" w:lineRule="auto"/>
        <w:ind w:firstLine="720"/>
        <w:rPr>
          <w:rFonts w:ascii="Times New Roman" w:hAnsi="Times New Roman" w:cs="Times New Roman"/>
        </w:rPr>
      </w:pPr>
      <w:r w:rsidRPr="00BF4303">
        <w:rPr>
          <w:rFonts w:ascii="Times New Roman" w:hAnsi="Times New Roman" w:cs="Times New Roman"/>
        </w:rPr>
        <w:t xml:space="preserve">Through this constant learning on the topic throughout the design process of the game, different participants indicated that they found an increased importance in contributing to the wider social debate on their respective topics, where </w:t>
      </w:r>
      <w:r>
        <w:rPr>
          <w:rFonts w:ascii="Times New Roman" w:hAnsi="Times New Roman" w:cs="Times New Roman"/>
        </w:rPr>
        <w:t xml:space="preserve">Roy van de Schilden, narrative designer of </w:t>
      </w:r>
      <w:r w:rsidRPr="005B1161">
        <w:rPr>
          <w:rFonts w:ascii="Times New Roman" w:hAnsi="Times New Roman" w:cs="Times New Roman"/>
          <w:i/>
          <w:iCs/>
        </w:rPr>
        <w:t>Herald</w:t>
      </w:r>
      <w:r>
        <w:rPr>
          <w:rFonts w:ascii="Times New Roman" w:hAnsi="Times New Roman" w:cs="Times New Roman"/>
        </w:rPr>
        <w:t>, a game that portrays inequalities related to race, class, gender, sexuality within the context of colonialism</w:t>
      </w:r>
      <w:r w:rsidRPr="00BF4303">
        <w:rPr>
          <w:rFonts w:ascii="Times New Roman" w:hAnsi="Times New Roman" w:cs="Times New Roman"/>
        </w:rPr>
        <w:t xml:space="preserve"> </w:t>
      </w:r>
      <w:r>
        <w:rPr>
          <w:rFonts w:ascii="Times New Roman" w:hAnsi="Times New Roman" w:cs="Times New Roman"/>
        </w:rPr>
        <w:t xml:space="preserve">indicated: </w:t>
      </w:r>
      <w:r w:rsidRPr="00BF4303">
        <w:rPr>
          <w:rFonts w:ascii="Times New Roman" w:hAnsi="Times New Roman" w:cs="Times New Roman"/>
        </w:rPr>
        <w:t xml:space="preserve">“social systemic issues concerning race, class, religion and gender” are of importance to the project, furthermore arguing that “to put them (players) in the shoes of people who are constantly confronted with not only these issues in their lives, but also the history and the lack of </w:t>
      </w:r>
      <w:r w:rsidRPr="00BF4303">
        <w:rPr>
          <w:rFonts w:ascii="Times New Roman" w:hAnsi="Times New Roman" w:cs="Times New Roman"/>
        </w:rPr>
        <w:lastRenderedPageBreak/>
        <w:t>knowledge about that topic?”</w:t>
      </w:r>
      <w:r>
        <w:rPr>
          <w:rFonts w:ascii="Times New Roman" w:hAnsi="Times New Roman" w:cs="Times New Roman"/>
        </w:rPr>
        <w:t xml:space="preserve">. </w:t>
      </w:r>
      <w:r w:rsidRPr="00BF4303">
        <w:rPr>
          <w:rFonts w:ascii="Times New Roman" w:hAnsi="Times New Roman" w:cs="Times New Roman"/>
        </w:rPr>
        <w:t>It can be witnessed here that game designers seem to gain a growing societal awareness on their topic and would want to actively contribute to the debate through their game(s), as another participant illustrated that “lots of discourse on mental health and wellbeing ignores the black brown minorities in those spaces. So, you know, we wanted to ensure that we represented a different person having dementia”</w:t>
      </w:r>
      <w:r>
        <w:rPr>
          <w:rFonts w:ascii="Times New Roman" w:hAnsi="Times New Roman" w:cs="Times New Roman"/>
        </w:rPr>
        <w:t xml:space="preserve"> (Chella Ramanan, narrative designer of </w:t>
      </w:r>
      <w:r w:rsidRPr="005B1161">
        <w:rPr>
          <w:rFonts w:ascii="Times New Roman" w:hAnsi="Times New Roman" w:cs="Times New Roman"/>
          <w:i/>
          <w:iCs/>
        </w:rPr>
        <w:t>Before I Forget</w:t>
      </w:r>
      <w:r>
        <w:rPr>
          <w:rFonts w:ascii="Times New Roman" w:hAnsi="Times New Roman" w:cs="Times New Roman"/>
        </w:rPr>
        <w:t>).</w:t>
      </w:r>
      <w:r w:rsidRPr="00BF4303">
        <w:rPr>
          <w:rFonts w:ascii="Times New Roman" w:hAnsi="Times New Roman" w:cs="Times New Roman"/>
        </w:rPr>
        <w:t xml:space="preserve"> This shows the game designer’s awareness of their influence regarding the topic of their game, and that the designers are actively trying to contribute to the wider societal debate. </w:t>
      </w:r>
    </w:p>
    <w:p w14:paraId="6C717018" w14:textId="45A4CF4E" w:rsidR="00594CCC" w:rsidRDefault="00594CCC" w:rsidP="00594CCC">
      <w:pPr>
        <w:pStyle w:val="Geenafstand"/>
        <w:spacing w:line="360" w:lineRule="auto"/>
        <w:rPr>
          <w:rFonts w:ascii="Times New Roman" w:hAnsi="Times New Roman" w:cs="Times New Roman"/>
        </w:rPr>
      </w:pPr>
    </w:p>
    <w:p w14:paraId="5EB1C56A" w14:textId="0816836F" w:rsidR="00594CCC" w:rsidRDefault="00594CCC" w:rsidP="00594CCC">
      <w:pPr>
        <w:pStyle w:val="Geenafstand"/>
        <w:spacing w:line="360" w:lineRule="auto"/>
        <w:rPr>
          <w:rFonts w:ascii="Times New Roman" w:hAnsi="Times New Roman" w:cs="Times New Roman"/>
        </w:rPr>
      </w:pPr>
      <w:r>
        <w:rPr>
          <w:noProof/>
        </w:rPr>
        <w:drawing>
          <wp:inline distT="0" distB="0" distL="0" distR="0" wp14:anchorId="264CC3B1" wp14:editId="417AEB33">
            <wp:extent cx="5676900" cy="3194685"/>
            <wp:effectExtent l="0" t="0" r="0" b="5715"/>
            <wp:docPr id="5" name="Afbeelding 5" descr="Herald – Aida de Ridde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5" descr="Herald – Aida de Ridder"/>
                    <pic:cNvPicPr>
                      <a:picLocks noChangeAspect="1" noChangeArrowheads="1"/>
                    </pic:cNvPicPr>
                  </pic:nvPicPr>
                  <pic:blipFill>
                    <a:blip r:embed="rId51">
                      <a:extLst>
                        <a:ext uri="{28A0092B-C50C-407E-A947-70E740481C1C}">
                          <a14:useLocalDpi xmlns:a14="http://schemas.microsoft.com/office/drawing/2010/main" val="0"/>
                        </a:ext>
                      </a:extLst>
                    </a:blip>
                    <a:srcRect/>
                    <a:stretch>
                      <a:fillRect/>
                    </a:stretch>
                  </pic:blipFill>
                  <pic:spPr bwMode="auto">
                    <a:xfrm>
                      <a:off x="0" y="0"/>
                      <a:ext cx="5676900" cy="3194685"/>
                    </a:xfrm>
                    <a:prstGeom prst="rect">
                      <a:avLst/>
                    </a:prstGeom>
                    <a:noFill/>
                    <a:ln>
                      <a:noFill/>
                    </a:ln>
                  </pic:spPr>
                </pic:pic>
              </a:graphicData>
            </a:graphic>
          </wp:inline>
        </w:drawing>
      </w:r>
    </w:p>
    <w:p w14:paraId="59CDC253" w14:textId="134561AD" w:rsidR="00594CCC" w:rsidRPr="003B02B2" w:rsidRDefault="00594CCC" w:rsidP="00594CCC">
      <w:pPr>
        <w:pStyle w:val="Geenafstand"/>
        <w:spacing w:line="360" w:lineRule="auto"/>
        <w:rPr>
          <w:rFonts w:ascii="Times New Roman" w:hAnsi="Times New Roman" w:cs="Times New Roman"/>
          <w:i/>
          <w:iCs/>
        </w:rPr>
      </w:pPr>
      <w:r>
        <w:rPr>
          <w:rFonts w:ascii="Times New Roman" w:hAnsi="Times New Roman" w:cs="Times New Roman"/>
          <w:i/>
          <w:iCs/>
        </w:rPr>
        <w:t xml:space="preserve">Figure 4.3. A scene in </w:t>
      </w:r>
      <w:r w:rsidR="00540483">
        <w:rPr>
          <w:rFonts w:ascii="Times New Roman" w:hAnsi="Times New Roman" w:cs="Times New Roman"/>
          <w:i/>
          <w:iCs/>
        </w:rPr>
        <w:t xml:space="preserve">the game </w:t>
      </w:r>
      <w:r>
        <w:rPr>
          <w:rFonts w:ascii="Times New Roman" w:hAnsi="Times New Roman" w:cs="Times New Roman"/>
          <w:i/>
          <w:iCs/>
        </w:rPr>
        <w:t xml:space="preserve">Herald where </w:t>
      </w:r>
      <w:r w:rsidR="003B02B2">
        <w:rPr>
          <w:rFonts w:ascii="Times New Roman" w:hAnsi="Times New Roman" w:cs="Times New Roman"/>
          <w:i/>
          <w:iCs/>
        </w:rPr>
        <w:t xml:space="preserve">the racial and class divide </w:t>
      </w:r>
      <w:r w:rsidR="00757C79">
        <w:rPr>
          <w:rFonts w:ascii="Times New Roman" w:hAnsi="Times New Roman" w:cs="Times New Roman"/>
          <w:i/>
          <w:iCs/>
        </w:rPr>
        <w:t>is visible</w:t>
      </w:r>
      <w:r w:rsidR="003B02B2">
        <w:rPr>
          <w:rFonts w:ascii="Times New Roman" w:hAnsi="Times New Roman" w:cs="Times New Roman"/>
          <w:i/>
          <w:iCs/>
        </w:rPr>
        <w:t>.</w:t>
      </w:r>
      <w:r w:rsidR="003B02B2">
        <w:rPr>
          <w:rFonts w:ascii="Times New Roman" w:hAnsi="Times New Roman" w:cs="Times New Roman"/>
        </w:rPr>
        <w:t xml:space="preserve"> </w:t>
      </w:r>
      <w:r w:rsidR="003B02B2">
        <w:rPr>
          <w:rFonts w:ascii="Times New Roman" w:hAnsi="Times New Roman" w:cs="Times New Roman"/>
          <w:i/>
          <w:iCs/>
        </w:rPr>
        <w:t>(</w:t>
      </w:r>
      <w:r w:rsidR="00540483">
        <w:rPr>
          <w:rFonts w:ascii="Times New Roman" w:hAnsi="Times New Roman" w:cs="Times New Roman"/>
          <w:i/>
          <w:iCs/>
        </w:rPr>
        <w:t>de Ridder, n.d.)</w:t>
      </w:r>
    </w:p>
    <w:p w14:paraId="7C3C1A0E" w14:textId="77777777" w:rsidR="00594CCC" w:rsidRPr="00594CCC" w:rsidRDefault="00594CCC" w:rsidP="00594CCC">
      <w:pPr>
        <w:pStyle w:val="Geenafstand"/>
        <w:spacing w:line="360" w:lineRule="auto"/>
        <w:rPr>
          <w:rFonts w:ascii="Times New Roman" w:hAnsi="Times New Roman" w:cs="Times New Roman"/>
          <w:i/>
          <w:iCs/>
        </w:rPr>
      </w:pPr>
    </w:p>
    <w:p w14:paraId="0664704C" w14:textId="77777777" w:rsidR="00894562" w:rsidRPr="00BF4303" w:rsidRDefault="00894562" w:rsidP="00894562">
      <w:pPr>
        <w:pStyle w:val="Geenafstand"/>
        <w:spacing w:line="360" w:lineRule="auto"/>
        <w:ind w:firstLine="720"/>
        <w:rPr>
          <w:rFonts w:ascii="Times New Roman" w:hAnsi="Times New Roman" w:cs="Times New Roman"/>
        </w:rPr>
      </w:pPr>
      <w:r w:rsidRPr="00BF4303">
        <w:rPr>
          <w:rFonts w:ascii="Times New Roman" w:hAnsi="Times New Roman" w:cs="Times New Roman"/>
        </w:rPr>
        <w:t xml:space="preserve">It is through the combination of the newfound self-reflective process fuelled by own lived experiences and research on the topic that is causing the challenging circumstances and the increased social awareness that game designers express that they tend to cope better with their own challenging circumstances. These findings hint at multiple different coping strategies that are being utilized by the game designers. First and foremost is the possible presence of meaning-focused coping strategy, where individuals experience a successful coping process through changing the goals and beliefs on the challenging circumstances that have previously accommodated the designers (Park &amp; Folkman, 1997). Whereas these beliefs and goals could be considered more personal beforehand, through the process of learning about their topic within a wider societal context, a shift in these goals and beliefs takes place to a situation where the game designers feel a newfound responsibility for their game to be an accurate representation of the topic, and through that, being able to resonate with individuals that are experiencing similar challenging circumstances in their lives can be witnessed. </w:t>
      </w:r>
    </w:p>
    <w:p w14:paraId="5634C253" w14:textId="77777777" w:rsidR="00894562" w:rsidRDefault="00894562" w:rsidP="00894562">
      <w:pPr>
        <w:pStyle w:val="Geenafstand"/>
        <w:spacing w:line="360" w:lineRule="auto"/>
        <w:rPr>
          <w:rFonts w:ascii="Times New Roman" w:hAnsi="Times New Roman" w:cs="Times New Roman"/>
        </w:rPr>
      </w:pPr>
      <w:r w:rsidRPr="00BF4303">
        <w:rPr>
          <w:rFonts w:ascii="Times New Roman" w:hAnsi="Times New Roman" w:cs="Times New Roman"/>
        </w:rPr>
        <w:tab/>
        <w:t xml:space="preserve">Additionally, it can be argued that the problem-focused coping strategy of seeking social support for instrumental reasons, ultimately harnessing information on the topic at hand to better </w:t>
      </w:r>
      <w:r w:rsidRPr="00BF4303">
        <w:rPr>
          <w:rFonts w:ascii="Times New Roman" w:hAnsi="Times New Roman" w:cs="Times New Roman"/>
        </w:rPr>
        <w:lastRenderedPageBreak/>
        <w:t xml:space="preserve">understand the different angles involved with the topic (Gratch &amp; Marsella, 2004), can be witnessed here. Designers actively engage in a process of gathering information that ultimately provides them with an increased understanding of the topic at hand that in turn would allow them to critically think about their own personal challenging circumstances and place their own position in perspective more. It has to be noted here that this is showing overlap with the meaning-focused coping and that this is happening mostly subconsciously amongst the game designers. Therefore, this finding has to be nuanced as the problem-focused coping theory traditionally bases this on a pro-active approach by the individual engaging in the coping, which does not seem to be the case for this particular group as they indicated that they do not tie the active seeking of information directly to being able to cope with their personal challenging situation. </w:t>
      </w:r>
    </w:p>
    <w:p w14:paraId="346C551B" w14:textId="0240ECF8" w:rsidR="00894562" w:rsidRDefault="00894562" w:rsidP="00894562">
      <w:pPr>
        <w:pStyle w:val="Geenafstand"/>
        <w:spacing w:line="360" w:lineRule="auto"/>
        <w:rPr>
          <w:rFonts w:ascii="Times New Roman" w:hAnsi="Times New Roman" w:cs="Times New Roman"/>
        </w:rPr>
      </w:pPr>
    </w:p>
    <w:p w14:paraId="0FCF9A19" w14:textId="77777777" w:rsidR="00AF2DAF" w:rsidRPr="00BF4303" w:rsidRDefault="00AF2DAF" w:rsidP="00894562">
      <w:pPr>
        <w:pStyle w:val="Geenafstand"/>
        <w:spacing w:line="360" w:lineRule="auto"/>
        <w:rPr>
          <w:rFonts w:ascii="Times New Roman" w:hAnsi="Times New Roman" w:cs="Times New Roman"/>
        </w:rPr>
      </w:pPr>
    </w:p>
    <w:p w14:paraId="4E73DA17" w14:textId="77777777" w:rsidR="00894562" w:rsidRPr="00A70F38" w:rsidRDefault="00894562" w:rsidP="00894562">
      <w:pPr>
        <w:pStyle w:val="Geenafstand"/>
        <w:spacing w:line="360" w:lineRule="auto"/>
        <w:rPr>
          <w:rFonts w:ascii="Times New Roman" w:hAnsi="Times New Roman" w:cs="Times New Roman"/>
          <w:b/>
          <w:bCs/>
          <w:sz w:val="24"/>
          <w:szCs w:val="24"/>
        </w:rPr>
      </w:pPr>
      <w:r w:rsidRPr="00A70F38">
        <w:rPr>
          <w:rFonts w:ascii="Times New Roman" w:hAnsi="Times New Roman" w:cs="Times New Roman"/>
          <w:b/>
          <w:bCs/>
          <w:sz w:val="24"/>
          <w:szCs w:val="24"/>
        </w:rPr>
        <w:t xml:space="preserve">4.2 Actively creating to cope </w:t>
      </w:r>
    </w:p>
    <w:p w14:paraId="4D827AAC" w14:textId="77777777" w:rsidR="00894562" w:rsidRPr="00BF4303" w:rsidRDefault="00894562" w:rsidP="00290636">
      <w:pPr>
        <w:pStyle w:val="Geenafstand"/>
        <w:spacing w:line="360" w:lineRule="auto"/>
        <w:rPr>
          <w:rFonts w:ascii="Times New Roman" w:hAnsi="Times New Roman" w:cs="Times New Roman"/>
        </w:rPr>
      </w:pPr>
      <w:r w:rsidRPr="00BF4303">
        <w:rPr>
          <w:rFonts w:ascii="Times New Roman" w:hAnsi="Times New Roman" w:cs="Times New Roman"/>
        </w:rPr>
        <w:t>After the process of personal growth as one of the main types of coping by game designers, the focus now shifts to the actual process of game design in relation to coping with challenging circumstances. The second theme that emerged from the thematic analysis shows the active ways in which game designers tend to cope with their challenging circumstances and what the motivations and inspirations are that serve as basis for the game design process. Engaging in an active process of coping is something that is classified as problem-focused coping, but the main finding presented in this section will elaborate on how there seems to be a mixed coping approach consisting of all three provided coping strategies in the framework, being problem-focused, emotional-focused coping and meaning-making coping that game designers engage in when in the process of actively designing games.</w:t>
      </w:r>
      <w:r>
        <w:rPr>
          <w:rFonts w:ascii="Times New Roman" w:hAnsi="Times New Roman" w:cs="Times New Roman"/>
        </w:rPr>
        <w:t xml:space="preserve"> Additionally, </w:t>
      </w:r>
      <w:r w:rsidRPr="00BF4303">
        <w:rPr>
          <w:rFonts w:ascii="Times New Roman" w:hAnsi="Times New Roman" w:cs="Times New Roman"/>
        </w:rPr>
        <w:t xml:space="preserve"> </w:t>
      </w:r>
    </w:p>
    <w:p w14:paraId="21A8FBEB" w14:textId="77777777" w:rsidR="00894562" w:rsidRPr="00BF4303" w:rsidRDefault="00894562" w:rsidP="00894562">
      <w:pPr>
        <w:pStyle w:val="Geenafstand"/>
        <w:spacing w:line="360" w:lineRule="auto"/>
        <w:rPr>
          <w:rFonts w:ascii="Times New Roman" w:hAnsi="Times New Roman" w:cs="Times New Roman"/>
        </w:rPr>
      </w:pPr>
      <w:r w:rsidRPr="00BF4303">
        <w:rPr>
          <w:rFonts w:ascii="Times New Roman" w:hAnsi="Times New Roman" w:cs="Times New Roman"/>
        </w:rPr>
        <w:tab/>
      </w:r>
    </w:p>
    <w:p w14:paraId="6AD51B45" w14:textId="77777777" w:rsidR="00894562" w:rsidRPr="00A70F38" w:rsidRDefault="00894562" w:rsidP="00894562">
      <w:pPr>
        <w:pStyle w:val="Geenafstand"/>
        <w:spacing w:line="360" w:lineRule="auto"/>
        <w:rPr>
          <w:rFonts w:ascii="Times New Roman" w:hAnsi="Times New Roman" w:cs="Times New Roman"/>
          <w:sz w:val="24"/>
          <w:szCs w:val="24"/>
        </w:rPr>
      </w:pPr>
      <w:r w:rsidRPr="00A70F38">
        <w:rPr>
          <w:rFonts w:ascii="Times New Roman" w:hAnsi="Times New Roman" w:cs="Times New Roman"/>
          <w:i/>
          <w:iCs/>
          <w:sz w:val="24"/>
          <w:szCs w:val="24"/>
        </w:rPr>
        <w:t>4.2.1 Coping through creation</w:t>
      </w:r>
      <w:r w:rsidRPr="00A70F38">
        <w:rPr>
          <w:rFonts w:ascii="Times New Roman" w:hAnsi="Times New Roman" w:cs="Times New Roman"/>
          <w:sz w:val="24"/>
          <w:szCs w:val="24"/>
        </w:rPr>
        <w:t xml:space="preserve"> </w:t>
      </w:r>
    </w:p>
    <w:p w14:paraId="0C84090D" w14:textId="77777777" w:rsidR="00894562" w:rsidRPr="00BF4303" w:rsidRDefault="00894562" w:rsidP="00894562">
      <w:pPr>
        <w:pStyle w:val="Geenafstand"/>
        <w:spacing w:line="360" w:lineRule="auto"/>
        <w:ind w:firstLine="720"/>
        <w:rPr>
          <w:rFonts w:ascii="Times New Roman" w:hAnsi="Times New Roman" w:cs="Times New Roman"/>
        </w:rPr>
      </w:pPr>
      <w:r w:rsidRPr="00BF4303">
        <w:rPr>
          <w:rFonts w:ascii="Times New Roman" w:hAnsi="Times New Roman" w:cs="Times New Roman"/>
        </w:rPr>
        <w:t xml:space="preserve">The first subtheme of the active coping that game designers engage in when actively designing video games has to do with different types of coping strategies that are either consciously or subconsciously being utilized by game designers throughout the process. From the collected data it becomes evident that multiple game designers tend to engage in certain strategies of coping when working on their game(s) during difficult circumstances. Within the data collected, a consensus on one unified way of coping was impossible to establish as different designers have different personalities and as an extend of that, have different conceptualizations of what coping through game design means to them and enables them. </w:t>
      </w:r>
    </w:p>
    <w:p w14:paraId="405BE940" w14:textId="17507F2C" w:rsidR="00894562" w:rsidRPr="00BF4303" w:rsidRDefault="00894562" w:rsidP="00894562">
      <w:pPr>
        <w:pStyle w:val="Geenafstand"/>
        <w:spacing w:line="360" w:lineRule="auto"/>
        <w:ind w:firstLine="720"/>
        <w:rPr>
          <w:rFonts w:ascii="Times New Roman" w:hAnsi="Times New Roman" w:cs="Times New Roman"/>
        </w:rPr>
      </w:pPr>
      <w:r w:rsidRPr="00BF4303">
        <w:rPr>
          <w:rFonts w:ascii="Times New Roman" w:hAnsi="Times New Roman" w:cs="Times New Roman"/>
        </w:rPr>
        <w:t>To illustrate, one game designer indicated that the process of game design has the potential to be ‘deeply cathartic’ where ‘part of the catharsis is sort of the creative process itself, the creation itself’</w:t>
      </w:r>
      <w:r>
        <w:rPr>
          <w:rFonts w:ascii="Times New Roman" w:hAnsi="Times New Roman" w:cs="Times New Roman"/>
        </w:rPr>
        <w:t xml:space="preserve"> (Jordan Magnuson, designer of the game </w:t>
      </w:r>
      <w:r w:rsidRPr="005B1161">
        <w:rPr>
          <w:rFonts w:ascii="Times New Roman" w:hAnsi="Times New Roman" w:cs="Times New Roman"/>
          <w:i/>
          <w:iCs/>
        </w:rPr>
        <w:t>Loneliness</w:t>
      </w:r>
      <w:r>
        <w:rPr>
          <w:rFonts w:ascii="Times New Roman" w:hAnsi="Times New Roman" w:cs="Times New Roman"/>
        </w:rPr>
        <w:t xml:space="preserve"> which attempts to convey what loneliness could feel like)</w:t>
      </w:r>
      <w:r w:rsidRPr="00BF4303">
        <w:rPr>
          <w:rFonts w:ascii="Times New Roman" w:hAnsi="Times New Roman" w:cs="Times New Roman"/>
        </w:rPr>
        <w:t xml:space="preserve"> whereas another indicated that only some specific parts of the game design process </w:t>
      </w:r>
      <w:r w:rsidRPr="00BF4303">
        <w:rPr>
          <w:rFonts w:ascii="Times New Roman" w:hAnsi="Times New Roman" w:cs="Times New Roman"/>
        </w:rPr>
        <w:lastRenderedPageBreak/>
        <w:t xml:space="preserve">had a more specific coping purpose to them, where for example ‘some stuff was definitely venting’ for one designer. This hints at a combination of different coping strategies in play, where a deeper understanding of the process itself as explained by the different game designers is needed. From the data it became evident that this process has a different meaning for the different game designers within the collected sample. Whereas for </w:t>
      </w:r>
      <w:r>
        <w:rPr>
          <w:rFonts w:ascii="Times New Roman" w:hAnsi="Times New Roman" w:cs="Times New Roman"/>
        </w:rPr>
        <w:t xml:space="preserve">Jordan Magnusson </w:t>
      </w:r>
      <w:r w:rsidRPr="00BF4303">
        <w:rPr>
          <w:rFonts w:ascii="Times New Roman" w:hAnsi="Times New Roman" w:cs="Times New Roman"/>
        </w:rPr>
        <w:t xml:space="preserve">the process of creation is “an interaction with that past, with that history, with those feelings” where the process has the potential for “things to be transformed, right, like perspective, and thought and feelings” that shows a certain way of meaning-making coping where the focus by the individual tilts towards a change of the evaluation of the challenging situation at hand (Guo et al., 2013). </w:t>
      </w:r>
      <w:r>
        <w:rPr>
          <w:rFonts w:ascii="Times New Roman" w:hAnsi="Times New Roman" w:cs="Times New Roman"/>
        </w:rPr>
        <w:t>Dr. Menno Deen</w:t>
      </w:r>
      <w:r w:rsidRPr="00BF4303">
        <w:rPr>
          <w:rFonts w:ascii="Times New Roman" w:hAnsi="Times New Roman" w:cs="Times New Roman"/>
        </w:rPr>
        <w:t xml:space="preserve"> seemed to have a similar </w:t>
      </w:r>
      <w:r>
        <w:rPr>
          <w:rFonts w:ascii="Times New Roman" w:hAnsi="Times New Roman" w:cs="Times New Roman"/>
        </w:rPr>
        <w:t>idea</w:t>
      </w:r>
      <w:r w:rsidRPr="00BF4303">
        <w:rPr>
          <w:rFonts w:ascii="Times New Roman" w:hAnsi="Times New Roman" w:cs="Times New Roman"/>
        </w:rPr>
        <w:t xml:space="preserve"> of what the design process enabled him to do:</w:t>
      </w:r>
    </w:p>
    <w:p w14:paraId="21101890" w14:textId="77777777" w:rsidR="00894562" w:rsidRDefault="00894562" w:rsidP="00894562">
      <w:pPr>
        <w:pStyle w:val="Geenafstand"/>
        <w:spacing w:line="360" w:lineRule="auto"/>
        <w:rPr>
          <w:rFonts w:ascii="Times New Roman" w:hAnsi="Times New Roman" w:cs="Times New Roman"/>
        </w:rPr>
      </w:pPr>
    </w:p>
    <w:p w14:paraId="018B1DC4" w14:textId="77777777" w:rsidR="00894562" w:rsidRDefault="00894562" w:rsidP="00894562">
      <w:pPr>
        <w:pStyle w:val="Geenafstand"/>
        <w:spacing w:line="360" w:lineRule="auto"/>
        <w:ind w:left="283" w:right="283"/>
        <w:rPr>
          <w:rFonts w:ascii="Times New Roman" w:hAnsi="Times New Roman" w:cs="Times New Roman"/>
        </w:rPr>
      </w:pPr>
      <w:r w:rsidRPr="00BF4303">
        <w:rPr>
          <w:rFonts w:ascii="Times New Roman" w:hAnsi="Times New Roman" w:cs="Times New Roman"/>
        </w:rPr>
        <w:t>I think the whole design process really gets you to focus on a particular court, and explore that and see how you can actually get a hold on it and then change it into something that is valuable and workable for you. So it's a really positive and constructive way of dealing with an issue.</w:t>
      </w:r>
    </w:p>
    <w:p w14:paraId="51018653" w14:textId="77777777" w:rsidR="00894562" w:rsidRPr="00BF4303" w:rsidRDefault="00894562" w:rsidP="00894562">
      <w:pPr>
        <w:pStyle w:val="Geenafstand"/>
        <w:spacing w:line="360" w:lineRule="auto"/>
        <w:ind w:left="283" w:right="283"/>
        <w:rPr>
          <w:rFonts w:ascii="Times New Roman" w:hAnsi="Times New Roman" w:cs="Times New Roman"/>
        </w:rPr>
      </w:pPr>
    </w:p>
    <w:p w14:paraId="428AF8BE" w14:textId="354E448E" w:rsidR="00894562" w:rsidRDefault="00894562" w:rsidP="00FA2147">
      <w:pPr>
        <w:pStyle w:val="Geenafstand"/>
        <w:spacing w:line="360" w:lineRule="auto"/>
        <w:rPr>
          <w:rFonts w:ascii="Times New Roman" w:hAnsi="Times New Roman" w:cs="Times New Roman"/>
        </w:rPr>
      </w:pPr>
      <w:r w:rsidRPr="00BF4303">
        <w:rPr>
          <w:rFonts w:ascii="Times New Roman" w:hAnsi="Times New Roman" w:cs="Times New Roman"/>
        </w:rPr>
        <w:t xml:space="preserve">Although not as explicit, one could argue that this also contributes to the evaluation of the challenging situation at hand, and through making it workable, certain beliefs and meaning behind the situation is changed within the individual (Park &amp; Folkman, 1997). It could also be argued that this is a form of problem-focused coping, as the individual indicates that through the design process, they got to actively focus on the challenging circumstances at hand and actively address the situation. As this only partially resonates with the provide explanation of active coping, where the focus is on actively circumventing the stressor (Gratch &amp; Marsella, 2004), it </w:t>
      </w:r>
      <w:r>
        <w:rPr>
          <w:rFonts w:ascii="Times New Roman" w:hAnsi="Times New Roman" w:cs="Times New Roman"/>
        </w:rPr>
        <w:t>becomes</w:t>
      </w:r>
      <w:r w:rsidRPr="00BF4303">
        <w:rPr>
          <w:rFonts w:ascii="Times New Roman" w:hAnsi="Times New Roman" w:cs="Times New Roman"/>
        </w:rPr>
        <w:t xml:space="preserve"> challenging to conclude that game design can be considered a</w:t>
      </w:r>
      <w:r w:rsidR="00453DCB">
        <w:rPr>
          <w:rFonts w:ascii="Times New Roman" w:hAnsi="Times New Roman" w:cs="Times New Roman"/>
        </w:rPr>
        <w:t xml:space="preserve"> part of a</w:t>
      </w:r>
      <w:r w:rsidRPr="00BF4303">
        <w:rPr>
          <w:rFonts w:ascii="Times New Roman" w:hAnsi="Times New Roman" w:cs="Times New Roman"/>
        </w:rPr>
        <w:t xml:space="preserve"> problem-focused coping strategy. For another game designer, parts of the game design process where venting about the challenging circumstances that occurred in real life which the designer found too hard to open up about: “I can't really go and be like, Hey, let me tell you about these fucked up things. So those did end up being venting, that's totally venting”</w:t>
      </w:r>
      <w:r>
        <w:rPr>
          <w:rFonts w:ascii="Times New Roman" w:hAnsi="Times New Roman" w:cs="Times New Roman"/>
        </w:rPr>
        <w:t xml:space="preserve"> (Taylor McCue, creator of </w:t>
      </w:r>
      <w:r w:rsidRPr="005B1161">
        <w:rPr>
          <w:rFonts w:ascii="Times New Roman" w:hAnsi="Times New Roman" w:cs="Times New Roman"/>
          <w:i/>
          <w:iCs/>
        </w:rPr>
        <w:t>I Can’t Cry</w:t>
      </w:r>
      <w:r w:rsidR="005B1161">
        <w:rPr>
          <w:rFonts w:ascii="Times New Roman" w:hAnsi="Times New Roman" w:cs="Times New Roman"/>
          <w:i/>
          <w:iCs/>
        </w:rPr>
        <w:t xml:space="preserve"> </w:t>
      </w:r>
      <w:r w:rsidR="005B1161">
        <w:rPr>
          <w:rFonts w:ascii="Times New Roman" w:hAnsi="Times New Roman" w:cs="Times New Roman"/>
        </w:rPr>
        <w:t>a game that touches upon the challenging situations that transgenders experience in the USA</w:t>
      </w:r>
      <w:r>
        <w:rPr>
          <w:rFonts w:ascii="Times New Roman" w:hAnsi="Times New Roman" w:cs="Times New Roman"/>
        </w:rPr>
        <w:t>)</w:t>
      </w:r>
      <w:r w:rsidRPr="00BF4303">
        <w:rPr>
          <w:rFonts w:ascii="Times New Roman" w:hAnsi="Times New Roman" w:cs="Times New Roman"/>
        </w:rPr>
        <w:t xml:space="preserve">. This can be considered a form of emotion-focused coping as this venting happens around difficult situations in the personal life of this game designer, which is one of the coping strategies as identified within the theoretical framework (Gratch &amp; Marsella, 2004). </w:t>
      </w:r>
    </w:p>
    <w:p w14:paraId="6875671D" w14:textId="565CD7AF" w:rsidR="00894562" w:rsidRDefault="00894562" w:rsidP="00894562">
      <w:pPr>
        <w:rPr>
          <w:rFonts w:ascii="Times New Roman" w:hAnsi="Times New Roman" w:cs="Times New Roman"/>
          <w:lang w:val="en-GB"/>
        </w:rPr>
      </w:pPr>
    </w:p>
    <w:p w14:paraId="42CB486A" w14:textId="06ECEB06" w:rsidR="004A173E" w:rsidRDefault="004A173E" w:rsidP="00894562">
      <w:pPr>
        <w:rPr>
          <w:rFonts w:ascii="Times New Roman" w:hAnsi="Times New Roman" w:cs="Times New Roman"/>
          <w:lang w:val="en-GB"/>
        </w:rPr>
      </w:pPr>
      <w:r>
        <w:rPr>
          <w:noProof/>
        </w:rPr>
        <w:lastRenderedPageBreak/>
        <w:drawing>
          <wp:inline distT="0" distB="0" distL="0" distR="0" wp14:anchorId="501D13C6" wp14:editId="0889A2DE">
            <wp:extent cx="5467350" cy="4100513"/>
            <wp:effectExtent l="0" t="0" r="0" b="0"/>
            <wp:docPr id="6" name="Afbeelding 6" descr="Loneliness by Jordan Magnuson"/>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7" descr="Loneliness by Jordan Magnuson"/>
                    <pic:cNvPicPr>
                      <a:picLocks noChangeAspect="1" noChangeArrowheads="1"/>
                    </pic:cNvPicPr>
                  </pic:nvPicPr>
                  <pic:blipFill>
                    <a:blip r:embed="rId52">
                      <a:extLst>
                        <a:ext uri="{28A0092B-C50C-407E-A947-70E740481C1C}">
                          <a14:useLocalDpi xmlns:a14="http://schemas.microsoft.com/office/drawing/2010/main" val="0"/>
                        </a:ext>
                      </a:extLst>
                    </a:blip>
                    <a:srcRect/>
                    <a:stretch>
                      <a:fillRect/>
                    </a:stretch>
                  </pic:blipFill>
                  <pic:spPr bwMode="auto">
                    <a:xfrm>
                      <a:off x="0" y="0"/>
                      <a:ext cx="5488826" cy="4116620"/>
                    </a:xfrm>
                    <a:prstGeom prst="rect">
                      <a:avLst/>
                    </a:prstGeom>
                    <a:noFill/>
                    <a:ln>
                      <a:noFill/>
                    </a:ln>
                  </pic:spPr>
                </pic:pic>
              </a:graphicData>
            </a:graphic>
          </wp:inline>
        </w:drawing>
      </w:r>
    </w:p>
    <w:p w14:paraId="089DB7D7" w14:textId="2339C8D6" w:rsidR="004A173E" w:rsidRDefault="004A173E" w:rsidP="00894562">
      <w:pPr>
        <w:rPr>
          <w:rFonts w:ascii="Times New Roman" w:hAnsi="Times New Roman" w:cs="Times New Roman"/>
          <w:i/>
          <w:iCs/>
          <w:lang w:val="en-GB"/>
        </w:rPr>
      </w:pPr>
      <w:r>
        <w:rPr>
          <w:rFonts w:ascii="Times New Roman" w:hAnsi="Times New Roman" w:cs="Times New Roman"/>
          <w:i/>
          <w:iCs/>
          <w:lang w:val="en-GB"/>
        </w:rPr>
        <w:t>Figure 4.4. A screenshot from Jordan Magnuson’s Loneliness, where the player controls the black square on the bottom of the screen. (</w:t>
      </w:r>
      <w:r w:rsidR="00CB0F9C">
        <w:rPr>
          <w:rFonts w:ascii="Times New Roman" w:hAnsi="Times New Roman" w:cs="Times New Roman"/>
          <w:i/>
          <w:iCs/>
          <w:lang w:val="en-GB"/>
        </w:rPr>
        <w:t>Itch, 2010)</w:t>
      </w:r>
    </w:p>
    <w:p w14:paraId="7ADA7754" w14:textId="77777777" w:rsidR="0089206D" w:rsidRPr="004A173E" w:rsidRDefault="0089206D" w:rsidP="00894562">
      <w:pPr>
        <w:rPr>
          <w:rFonts w:ascii="Times New Roman" w:hAnsi="Times New Roman" w:cs="Times New Roman"/>
          <w:i/>
          <w:iCs/>
          <w:lang w:val="en-GB"/>
        </w:rPr>
      </w:pPr>
    </w:p>
    <w:p w14:paraId="7B01B86C" w14:textId="77777777" w:rsidR="00894562" w:rsidRPr="00A70F38" w:rsidRDefault="00894562" w:rsidP="00FA2147">
      <w:pPr>
        <w:pStyle w:val="Geenafstand"/>
        <w:spacing w:line="360" w:lineRule="auto"/>
        <w:rPr>
          <w:rFonts w:ascii="Times New Roman" w:hAnsi="Times New Roman" w:cs="Times New Roman"/>
          <w:i/>
          <w:iCs/>
          <w:sz w:val="24"/>
          <w:szCs w:val="24"/>
        </w:rPr>
      </w:pPr>
      <w:r w:rsidRPr="00A70F38">
        <w:rPr>
          <w:rFonts w:ascii="Times New Roman" w:hAnsi="Times New Roman" w:cs="Times New Roman"/>
          <w:i/>
          <w:iCs/>
          <w:sz w:val="24"/>
          <w:szCs w:val="24"/>
        </w:rPr>
        <w:t xml:space="preserve">4.2.2 Challenging circumstances as inspiration </w:t>
      </w:r>
    </w:p>
    <w:p w14:paraId="0C0CEEDD" w14:textId="11194312" w:rsidR="00894562" w:rsidRPr="009C1920" w:rsidRDefault="00894562" w:rsidP="00894562">
      <w:pPr>
        <w:pStyle w:val="Geenafstand"/>
        <w:spacing w:line="360" w:lineRule="auto"/>
        <w:ind w:firstLine="720"/>
        <w:rPr>
          <w:rFonts w:ascii="Times New Roman" w:hAnsi="Times New Roman" w:cs="Times New Roman"/>
        </w:rPr>
      </w:pPr>
      <w:r w:rsidRPr="009C1920">
        <w:rPr>
          <w:rFonts w:ascii="Times New Roman" w:hAnsi="Times New Roman" w:cs="Times New Roman"/>
        </w:rPr>
        <w:t>Next to actively coping through game design, designers were using their personal experiences with challenging circumstances as an inspiration to base their game off. A number of different underlying motives surfaced here amongst designers which can be related to the coping with their challenging circumstances. Finding themselves in these tough situations has inspired some of them, next to engaging in coping through game design, to be able to show outsiders what it is like to go through these tough situations and be of relevance to people who are going through a similar situation.</w:t>
      </w:r>
      <w:r w:rsidRPr="009C1920">
        <w:rPr>
          <w:rFonts w:ascii="Times New Roman" w:hAnsi="Times New Roman" w:cs="Times New Roman"/>
        </w:rPr>
        <w:tab/>
      </w:r>
    </w:p>
    <w:p w14:paraId="67344FDA" w14:textId="2A20DD8F" w:rsidR="00894562" w:rsidRPr="009C1920" w:rsidRDefault="00894562" w:rsidP="00894562">
      <w:pPr>
        <w:pStyle w:val="Geenafstand"/>
        <w:spacing w:line="360" w:lineRule="auto"/>
        <w:ind w:firstLine="720"/>
        <w:rPr>
          <w:rFonts w:ascii="Times New Roman" w:hAnsi="Times New Roman" w:cs="Times New Roman"/>
        </w:rPr>
      </w:pPr>
      <w:r w:rsidRPr="009C1920">
        <w:rPr>
          <w:rFonts w:ascii="Times New Roman" w:hAnsi="Times New Roman" w:cs="Times New Roman"/>
        </w:rPr>
        <w:t>Through being able to show outsiders what it is like, game designers engage in what is most likely an emotion-focused coping strategy. Through this motivation, one could argue that a certain moral support, sympathy or understanding (Gratch &amp; Marsella, 2004) is being established between game designers and the players through the interaction with the game. As one designer explained: “for me, it tends to be this idea of expressing something that is significant to me, something that I've felt and experienced, and wanting to express something about that to another player, with the hope of some kind of recognition”</w:t>
      </w:r>
      <w:r>
        <w:rPr>
          <w:rFonts w:ascii="Times New Roman" w:hAnsi="Times New Roman" w:cs="Times New Roman"/>
        </w:rPr>
        <w:t xml:space="preserve"> (Jordan Magnuson)</w:t>
      </w:r>
      <w:r w:rsidRPr="009C1920">
        <w:rPr>
          <w:rFonts w:ascii="Times New Roman" w:hAnsi="Times New Roman" w:cs="Times New Roman"/>
        </w:rPr>
        <w:t>.</w:t>
      </w:r>
      <w:r w:rsidR="0074521D">
        <w:rPr>
          <w:rFonts w:ascii="Times New Roman" w:hAnsi="Times New Roman" w:cs="Times New Roman"/>
        </w:rPr>
        <w:t xml:space="preserve"> This also shows some resemblance with one of the </w:t>
      </w:r>
      <w:r w:rsidR="00047D33">
        <w:rPr>
          <w:rFonts w:ascii="Times New Roman" w:hAnsi="Times New Roman" w:cs="Times New Roman"/>
        </w:rPr>
        <w:t>manners in which players tend to cope through playing video games as was provided by</w:t>
      </w:r>
      <w:r w:rsidR="00673BA5">
        <w:rPr>
          <w:rFonts w:ascii="Times New Roman" w:hAnsi="Times New Roman" w:cs="Times New Roman"/>
        </w:rPr>
        <w:t xml:space="preserve"> </w:t>
      </w:r>
      <w:r w:rsidR="00673BA5" w:rsidRPr="003D6A7A">
        <w:rPr>
          <w:rFonts w:ascii="Times New Roman" w:hAnsi="Times New Roman" w:cs="Times New Roman"/>
        </w:rPr>
        <w:t xml:space="preserve">Iacovides </w:t>
      </w:r>
      <w:r w:rsidR="00673BA5">
        <w:rPr>
          <w:rFonts w:ascii="Times New Roman" w:hAnsi="Times New Roman" w:cs="Times New Roman"/>
        </w:rPr>
        <w:lastRenderedPageBreak/>
        <w:t xml:space="preserve">and </w:t>
      </w:r>
      <w:r w:rsidR="00673BA5" w:rsidRPr="003D6A7A">
        <w:rPr>
          <w:rFonts w:ascii="Times New Roman" w:hAnsi="Times New Roman" w:cs="Times New Roman"/>
        </w:rPr>
        <w:t xml:space="preserve">Mekler </w:t>
      </w:r>
      <w:r w:rsidR="00673BA5">
        <w:rPr>
          <w:rFonts w:ascii="Times New Roman" w:hAnsi="Times New Roman" w:cs="Times New Roman"/>
        </w:rPr>
        <w:t>(</w:t>
      </w:r>
      <w:r w:rsidR="00673BA5" w:rsidRPr="003D6A7A">
        <w:rPr>
          <w:rFonts w:ascii="Times New Roman" w:hAnsi="Times New Roman" w:cs="Times New Roman"/>
        </w:rPr>
        <w:t>2019</w:t>
      </w:r>
      <w:r w:rsidR="00673BA5">
        <w:rPr>
          <w:rFonts w:ascii="Times New Roman" w:hAnsi="Times New Roman" w:cs="Times New Roman"/>
        </w:rPr>
        <w:t xml:space="preserve">) where players tend to seek </w:t>
      </w:r>
      <w:r w:rsidR="00271990">
        <w:rPr>
          <w:rFonts w:ascii="Times New Roman" w:hAnsi="Times New Roman" w:cs="Times New Roman"/>
        </w:rPr>
        <w:t>a certain belonging and connection</w:t>
      </w:r>
      <w:r w:rsidR="007E4D40">
        <w:rPr>
          <w:rFonts w:ascii="Times New Roman" w:hAnsi="Times New Roman" w:cs="Times New Roman"/>
        </w:rPr>
        <w:t xml:space="preserve"> as a coping strategy.</w:t>
      </w:r>
      <w:r w:rsidR="00047D33">
        <w:rPr>
          <w:rFonts w:ascii="Times New Roman" w:hAnsi="Times New Roman" w:cs="Times New Roman"/>
        </w:rPr>
        <w:t xml:space="preserve"> </w:t>
      </w:r>
      <w:r w:rsidRPr="009C1920">
        <w:rPr>
          <w:rFonts w:ascii="Times New Roman" w:hAnsi="Times New Roman" w:cs="Times New Roman"/>
        </w:rPr>
        <w:t>A hope for understanding</w:t>
      </w:r>
      <w:r>
        <w:rPr>
          <w:rFonts w:ascii="Times New Roman" w:hAnsi="Times New Roman" w:cs="Times New Roman"/>
        </w:rPr>
        <w:t xml:space="preserve"> from the</w:t>
      </w:r>
      <w:r w:rsidRPr="009C1920">
        <w:rPr>
          <w:rFonts w:ascii="Times New Roman" w:hAnsi="Times New Roman" w:cs="Times New Roman"/>
        </w:rPr>
        <w:t xml:space="preserve"> </w:t>
      </w:r>
      <w:r>
        <w:rPr>
          <w:rFonts w:ascii="Times New Roman" w:hAnsi="Times New Roman" w:cs="Times New Roman"/>
        </w:rPr>
        <w:t>designer</w:t>
      </w:r>
      <w:r w:rsidRPr="009C1920">
        <w:rPr>
          <w:rFonts w:ascii="Times New Roman" w:hAnsi="Times New Roman" w:cs="Times New Roman"/>
        </w:rPr>
        <w:t xml:space="preserve"> is present here, therefore strengthening the argument that an emotional-focused coping strategy can be considered</w:t>
      </w:r>
      <w:r>
        <w:rPr>
          <w:rFonts w:ascii="Times New Roman" w:hAnsi="Times New Roman" w:cs="Times New Roman"/>
        </w:rPr>
        <w:t xml:space="preserve"> as the strategy that game designer engage in. As Roy van de Schilden indicated that they</w:t>
      </w:r>
      <w:r w:rsidRPr="00164878">
        <w:rPr>
          <w:rFonts w:ascii="Times New Roman" w:hAnsi="Times New Roman" w:cs="Times New Roman"/>
        </w:rPr>
        <w:t xml:space="preserve"> </w:t>
      </w:r>
      <w:r>
        <w:rPr>
          <w:rFonts w:ascii="Times New Roman" w:hAnsi="Times New Roman" w:cs="Times New Roman"/>
        </w:rPr>
        <w:t>“</w:t>
      </w:r>
      <w:r w:rsidRPr="00164878">
        <w:rPr>
          <w:rFonts w:ascii="Times New Roman" w:hAnsi="Times New Roman" w:cs="Times New Roman"/>
        </w:rPr>
        <w:t>hope to be an inspiration to some people and that they act on the things that they might learn in this game</w:t>
      </w:r>
      <w:r>
        <w:rPr>
          <w:rFonts w:ascii="Times New Roman" w:hAnsi="Times New Roman" w:cs="Times New Roman"/>
        </w:rPr>
        <w:t>” where “</w:t>
      </w:r>
      <w:r w:rsidRPr="00B16974">
        <w:rPr>
          <w:rFonts w:ascii="Times New Roman" w:hAnsi="Times New Roman" w:cs="Times New Roman"/>
        </w:rPr>
        <w:t>you can put someone and the player into the shoes of someone who has a different set of abilities, but at the same time, a different set of opportunities</w:t>
      </w:r>
      <w:r>
        <w:rPr>
          <w:rFonts w:ascii="Times New Roman" w:hAnsi="Times New Roman" w:cs="Times New Roman"/>
        </w:rPr>
        <w:t xml:space="preserve">”. Through this, the game designer is trying to show an outsider what it can be like to go through these tough situations. Although not every game designer purposefully intended their game to be able to facilitate this learning with outsiders, it seems as if the emotional nature of the games enables this interaction between designer and player. As Chella Ramanan, narrative designer for </w:t>
      </w:r>
      <w:r w:rsidRPr="005B1161">
        <w:rPr>
          <w:rFonts w:ascii="Times New Roman" w:hAnsi="Times New Roman" w:cs="Times New Roman"/>
          <w:i/>
          <w:iCs/>
        </w:rPr>
        <w:t>Before I Forget</w:t>
      </w:r>
      <w:r>
        <w:rPr>
          <w:rFonts w:ascii="Times New Roman" w:hAnsi="Times New Roman" w:cs="Times New Roman"/>
        </w:rPr>
        <w:t>, elaborated: “</w:t>
      </w:r>
      <w:r w:rsidRPr="00C0610B">
        <w:rPr>
          <w:rFonts w:ascii="Times New Roman" w:hAnsi="Times New Roman" w:cs="Times New Roman"/>
        </w:rPr>
        <w:t>the people who've played it, people who have no connection with dementia, get value from it, in terms of it being an interesting, I guess, bittersweet experience about something they have no understanding</w:t>
      </w:r>
      <w:r>
        <w:rPr>
          <w:rFonts w:ascii="Times New Roman" w:hAnsi="Times New Roman" w:cs="Times New Roman"/>
        </w:rPr>
        <w:t xml:space="preserve"> of” where she provide an example of a professional within the field of dementia actually deriving value from the game, even though this was not the intention during the game design process whatsoever: “</w:t>
      </w:r>
      <w:r w:rsidRPr="00EA7C6C">
        <w:rPr>
          <w:rFonts w:ascii="Times New Roman" w:hAnsi="Times New Roman" w:cs="Times New Roman"/>
        </w:rPr>
        <w:t>We did an interview with someone. And he said he understands his patients way more now than he did. You know, when he was a really practicing doctor, which was, you know, incredible.</w:t>
      </w:r>
      <w:r>
        <w:rPr>
          <w:rFonts w:ascii="Times New Roman" w:hAnsi="Times New Roman" w:cs="Times New Roman"/>
        </w:rPr>
        <w:t>” As Chella indicated, she found it ‘really lovely’ that loads of people are able to ‘resonate with the topic on a different level’ which was something that she termed a ‘really gratifying’ experience. Again, this hints at the emotional-focused coping strategy where a certain sympathy or understanding amongst players is reached, although mostly unintended, that in turn could function as a form of coping for the game designers.</w:t>
      </w:r>
    </w:p>
    <w:p w14:paraId="4C68EDD8" w14:textId="54A9D01B" w:rsidR="00E62637" w:rsidRDefault="00894562" w:rsidP="00D66858">
      <w:pPr>
        <w:pStyle w:val="Geenafstand"/>
        <w:spacing w:line="360" w:lineRule="auto"/>
        <w:ind w:firstLine="720"/>
        <w:rPr>
          <w:rFonts w:ascii="Times New Roman" w:hAnsi="Times New Roman" w:cs="Times New Roman"/>
        </w:rPr>
      </w:pPr>
      <w:r w:rsidRPr="009C1920">
        <w:rPr>
          <w:rFonts w:ascii="Times New Roman" w:hAnsi="Times New Roman" w:cs="Times New Roman"/>
        </w:rPr>
        <w:t xml:space="preserve">It is however evident that not all game designers tend to actively seek this moral support, but it rather becomes a consequence of the interaction between players and the game. </w:t>
      </w:r>
      <w:r>
        <w:rPr>
          <w:rFonts w:ascii="Times New Roman" w:hAnsi="Times New Roman" w:cs="Times New Roman"/>
        </w:rPr>
        <w:t xml:space="preserve">Through both physical events such as Game Jams and digital communication through for example Itch.io or Steam, designers inevitably come into direct contact with the (potential) players of their game. Additionally, one of the game designers elaborated that negative comments on the nature of the game; “ </w:t>
      </w:r>
      <w:r w:rsidRPr="00601E38">
        <w:rPr>
          <w:rFonts w:ascii="Times New Roman" w:hAnsi="Times New Roman" w:cs="Times New Roman"/>
        </w:rPr>
        <w:t xml:space="preserve">When I released </w:t>
      </w:r>
      <w:r>
        <w:rPr>
          <w:rFonts w:ascii="Times New Roman" w:hAnsi="Times New Roman" w:cs="Times New Roman"/>
        </w:rPr>
        <w:t>my game</w:t>
      </w:r>
      <w:r w:rsidRPr="00601E38">
        <w:rPr>
          <w:rFonts w:ascii="Times New Roman" w:hAnsi="Times New Roman" w:cs="Times New Roman"/>
        </w:rPr>
        <w:t xml:space="preserve"> on Steam, I got a ton of negative reviews from angry trans people who were like, you're transphobic, and evil and whatever</w:t>
      </w:r>
      <w:r>
        <w:rPr>
          <w:rFonts w:ascii="Times New Roman" w:hAnsi="Times New Roman" w:cs="Times New Roman"/>
        </w:rPr>
        <w:t xml:space="preserve">” (Taylor McCue, game designer of </w:t>
      </w:r>
      <w:r w:rsidRPr="002B683F">
        <w:rPr>
          <w:rFonts w:ascii="Times New Roman" w:hAnsi="Times New Roman" w:cs="Times New Roman"/>
          <w:i/>
          <w:iCs/>
        </w:rPr>
        <w:t>I Can’t Cry</w:t>
      </w:r>
      <w:r>
        <w:rPr>
          <w:rFonts w:ascii="Times New Roman" w:hAnsi="Times New Roman" w:cs="Times New Roman"/>
        </w:rPr>
        <w:t>). Through being able to reflect on the negative feedback received, Taylor succeeded in changing her own beliefs about the group that the designers was being criticized by, claiming that ‘</w:t>
      </w:r>
      <w:r w:rsidRPr="006E1853">
        <w:rPr>
          <w:rFonts w:ascii="Times New Roman" w:hAnsi="Times New Roman" w:cs="Times New Roman"/>
        </w:rPr>
        <w:t>vulnerable people don't like seeing something that reminds them of their pain or makes their groups look bad</w:t>
      </w:r>
      <w:r>
        <w:rPr>
          <w:rFonts w:ascii="Times New Roman" w:hAnsi="Times New Roman" w:cs="Times New Roman"/>
        </w:rPr>
        <w:t xml:space="preserve">’ where the designer </w:t>
      </w:r>
      <w:r w:rsidRPr="00193BB4">
        <w:rPr>
          <w:rFonts w:ascii="Times New Roman" w:hAnsi="Times New Roman" w:cs="Times New Roman"/>
        </w:rPr>
        <w:t xml:space="preserve"> </w:t>
      </w:r>
      <w:r>
        <w:rPr>
          <w:rFonts w:ascii="Times New Roman" w:hAnsi="Times New Roman" w:cs="Times New Roman"/>
        </w:rPr>
        <w:t>“</w:t>
      </w:r>
      <w:r w:rsidRPr="00193BB4">
        <w:rPr>
          <w:rFonts w:ascii="Times New Roman" w:hAnsi="Times New Roman" w:cs="Times New Roman"/>
        </w:rPr>
        <w:t>used to think the LGBT community would care about me or care about as I suffered, or value me as a human being. And now I've realized that they don't like</w:t>
      </w:r>
      <w:r>
        <w:rPr>
          <w:rFonts w:ascii="Times New Roman" w:hAnsi="Times New Roman" w:cs="Times New Roman"/>
        </w:rPr>
        <w:t>,</w:t>
      </w:r>
      <w:r w:rsidRPr="00193BB4">
        <w:rPr>
          <w:rFonts w:ascii="Times New Roman" w:hAnsi="Times New Roman" w:cs="Times New Roman"/>
        </w:rPr>
        <w:t xml:space="preserve"> </w:t>
      </w:r>
      <w:r>
        <w:rPr>
          <w:rFonts w:ascii="Times New Roman" w:hAnsi="Times New Roman" w:cs="Times New Roman"/>
        </w:rPr>
        <w:t>which</w:t>
      </w:r>
      <w:r w:rsidRPr="00193BB4">
        <w:rPr>
          <w:rFonts w:ascii="Times New Roman" w:hAnsi="Times New Roman" w:cs="Times New Roman"/>
        </w:rPr>
        <w:t xml:space="preserve"> doesn't matter</w:t>
      </w:r>
      <w:r>
        <w:rPr>
          <w:rFonts w:ascii="Times New Roman" w:hAnsi="Times New Roman" w:cs="Times New Roman"/>
        </w:rPr>
        <w:t>.” One could argue that a certain coping strategy is in place here where the designer experienced a change in their own beliefs about the community that the designer is part of, which helped in reducing a certain stress around the game design process and the topic within the game.</w:t>
      </w:r>
    </w:p>
    <w:p w14:paraId="229D5FDC" w14:textId="1405E737" w:rsidR="00270264" w:rsidRDefault="00270264" w:rsidP="00D66858">
      <w:pPr>
        <w:pStyle w:val="Geenafstand"/>
        <w:spacing w:line="360" w:lineRule="auto"/>
        <w:ind w:firstLine="720"/>
        <w:rPr>
          <w:rFonts w:ascii="Times New Roman" w:hAnsi="Times New Roman" w:cs="Times New Roman"/>
        </w:rPr>
      </w:pPr>
    </w:p>
    <w:p w14:paraId="4183D6E9" w14:textId="5871F35F" w:rsidR="00270264" w:rsidRDefault="00270264" w:rsidP="00270264">
      <w:pPr>
        <w:pStyle w:val="Geenafstand"/>
        <w:spacing w:line="360" w:lineRule="auto"/>
        <w:rPr>
          <w:rFonts w:ascii="Times New Roman" w:hAnsi="Times New Roman" w:cs="Times New Roman"/>
        </w:rPr>
      </w:pPr>
      <w:r>
        <w:rPr>
          <w:noProof/>
        </w:rPr>
        <w:lastRenderedPageBreak/>
        <w:drawing>
          <wp:inline distT="0" distB="0" distL="0" distR="0" wp14:anchorId="5D47A777" wp14:editId="1F1584A5">
            <wp:extent cx="5676900" cy="3775710"/>
            <wp:effectExtent l="0" t="0" r="0" b="0"/>
            <wp:docPr id="7" name="Afbeelding 7" descr="I Can't Cry. by Taylor McCue"/>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9" descr="I Can't Cry. by Taylor McCue"/>
                    <pic:cNvPicPr>
                      <a:picLocks noChangeAspect="1" noChangeArrowheads="1"/>
                    </pic:cNvPicPr>
                  </pic:nvPicPr>
                  <pic:blipFill>
                    <a:blip r:embed="rId53">
                      <a:extLst>
                        <a:ext uri="{28A0092B-C50C-407E-A947-70E740481C1C}">
                          <a14:useLocalDpi xmlns:a14="http://schemas.microsoft.com/office/drawing/2010/main" val="0"/>
                        </a:ext>
                      </a:extLst>
                    </a:blip>
                    <a:srcRect/>
                    <a:stretch>
                      <a:fillRect/>
                    </a:stretch>
                  </pic:blipFill>
                  <pic:spPr bwMode="auto">
                    <a:xfrm>
                      <a:off x="0" y="0"/>
                      <a:ext cx="5676900" cy="3775710"/>
                    </a:xfrm>
                    <a:prstGeom prst="rect">
                      <a:avLst/>
                    </a:prstGeom>
                    <a:noFill/>
                    <a:ln>
                      <a:noFill/>
                    </a:ln>
                  </pic:spPr>
                </pic:pic>
              </a:graphicData>
            </a:graphic>
          </wp:inline>
        </w:drawing>
      </w:r>
    </w:p>
    <w:p w14:paraId="040F69D5" w14:textId="04BFD52C" w:rsidR="00270264" w:rsidRPr="00270264" w:rsidRDefault="00270264" w:rsidP="00270264">
      <w:pPr>
        <w:pStyle w:val="Geenafstand"/>
        <w:spacing w:line="360" w:lineRule="auto"/>
        <w:rPr>
          <w:rFonts w:ascii="Times New Roman" w:hAnsi="Times New Roman" w:cs="Times New Roman"/>
          <w:i/>
          <w:iCs/>
        </w:rPr>
      </w:pPr>
      <w:r>
        <w:rPr>
          <w:rFonts w:ascii="Times New Roman" w:hAnsi="Times New Roman" w:cs="Times New Roman"/>
          <w:i/>
          <w:iCs/>
        </w:rPr>
        <w:t xml:space="preserve">Figure 4.5. </w:t>
      </w:r>
      <w:r w:rsidR="00843455">
        <w:rPr>
          <w:rFonts w:ascii="Times New Roman" w:hAnsi="Times New Roman" w:cs="Times New Roman"/>
          <w:i/>
          <w:iCs/>
        </w:rPr>
        <w:t>Scene from Taylor McCue’s I Can’t Cry where the player is asked to make a difficult choice regarding housing options. (Itch, 2021)</w:t>
      </w:r>
    </w:p>
    <w:p w14:paraId="6984D617" w14:textId="77777777" w:rsidR="00A70F38" w:rsidRPr="008C690B" w:rsidRDefault="00A70F38" w:rsidP="00D66858">
      <w:pPr>
        <w:pStyle w:val="Geenafstand"/>
        <w:spacing w:line="360" w:lineRule="auto"/>
        <w:ind w:firstLine="720"/>
        <w:rPr>
          <w:rFonts w:ascii="Times New Roman" w:hAnsi="Times New Roman" w:cs="Times New Roman"/>
        </w:rPr>
      </w:pPr>
    </w:p>
    <w:p w14:paraId="00F645C9" w14:textId="19DD278E" w:rsidR="00544E78" w:rsidRPr="00544E78" w:rsidRDefault="00894562" w:rsidP="00FA2147">
      <w:pPr>
        <w:pStyle w:val="Geenafstand"/>
        <w:spacing w:line="360" w:lineRule="auto"/>
        <w:rPr>
          <w:rFonts w:ascii="Times New Roman" w:hAnsi="Times New Roman" w:cs="Times New Roman"/>
          <w:b/>
          <w:bCs/>
          <w:sz w:val="24"/>
          <w:szCs w:val="24"/>
        </w:rPr>
      </w:pPr>
      <w:r w:rsidRPr="00544E78">
        <w:rPr>
          <w:rFonts w:ascii="Times New Roman" w:hAnsi="Times New Roman" w:cs="Times New Roman"/>
          <w:b/>
          <w:bCs/>
          <w:sz w:val="24"/>
          <w:szCs w:val="24"/>
        </w:rPr>
        <w:t xml:space="preserve">4.3 Game design as identifier for extra help </w:t>
      </w:r>
    </w:p>
    <w:p w14:paraId="534C8AF8" w14:textId="66BE0BF2" w:rsidR="00894562" w:rsidRPr="00727837" w:rsidRDefault="00894562" w:rsidP="00727837">
      <w:pPr>
        <w:pStyle w:val="Geenafstand"/>
        <w:spacing w:line="360" w:lineRule="auto"/>
        <w:rPr>
          <w:rFonts w:ascii="Times New Roman" w:hAnsi="Times New Roman" w:cs="Times New Roman"/>
        </w:rPr>
      </w:pPr>
      <w:r w:rsidRPr="00727837">
        <w:rPr>
          <w:rFonts w:ascii="Times New Roman" w:hAnsi="Times New Roman" w:cs="Times New Roman"/>
        </w:rPr>
        <w:t>The third and final theme of this master thesis revolves around the finding that, although the process of game design has different manners in which it aids game designers in coping with challenging circumstances, the game design process simultaneously shows game designers that additional professional help is needed in order to come to terms with the challenging circumstances</w:t>
      </w:r>
      <w:r w:rsidR="001E1414" w:rsidRPr="00727837">
        <w:rPr>
          <w:rFonts w:ascii="Times New Roman" w:hAnsi="Times New Roman" w:cs="Times New Roman"/>
        </w:rPr>
        <w:t xml:space="preserve"> and that the game design process itself does not suffice in this apparent need</w:t>
      </w:r>
      <w:r w:rsidRPr="00727837">
        <w:rPr>
          <w:rFonts w:ascii="Times New Roman" w:hAnsi="Times New Roman" w:cs="Times New Roman"/>
        </w:rPr>
        <w:t xml:space="preserve">. </w:t>
      </w:r>
      <w:r w:rsidR="00D66858" w:rsidRPr="00727837">
        <w:rPr>
          <w:rFonts w:ascii="Times New Roman" w:hAnsi="Times New Roman" w:cs="Times New Roman"/>
        </w:rPr>
        <w:t>As this was not an initial part of the theoretical framework, this can be considered an emerging theme that through the researches’ openness to an inductive approach to the TA next to the deductive approach has been deemed fitting.</w:t>
      </w:r>
    </w:p>
    <w:p w14:paraId="4FC83E4A" w14:textId="77777777" w:rsidR="00234471" w:rsidRPr="00290636" w:rsidRDefault="00234471" w:rsidP="00727837">
      <w:pPr>
        <w:pStyle w:val="Geenafstand"/>
        <w:spacing w:line="360" w:lineRule="auto"/>
        <w:rPr>
          <w:rFonts w:ascii="Times New Roman" w:hAnsi="Times New Roman" w:cs="Times New Roman"/>
          <w:i/>
          <w:iCs/>
        </w:rPr>
      </w:pPr>
    </w:p>
    <w:p w14:paraId="2AC3D718" w14:textId="56248F85" w:rsidR="00BD4EB5" w:rsidRPr="00290636" w:rsidRDefault="00234471" w:rsidP="00727837">
      <w:pPr>
        <w:pStyle w:val="Geenafstand"/>
        <w:spacing w:line="360" w:lineRule="auto"/>
        <w:rPr>
          <w:rFonts w:ascii="Times New Roman" w:hAnsi="Times New Roman" w:cs="Times New Roman"/>
          <w:i/>
          <w:iCs/>
        </w:rPr>
      </w:pPr>
      <w:r w:rsidRPr="00290636">
        <w:rPr>
          <w:rFonts w:ascii="Times New Roman" w:hAnsi="Times New Roman" w:cs="Times New Roman"/>
          <w:i/>
          <w:iCs/>
        </w:rPr>
        <w:t xml:space="preserve">4.3.1. </w:t>
      </w:r>
      <w:r w:rsidR="004E5278" w:rsidRPr="00290636">
        <w:rPr>
          <w:rFonts w:ascii="Times New Roman" w:hAnsi="Times New Roman" w:cs="Times New Roman"/>
          <w:i/>
          <w:iCs/>
        </w:rPr>
        <w:t>Coping, but not healing</w:t>
      </w:r>
    </w:p>
    <w:p w14:paraId="7A482DA3" w14:textId="500A7BAB" w:rsidR="00485310" w:rsidRPr="00727837" w:rsidRDefault="00E02299" w:rsidP="00334E38">
      <w:pPr>
        <w:pStyle w:val="Geenafstand"/>
        <w:spacing w:line="360" w:lineRule="auto"/>
        <w:ind w:firstLine="720"/>
        <w:rPr>
          <w:rFonts w:ascii="Times New Roman" w:hAnsi="Times New Roman" w:cs="Times New Roman"/>
        </w:rPr>
      </w:pPr>
      <w:r w:rsidRPr="00727837">
        <w:rPr>
          <w:rFonts w:ascii="Times New Roman" w:hAnsi="Times New Roman" w:cs="Times New Roman"/>
        </w:rPr>
        <w:t>Whereas coping might often be considered as a solution for the challenging circumstances at hand, some game designers disagreed with the fact that the process of creating the game had a healing effect on them. As Nilson Carrol, designer of Whenever You Can Breathe that touches upon</w:t>
      </w:r>
      <w:r w:rsidR="000F1153" w:rsidRPr="00727837">
        <w:rPr>
          <w:rFonts w:ascii="Times New Roman" w:hAnsi="Times New Roman" w:cs="Times New Roman"/>
        </w:rPr>
        <w:t xml:space="preserve"> topics such as</w:t>
      </w:r>
      <w:r w:rsidRPr="00727837">
        <w:rPr>
          <w:rFonts w:ascii="Times New Roman" w:hAnsi="Times New Roman" w:cs="Times New Roman"/>
        </w:rPr>
        <w:t xml:space="preserve"> </w:t>
      </w:r>
      <w:r w:rsidR="009860AD" w:rsidRPr="00727837">
        <w:rPr>
          <w:rFonts w:ascii="Times New Roman" w:hAnsi="Times New Roman" w:cs="Times New Roman"/>
        </w:rPr>
        <w:t>mental health, dysmorphia</w:t>
      </w:r>
      <w:r w:rsidR="000F1153" w:rsidRPr="00727837">
        <w:rPr>
          <w:rFonts w:ascii="Times New Roman" w:hAnsi="Times New Roman" w:cs="Times New Roman"/>
        </w:rPr>
        <w:t>, and self-harm, indicated: ‘</w:t>
      </w:r>
      <w:r w:rsidR="000F1153" w:rsidRPr="00727837">
        <w:rPr>
          <w:rFonts w:ascii="Times New Roman" w:hAnsi="Times New Roman" w:cs="Times New Roman"/>
          <w:lang w:val="en-NL"/>
        </w:rPr>
        <w:t>Not really, like, I should have just been, like, doing real therapy. But instead, no, I'm like, doing this thing, you know, in like, an almost obsessive way to, like, get it done.</w:t>
      </w:r>
      <w:r w:rsidR="00B9763B" w:rsidRPr="00727837">
        <w:rPr>
          <w:rFonts w:ascii="Times New Roman" w:hAnsi="Times New Roman" w:cs="Times New Roman"/>
        </w:rPr>
        <w:t>’ It</w:t>
      </w:r>
      <w:r w:rsidR="00A73766" w:rsidRPr="00727837">
        <w:rPr>
          <w:rFonts w:ascii="Times New Roman" w:hAnsi="Times New Roman" w:cs="Times New Roman"/>
        </w:rPr>
        <w:t xml:space="preserve"> can be witnessed here that the game designer </w:t>
      </w:r>
      <w:r w:rsidR="009940C4" w:rsidRPr="00727837">
        <w:rPr>
          <w:rFonts w:ascii="Times New Roman" w:hAnsi="Times New Roman" w:cs="Times New Roman"/>
        </w:rPr>
        <w:t xml:space="preserve">emerged in </w:t>
      </w:r>
      <w:r w:rsidR="00B9763B" w:rsidRPr="00727837">
        <w:rPr>
          <w:rFonts w:ascii="Times New Roman" w:hAnsi="Times New Roman" w:cs="Times New Roman"/>
        </w:rPr>
        <w:t>the</w:t>
      </w:r>
      <w:r w:rsidR="009940C4" w:rsidRPr="00727837">
        <w:rPr>
          <w:rFonts w:ascii="Times New Roman" w:hAnsi="Times New Roman" w:cs="Times New Roman"/>
        </w:rPr>
        <w:t xml:space="preserve"> process of designing the game to an extent where it almost becomes obsessive, which is an indicator of the emotion-focused coping strategy of </w:t>
      </w:r>
      <w:r w:rsidR="00D51D9F" w:rsidRPr="00727837">
        <w:rPr>
          <w:rFonts w:ascii="Times New Roman" w:hAnsi="Times New Roman" w:cs="Times New Roman"/>
        </w:rPr>
        <w:t xml:space="preserve">mental disengagement (Gratch &amp; Marsella, </w:t>
      </w:r>
      <w:r w:rsidR="00D51D9F" w:rsidRPr="00727837">
        <w:rPr>
          <w:rFonts w:ascii="Times New Roman" w:hAnsi="Times New Roman" w:cs="Times New Roman"/>
        </w:rPr>
        <w:lastRenderedPageBreak/>
        <w:t>2004)</w:t>
      </w:r>
      <w:r w:rsidR="00AE4058" w:rsidRPr="00727837">
        <w:rPr>
          <w:rFonts w:ascii="Times New Roman" w:hAnsi="Times New Roman" w:cs="Times New Roman"/>
        </w:rPr>
        <w:t xml:space="preserve"> </w:t>
      </w:r>
      <w:r w:rsidR="00207362" w:rsidRPr="00727837">
        <w:rPr>
          <w:rFonts w:ascii="Times New Roman" w:hAnsi="Times New Roman" w:cs="Times New Roman"/>
        </w:rPr>
        <w:t>as i</w:t>
      </w:r>
      <w:r w:rsidR="00B9763B" w:rsidRPr="00727837">
        <w:rPr>
          <w:rFonts w:ascii="Times New Roman" w:hAnsi="Times New Roman" w:cs="Times New Roman"/>
        </w:rPr>
        <w:t xml:space="preserve">t </w:t>
      </w:r>
      <w:r w:rsidR="00796C67" w:rsidRPr="00727837">
        <w:rPr>
          <w:rFonts w:ascii="Times New Roman" w:hAnsi="Times New Roman" w:cs="Times New Roman"/>
        </w:rPr>
        <w:t>shows how the game design process helps in taking the mind off the stressor at that point in time</w:t>
      </w:r>
      <w:r w:rsidR="00207362" w:rsidRPr="00727837">
        <w:rPr>
          <w:rFonts w:ascii="Times New Roman" w:hAnsi="Times New Roman" w:cs="Times New Roman"/>
        </w:rPr>
        <w:t xml:space="preserve">. </w:t>
      </w:r>
      <w:r w:rsidR="00F87649" w:rsidRPr="00727837">
        <w:rPr>
          <w:rFonts w:ascii="Times New Roman" w:hAnsi="Times New Roman" w:cs="Times New Roman"/>
        </w:rPr>
        <w:t xml:space="preserve">To further elaborate, for some designers such as Taylor McCue, the design process had an effect where they realized that through drawing on personal experiences of challenging circumstances, </w:t>
      </w:r>
      <w:r w:rsidR="00485310" w:rsidRPr="00727837">
        <w:rPr>
          <w:rFonts w:ascii="Times New Roman" w:hAnsi="Times New Roman" w:cs="Times New Roman"/>
        </w:rPr>
        <w:t xml:space="preserve">it might have actually increased the burden of these on they mental health. To illustrate, Taylor indicated: </w:t>
      </w:r>
    </w:p>
    <w:p w14:paraId="4A989099" w14:textId="77777777" w:rsidR="00485310" w:rsidRDefault="00485310" w:rsidP="00F125C9">
      <w:pPr>
        <w:pStyle w:val="Geenafstand"/>
        <w:spacing w:line="360" w:lineRule="auto"/>
        <w:ind w:firstLine="720"/>
        <w:rPr>
          <w:rFonts w:ascii="Times New Roman" w:hAnsi="Times New Roman" w:cs="Times New Roman"/>
        </w:rPr>
      </w:pPr>
    </w:p>
    <w:p w14:paraId="686CE22A" w14:textId="3E0BD0D5" w:rsidR="008142CB" w:rsidRDefault="00485310" w:rsidP="00485310">
      <w:pPr>
        <w:pStyle w:val="Geenafstand"/>
        <w:spacing w:line="360" w:lineRule="auto"/>
        <w:ind w:left="794" w:right="794"/>
        <w:rPr>
          <w:rFonts w:ascii="Times New Roman" w:hAnsi="Times New Roman" w:cs="Times New Roman"/>
        </w:rPr>
      </w:pPr>
      <w:r w:rsidRPr="00485310">
        <w:rPr>
          <w:rFonts w:ascii="Times New Roman" w:hAnsi="Times New Roman" w:cs="Times New Roman"/>
        </w:rPr>
        <w:t>And like the game I'm working on now. In some ways, I think I've come out of it more fucked up than I was before. I worked on some levels, and I've gotten more upset about terrible things. And so I'm like, that sucks. Still gonna finish that game, but I don't know if it's got any therapeutic value.</w:t>
      </w:r>
    </w:p>
    <w:p w14:paraId="1372B3AA" w14:textId="03DE0F50" w:rsidR="006E3332" w:rsidRDefault="006E3332" w:rsidP="006E3332">
      <w:pPr>
        <w:pStyle w:val="Geenafstand"/>
        <w:spacing w:line="360" w:lineRule="auto"/>
        <w:rPr>
          <w:rFonts w:ascii="Times New Roman" w:hAnsi="Times New Roman" w:cs="Times New Roman"/>
        </w:rPr>
      </w:pPr>
    </w:p>
    <w:p w14:paraId="4974603A" w14:textId="22ED79D3" w:rsidR="00894562" w:rsidRDefault="006E3332" w:rsidP="00D30270">
      <w:pPr>
        <w:pStyle w:val="Geenafstand"/>
        <w:spacing w:line="360" w:lineRule="auto"/>
        <w:ind w:firstLine="720"/>
        <w:rPr>
          <w:rFonts w:ascii="Times New Roman" w:hAnsi="Times New Roman" w:cs="Times New Roman"/>
        </w:rPr>
      </w:pPr>
      <w:r>
        <w:rPr>
          <w:rFonts w:ascii="Times New Roman" w:hAnsi="Times New Roman" w:cs="Times New Roman"/>
        </w:rPr>
        <w:t xml:space="preserve">From this, it becomes evident that </w:t>
      </w:r>
      <w:r w:rsidR="00C03BA8">
        <w:rPr>
          <w:rFonts w:ascii="Times New Roman" w:hAnsi="Times New Roman" w:cs="Times New Roman"/>
        </w:rPr>
        <w:t xml:space="preserve">there is a certain need for professional help amongst game designers, as </w:t>
      </w:r>
      <w:r w:rsidR="002E0C06">
        <w:rPr>
          <w:rFonts w:ascii="Times New Roman" w:hAnsi="Times New Roman" w:cs="Times New Roman"/>
        </w:rPr>
        <w:t xml:space="preserve">becoming more mentally unstable from the game design process can be considered a consequence of drawing on personal experiences that can be categorized as traumatic. </w:t>
      </w:r>
      <w:r w:rsidR="00E31C91">
        <w:rPr>
          <w:rFonts w:ascii="Times New Roman" w:hAnsi="Times New Roman" w:cs="Times New Roman"/>
        </w:rPr>
        <w:t xml:space="preserve">Potentially reliving parts of traumatic events </w:t>
      </w:r>
      <w:r w:rsidR="005F5ADF">
        <w:rPr>
          <w:rFonts w:ascii="Times New Roman" w:hAnsi="Times New Roman" w:cs="Times New Roman"/>
        </w:rPr>
        <w:t xml:space="preserve">without any further professional help in this process can </w:t>
      </w:r>
      <w:r w:rsidR="001E206B">
        <w:rPr>
          <w:rFonts w:ascii="Times New Roman" w:hAnsi="Times New Roman" w:cs="Times New Roman"/>
        </w:rPr>
        <w:t xml:space="preserve">potentially </w:t>
      </w:r>
      <w:r w:rsidR="00E23020">
        <w:rPr>
          <w:rFonts w:ascii="Times New Roman" w:hAnsi="Times New Roman" w:cs="Times New Roman"/>
        </w:rPr>
        <w:t>harm the mental health of the</w:t>
      </w:r>
      <w:r w:rsidR="0083164B">
        <w:rPr>
          <w:rFonts w:ascii="Times New Roman" w:hAnsi="Times New Roman" w:cs="Times New Roman"/>
        </w:rPr>
        <w:t xml:space="preserve"> game designers.</w:t>
      </w:r>
      <w:r w:rsidR="006628E9">
        <w:rPr>
          <w:rFonts w:ascii="Times New Roman" w:hAnsi="Times New Roman" w:cs="Times New Roman"/>
        </w:rPr>
        <w:t xml:space="preserve"> </w:t>
      </w:r>
      <w:r w:rsidR="00894562" w:rsidRPr="00EB12F8">
        <w:rPr>
          <w:rFonts w:ascii="Times New Roman" w:hAnsi="Times New Roman" w:cs="Times New Roman"/>
        </w:rPr>
        <w:t xml:space="preserve">It becomes evident here that for this designer, although indicated that the game design process helped tremendously in some ways, </w:t>
      </w:r>
      <w:r w:rsidR="00F8190C">
        <w:rPr>
          <w:rFonts w:ascii="Times New Roman" w:hAnsi="Times New Roman" w:cs="Times New Roman"/>
        </w:rPr>
        <w:t xml:space="preserve">it </w:t>
      </w:r>
      <w:r w:rsidR="00894562" w:rsidRPr="00EB12F8">
        <w:rPr>
          <w:rFonts w:ascii="Times New Roman" w:hAnsi="Times New Roman" w:cs="Times New Roman"/>
        </w:rPr>
        <w:t xml:space="preserve">did not fully substitute the need for professional help. It did however help to, as indicated earlier, overcome certain barriers which could have served as a first step towards seeking professional help. </w:t>
      </w:r>
      <w:r w:rsidR="007F4CF3">
        <w:rPr>
          <w:rFonts w:ascii="Times New Roman" w:hAnsi="Times New Roman" w:cs="Times New Roman"/>
        </w:rPr>
        <w:t xml:space="preserve">It can </w:t>
      </w:r>
      <w:r w:rsidR="00936A18">
        <w:rPr>
          <w:rFonts w:ascii="Times New Roman" w:hAnsi="Times New Roman" w:cs="Times New Roman"/>
        </w:rPr>
        <w:t>thus</w:t>
      </w:r>
      <w:r w:rsidR="007F4CF3">
        <w:rPr>
          <w:rFonts w:ascii="Times New Roman" w:hAnsi="Times New Roman" w:cs="Times New Roman"/>
        </w:rPr>
        <w:t xml:space="preserve"> be argued that in investigating how game designers cope with challenging personal circumstances, game design </w:t>
      </w:r>
      <w:r w:rsidR="00CE60BD">
        <w:rPr>
          <w:rFonts w:ascii="Times New Roman" w:hAnsi="Times New Roman" w:cs="Times New Roman"/>
        </w:rPr>
        <w:t xml:space="preserve">enables a certain process of realization </w:t>
      </w:r>
      <w:r w:rsidR="007242C3">
        <w:rPr>
          <w:rFonts w:ascii="Times New Roman" w:hAnsi="Times New Roman" w:cs="Times New Roman"/>
        </w:rPr>
        <w:t>to further combat the challenging circumstances at hand</w:t>
      </w:r>
      <w:r w:rsidR="00AF2DAF">
        <w:rPr>
          <w:rFonts w:ascii="Times New Roman" w:hAnsi="Times New Roman" w:cs="Times New Roman"/>
        </w:rPr>
        <w:t xml:space="preserve"> but that the game design process itself does not suffice in this need </w:t>
      </w:r>
      <w:r w:rsidR="00BC5324">
        <w:rPr>
          <w:rFonts w:ascii="Times New Roman" w:hAnsi="Times New Roman" w:cs="Times New Roman"/>
        </w:rPr>
        <w:t xml:space="preserve">for additional help. </w:t>
      </w:r>
    </w:p>
    <w:p w14:paraId="0B675225" w14:textId="77777777" w:rsidR="003B1AA0" w:rsidRDefault="003B1AA0" w:rsidP="006628E9">
      <w:pPr>
        <w:pStyle w:val="Geenafstand"/>
        <w:spacing w:line="360" w:lineRule="auto"/>
        <w:rPr>
          <w:rFonts w:ascii="Times New Roman" w:hAnsi="Times New Roman" w:cs="Times New Roman"/>
        </w:rPr>
      </w:pPr>
    </w:p>
    <w:p w14:paraId="3C0AA671" w14:textId="74A2DF76" w:rsidR="00AB4E80" w:rsidRDefault="00BC5324" w:rsidP="003B1AA0">
      <w:pPr>
        <w:pStyle w:val="Geenafstand"/>
        <w:spacing w:line="360" w:lineRule="auto"/>
        <w:jc w:val="center"/>
        <w:rPr>
          <w:rFonts w:ascii="Times New Roman" w:hAnsi="Times New Roman" w:cs="Times New Roman"/>
        </w:rPr>
      </w:pPr>
      <w:r>
        <w:rPr>
          <w:noProof/>
        </w:rPr>
        <w:drawing>
          <wp:inline distT="0" distB="0" distL="0" distR="0" wp14:anchorId="46816A14" wp14:editId="358AB854">
            <wp:extent cx="3905250" cy="2973056"/>
            <wp:effectExtent l="0" t="0" r="0" b="0"/>
            <wp:docPr id="8" name="Afbeelding 8"/>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1"/>
                    <pic:cNvPicPr>
                      <a:picLocks noChangeAspect="1" noChangeArrowheads="1"/>
                    </pic:cNvPicPr>
                  </pic:nvPicPr>
                  <pic:blipFill>
                    <a:blip r:embed="rId54">
                      <a:extLst>
                        <a:ext uri="{28A0092B-C50C-407E-A947-70E740481C1C}">
                          <a14:useLocalDpi xmlns:a14="http://schemas.microsoft.com/office/drawing/2010/main" val="0"/>
                        </a:ext>
                      </a:extLst>
                    </a:blip>
                    <a:srcRect/>
                    <a:stretch>
                      <a:fillRect/>
                    </a:stretch>
                  </pic:blipFill>
                  <pic:spPr bwMode="auto">
                    <a:xfrm>
                      <a:off x="0" y="0"/>
                      <a:ext cx="3921308" cy="2985281"/>
                    </a:xfrm>
                    <a:prstGeom prst="rect">
                      <a:avLst/>
                    </a:prstGeom>
                    <a:noFill/>
                    <a:ln>
                      <a:noFill/>
                    </a:ln>
                  </pic:spPr>
                </pic:pic>
              </a:graphicData>
            </a:graphic>
          </wp:inline>
        </w:drawing>
      </w:r>
    </w:p>
    <w:p w14:paraId="7F11C456" w14:textId="3522C484" w:rsidR="00B1784C" w:rsidRPr="00334E38" w:rsidRDefault="00AB4E80" w:rsidP="00BC5324">
      <w:pPr>
        <w:pStyle w:val="Geenafstand"/>
        <w:spacing w:line="360" w:lineRule="auto"/>
        <w:rPr>
          <w:rFonts w:ascii="Times New Roman" w:hAnsi="Times New Roman" w:cs="Times New Roman"/>
          <w:i/>
          <w:iCs/>
        </w:rPr>
      </w:pPr>
      <w:r>
        <w:rPr>
          <w:rFonts w:ascii="Times New Roman" w:hAnsi="Times New Roman" w:cs="Times New Roman"/>
          <w:i/>
          <w:iCs/>
        </w:rPr>
        <w:t>Figure 4.</w:t>
      </w:r>
      <w:r w:rsidR="00F005B5">
        <w:rPr>
          <w:rFonts w:ascii="Times New Roman" w:hAnsi="Times New Roman" w:cs="Times New Roman"/>
          <w:i/>
          <w:iCs/>
        </w:rPr>
        <w:t>6. Screenshot of Whenever You Can Breathe during a scene where the player is deciding whether to open up about the challenging personal circumstances</w:t>
      </w:r>
      <w:r w:rsidR="00A77B6D">
        <w:rPr>
          <w:rFonts w:ascii="Times New Roman" w:hAnsi="Times New Roman" w:cs="Times New Roman"/>
          <w:i/>
          <w:iCs/>
        </w:rPr>
        <w:t xml:space="preserve">. (Itch, </w:t>
      </w:r>
      <w:r w:rsidR="00082D05">
        <w:rPr>
          <w:rFonts w:ascii="Times New Roman" w:hAnsi="Times New Roman" w:cs="Times New Roman"/>
          <w:i/>
          <w:iCs/>
        </w:rPr>
        <w:t>2022</w:t>
      </w:r>
      <w:r w:rsidR="00A77B6D">
        <w:rPr>
          <w:rFonts w:ascii="Times New Roman" w:hAnsi="Times New Roman" w:cs="Times New Roman"/>
          <w:i/>
          <w:iCs/>
        </w:rPr>
        <w:t>)</w:t>
      </w:r>
    </w:p>
    <w:p w14:paraId="760E4134" w14:textId="026B205D" w:rsidR="00494DA5" w:rsidRPr="00290636" w:rsidRDefault="004E5278" w:rsidP="00BC5324">
      <w:pPr>
        <w:pStyle w:val="Geenafstand"/>
        <w:spacing w:line="360" w:lineRule="auto"/>
        <w:rPr>
          <w:rFonts w:ascii="Times New Roman" w:hAnsi="Times New Roman" w:cs="Times New Roman"/>
          <w:i/>
          <w:iCs/>
        </w:rPr>
      </w:pPr>
      <w:r w:rsidRPr="00290636">
        <w:rPr>
          <w:rFonts w:ascii="Times New Roman" w:hAnsi="Times New Roman" w:cs="Times New Roman"/>
          <w:i/>
          <w:iCs/>
        </w:rPr>
        <w:lastRenderedPageBreak/>
        <w:t xml:space="preserve">4.3.2. </w:t>
      </w:r>
      <w:r w:rsidR="00BC5324" w:rsidRPr="00290636">
        <w:rPr>
          <w:rFonts w:ascii="Times New Roman" w:hAnsi="Times New Roman" w:cs="Times New Roman"/>
          <w:i/>
          <w:iCs/>
        </w:rPr>
        <w:t>Professional help is needed</w:t>
      </w:r>
    </w:p>
    <w:p w14:paraId="7FF8B85B" w14:textId="78B0801E" w:rsidR="00790F99" w:rsidRDefault="000B2402" w:rsidP="00BC76FF">
      <w:pPr>
        <w:pStyle w:val="Geenafstand"/>
        <w:spacing w:line="360" w:lineRule="auto"/>
        <w:ind w:firstLine="720"/>
        <w:rPr>
          <w:rFonts w:ascii="Times New Roman" w:hAnsi="Times New Roman" w:cs="Times New Roman"/>
        </w:rPr>
      </w:pPr>
      <w:r>
        <w:rPr>
          <w:rFonts w:ascii="Times New Roman" w:hAnsi="Times New Roman" w:cs="Times New Roman"/>
        </w:rPr>
        <w:t xml:space="preserve">In addition to coping through game design and the </w:t>
      </w:r>
      <w:r w:rsidR="00132A70">
        <w:rPr>
          <w:rFonts w:ascii="Times New Roman" w:hAnsi="Times New Roman" w:cs="Times New Roman"/>
        </w:rPr>
        <w:t xml:space="preserve">differing realizations in regards to their personal challenging circumstances and the way to cope with these, professional game designers also indicated that the game design process itself does not suffice in overcoming the challenging personal circumstances that game designers are experiencing. </w:t>
      </w:r>
      <w:r w:rsidR="00D76B07" w:rsidRPr="00EB12F8">
        <w:rPr>
          <w:rFonts w:ascii="Times New Roman" w:hAnsi="Times New Roman" w:cs="Times New Roman"/>
        </w:rPr>
        <w:t xml:space="preserve">As Menno Deen indicates on being asked whether designing </w:t>
      </w:r>
      <w:r w:rsidR="00D76B07" w:rsidRPr="00D8711A">
        <w:rPr>
          <w:rFonts w:ascii="Times New Roman" w:hAnsi="Times New Roman" w:cs="Times New Roman"/>
          <w:i/>
          <w:iCs/>
        </w:rPr>
        <w:t>VilDu?!</w:t>
      </w:r>
      <w:r w:rsidR="00D76B07" w:rsidRPr="00EB12F8">
        <w:rPr>
          <w:rFonts w:ascii="Times New Roman" w:hAnsi="Times New Roman" w:cs="Times New Roman"/>
        </w:rPr>
        <w:t xml:space="preserve"> was the sole reason for overcoming the challenging circumstances: “No, no, I don't think so. Like in the end, I did EMDR</w:t>
      </w:r>
      <w:r w:rsidR="00D76B07">
        <w:rPr>
          <w:rFonts w:ascii="Times New Roman" w:hAnsi="Times New Roman" w:cs="Times New Roman"/>
        </w:rPr>
        <w:t>.</w:t>
      </w:r>
      <w:r w:rsidR="00D76B07" w:rsidRPr="00EB12F8">
        <w:rPr>
          <w:rFonts w:ascii="Times New Roman" w:hAnsi="Times New Roman" w:cs="Times New Roman"/>
        </w:rPr>
        <w:t xml:space="preserve"> I think that was more and more effective than designing.”</w:t>
      </w:r>
      <w:r w:rsidR="00BC5324">
        <w:rPr>
          <w:rFonts w:ascii="Times New Roman" w:hAnsi="Times New Roman" w:cs="Times New Roman"/>
        </w:rPr>
        <w:t xml:space="preserve"> </w:t>
      </w:r>
      <w:r w:rsidR="00C41662">
        <w:rPr>
          <w:rFonts w:ascii="Times New Roman" w:hAnsi="Times New Roman" w:cs="Times New Roman"/>
        </w:rPr>
        <w:t>Additionally, three other game designers indicated similar thoughts after being asked whether designing their game was the sole reason for overcoming the challenging circumstances at hand</w:t>
      </w:r>
      <w:r w:rsidR="00D30270">
        <w:rPr>
          <w:rFonts w:ascii="Times New Roman" w:hAnsi="Times New Roman" w:cs="Times New Roman"/>
        </w:rPr>
        <w:t xml:space="preserve">. </w:t>
      </w:r>
      <w:r w:rsidR="00DB2D41">
        <w:rPr>
          <w:rFonts w:ascii="Times New Roman" w:hAnsi="Times New Roman" w:cs="Times New Roman"/>
        </w:rPr>
        <w:t>To further strengthen this argument, Nilson Carrol indicated: ‘</w:t>
      </w:r>
      <w:r w:rsidR="00334E38">
        <w:rPr>
          <w:rFonts w:ascii="Times New Roman" w:hAnsi="Times New Roman" w:cs="Times New Roman"/>
        </w:rPr>
        <w:t>Not really, like, I should have just been, like, doing therapy. But instead, no, I’m like, doing this thing, you know, in like, an almost obsessive way to, like, get it done.’</w:t>
      </w:r>
      <w:r w:rsidR="00143818">
        <w:rPr>
          <w:rFonts w:ascii="Times New Roman" w:hAnsi="Times New Roman" w:cs="Times New Roman"/>
        </w:rPr>
        <w:t xml:space="preserve"> Game designers seem to be reminded of the </w:t>
      </w:r>
      <w:r w:rsidR="003276ED">
        <w:rPr>
          <w:rFonts w:ascii="Times New Roman" w:hAnsi="Times New Roman" w:cs="Times New Roman"/>
        </w:rPr>
        <w:t>difficult situations they find themselves in and the need for additional professional help that is needed in orde</w:t>
      </w:r>
      <w:r w:rsidR="00DE0759">
        <w:rPr>
          <w:rFonts w:ascii="Times New Roman" w:hAnsi="Times New Roman" w:cs="Times New Roman"/>
        </w:rPr>
        <w:t>r</w:t>
      </w:r>
      <w:r w:rsidR="003276ED">
        <w:rPr>
          <w:rFonts w:ascii="Times New Roman" w:hAnsi="Times New Roman" w:cs="Times New Roman"/>
        </w:rPr>
        <w:t xml:space="preserve"> to overcome the challenging circumstances. The process of game design </w:t>
      </w:r>
      <w:r w:rsidR="00314A48">
        <w:rPr>
          <w:rFonts w:ascii="Times New Roman" w:hAnsi="Times New Roman" w:cs="Times New Roman"/>
        </w:rPr>
        <w:t>does help them to cope with the direct stress related to the challenging circumstances, but it seem</w:t>
      </w:r>
      <w:r w:rsidR="003A04B1">
        <w:rPr>
          <w:rFonts w:ascii="Times New Roman" w:hAnsi="Times New Roman" w:cs="Times New Roman"/>
        </w:rPr>
        <w:t xml:space="preserve">s to be the case that if the challenging personal circumstances are interfering with their life to an extent where it becomes nearly impossible to function properly, </w:t>
      </w:r>
      <w:r w:rsidR="00E24D2F">
        <w:rPr>
          <w:rFonts w:ascii="Times New Roman" w:hAnsi="Times New Roman" w:cs="Times New Roman"/>
        </w:rPr>
        <w:t xml:space="preserve">the practice of game design reminds them of the need for this extra help. </w:t>
      </w:r>
    </w:p>
    <w:p w14:paraId="66A38EED" w14:textId="197AF2EC" w:rsidR="005576E2" w:rsidRDefault="00BC5324" w:rsidP="00334E38">
      <w:pPr>
        <w:pStyle w:val="Geenafstand"/>
        <w:spacing w:line="360" w:lineRule="auto"/>
        <w:ind w:firstLine="720"/>
        <w:rPr>
          <w:rFonts w:ascii="Times New Roman" w:hAnsi="Times New Roman" w:cs="Times New Roman"/>
        </w:rPr>
      </w:pPr>
      <w:r>
        <w:rPr>
          <w:rFonts w:ascii="Times New Roman" w:hAnsi="Times New Roman" w:cs="Times New Roman"/>
        </w:rPr>
        <w:t xml:space="preserve">This shows that a certain </w:t>
      </w:r>
      <w:r w:rsidR="00961F91">
        <w:rPr>
          <w:rFonts w:ascii="Times New Roman" w:hAnsi="Times New Roman" w:cs="Times New Roman"/>
        </w:rPr>
        <w:t xml:space="preserve">need for professional </w:t>
      </w:r>
      <w:r w:rsidR="00790F99">
        <w:rPr>
          <w:rFonts w:ascii="Times New Roman" w:hAnsi="Times New Roman" w:cs="Times New Roman"/>
        </w:rPr>
        <w:t>help in</w:t>
      </w:r>
      <w:r w:rsidR="00961F91">
        <w:rPr>
          <w:rFonts w:ascii="Times New Roman" w:hAnsi="Times New Roman" w:cs="Times New Roman"/>
        </w:rPr>
        <w:t xml:space="preserve"> dealing with the challenging circumstances</w:t>
      </w:r>
      <w:r w:rsidR="00790F99">
        <w:rPr>
          <w:rFonts w:ascii="Times New Roman" w:hAnsi="Times New Roman" w:cs="Times New Roman"/>
        </w:rPr>
        <w:t xml:space="preserve"> is present and that game designers are aware of the serious nature of their challenging circumstances. </w:t>
      </w:r>
      <w:r w:rsidR="00BC76FF">
        <w:rPr>
          <w:rFonts w:ascii="Times New Roman" w:hAnsi="Times New Roman" w:cs="Times New Roman"/>
        </w:rPr>
        <w:t xml:space="preserve">Through the process of game design and through coping with certain stressor during this process, some of the game designers are reminded of the serious nature of their </w:t>
      </w:r>
      <w:r w:rsidR="001064F6">
        <w:rPr>
          <w:rFonts w:ascii="Times New Roman" w:hAnsi="Times New Roman" w:cs="Times New Roman"/>
        </w:rPr>
        <w:t xml:space="preserve">challenging circumstances and this potentially enables them to seek the professional help that is required for them to permanently overcome the challenging circumstances that are present. </w:t>
      </w:r>
      <w:r w:rsidR="00710A9B">
        <w:rPr>
          <w:rFonts w:ascii="Times New Roman" w:hAnsi="Times New Roman" w:cs="Times New Roman"/>
        </w:rPr>
        <w:t xml:space="preserve">As this is also highly dependent on the nature of the challenging circumstances and the </w:t>
      </w:r>
      <w:r w:rsidR="00D225B6">
        <w:rPr>
          <w:rFonts w:ascii="Times New Roman" w:hAnsi="Times New Roman" w:cs="Times New Roman"/>
        </w:rPr>
        <w:t xml:space="preserve">extent to which a game designer is suffering from these challenging circumstances, as some of the game designers indicated that they do not feel as if their day to day life is being impacted. In those cases, the game design process itself suffices in the need for coping. </w:t>
      </w:r>
    </w:p>
    <w:p w14:paraId="72E7E350" w14:textId="450863B5" w:rsidR="005576E2" w:rsidRDefault="005576E2" w:rsidP="003D6A7A">
      <w:pPr>
        <w:widowControl/>
        <w:spacing w:after="0" w:line="360" w:lineRule="auto"/>
        <w:rPr>
          <w:rFonts w:ascii="Times New Roman" w:hAnsi="Times New Roman" w:cs="Times New Roman"/>
          <w:lang w:val="en-GB"/>
        </w:rPr>
      </w:pPr>
    </w:p>
    <w:p w14:paraId="6DE5E31A" w14:textId="2746602C" w:rsidR="005576E2" w:rsidRDefault="005576E2" w:rsidP="003D6A7A">
      <w:pPr>
        <w:widowControl/>
        <w:spacing w:after="0" w:line="360" w:lineRule="auto"/>
        <w:rPr>
          <w:rFonts w:ascii="Times New Roman" w:hAnsi="Times New Roman" w:cs="Times New Roman"/>
          <w:lang w:val="en-GB"/>
        </w:rPr>
      </w:pPr>
    </w:p>
    <w:p w14:paraId="51E4380C" w14:textId="3B4709D0" w:rsidR="005576E2" w:rsidRDefault="005576E2" w:rsidP="003D6A7A">
      <w:pPr>
        <w:widowControl/>
        <w:spacing w:after="0" w:line="360" w:lineRule="auto"/>
        <w:rPr>
          <w:rFonts w:ascii="Times New Roman" w:hAnsi="Times New Roman" w:cs="Times New Roman"/>
          <w:lang w:val="en-GB"/>
        </w:rPr>
      </w:pPr>
    </w:p>
    <w:p w14:paraId="2F504828" w14:textId="07421909" w:rsidR="005576E2" w:rsidRDefault="005576E2" w:rsidP="003D6A7A">
      <w:pPr>
        <w:widowControl/>
        <w:spacing w:after="0" w:line="360" w:lineRule="auto"/>
        <w:rPr>
          <w:rFonts w:ascii="Times New Roman" w:hAnsi="Times New Roman" w:cs="Times New Roman"/>
          <w:lang w:val="en-GB"/>
        </w:rPr>
      </w:pPr>
    </w:p>
    <w:p w14:paraId="0DC712FD" w14:textId="11D9DB31" w:rsidR="008C690B" w:rsidRDefault="008C690B" w:rsidP="003D6A7A">
      <w:pPr>
        <w:widowControl/>
        <w:spacing w:after="0" w:line="360" w:lineRule="auto"/>
        <w:rPr>
          <w:rFonts w:ascii="Times New Roman" w:hAnsi="Times New Roman" w:cs="Times New Roman"/>
          <w:lang w:val="en-GB"/>
        </w:rPr>
      </w:pPr>
    </w:p>
    <w:p w14:paraId="6DBA951B" w14:textId="77777777" w:rsidR="0027001C" w:rsidRDefault="0027001C" w:rsidP="003D6A7A">
      <w:pPr>
        <w:widowControl/>
        <w:spacing w:after="0" w:line="360" w:lineRule="auto"/>
        <w:rPr>
          <w:rFonts w:ascii="Times New Roman" w:hAnsi="Times New Roman" w:cs="Times New Roman"/>
          <w:lang w:val="en-GB"/>
        </w:rPr>
      </w:pPr>
    </w:p>
    <w:p w14:paraId="37699261" w14:textId="211F72DC" w:rsidR="008C690B" w:rsidRDefault="008C690B" w:rsidP="003D6A7A">
      <w:pPr>
        <w:widowControl/>
        <w:spacing w:after="0" w:line="360" w:lineRule="auto"/>
        <w:rPr>
          <w:rFonts w:ascii="Times New Roman" w:hAnsi="Times New Roman" w:cs="Times New Roman"/>
          <w:lang w:val="en-GB"/>
        </w:rPr>
      </w:pPr>
    </w:p>
    <w:p w14:paraId="4E862847" w14:textId="387EFD66" w:rsidR="00667638" w:rsidRDefault="00667638" w:rsidP="003D6A7A">
      <w:pPr>
        <w:widowControl/>
        <w:spacing w:after="0" w:line="360" w:lineRule="auto"/>
        <w:rPr>
          <w:rFonts w:ascii="Times New Roman" w:hAnsi="Times New Roman" w:cs="Times New Roman"/>
          <w:lang w:val="en-GB"/>
        </w:rPr>
      </w:pPr>
    </w:p>
    <w:p w14:paraId="094FB0B9" w14:textId="513B55B7" w:rsidR="005576E2" w:rsidRDefault="005576E2" w:rsidP="003D6A7A">
      <w:pPr>
        <w:widowControl/>
        <w:spacing w:after="0" w:line="360" w:lineRule="auto"/>
        <w:rPr>
          <w:rFonts w:ascii="Times New Roman" w:hAnsi="Times New Roman" w:cs="Times New Roman"/>
          <w:lang w:val="en-GB"/>
        </w:rPr>
      </w:pPr>
    </w:p>
    <w:p w14:paraId="4570BAE4" w14:textId="13192ECE" w:rsidR="00F7530E" w:rsidRPr="00FA2147" w:rsidRDefault="00F7530E" w:rsidP="00FA2147">
      <w:pPr>
        <w:pStyle w:val="Geenafstand"/>
        <w:spacing w:line="360" w:lineRule="auto"/>
        <w:rPr>
          <w:rFonts w:ascii="Times New Roman" w:hAnsi="Times New Roman" w:cs="Times New Roman"/>
          <w:b/>
          <w:bCs/>
          <w:sz w:val="24"/>
          <w:szCs w:val="24"/>
        </w:rPr>
      </w:pPr>
      <w:r w:rsidRPr="00FA2147">
        <w:rPr>
          <w:rFonts w:ascii="Times New Roman" w:hAnsi="Times New Roman" w:cs="Times New Roman"/>
          <w:b/>
          <w:bCs/>
          <w:sz w:val="24"/>
          <w:szCs w:val="24"/>
        </w:rPr>
        <w:lastRenderedPageBreak/>
        <w:t xml:space="preserve">5. </w:t>
      </w:r>
      <w:r w:rsidR="005D2D1F">
        <w:rPr>
          <w:rFonts w:ascii="Times New Roman" w:hAnsi="Times New Roman" w:cs="Times New Roman"/>
          <w:b/>
          <w:bCs/>
          <w:sz w:val="24"/>
          <w:szCs w:val="24"/>
        </w:rPr>
        <w:t>Conclusion</w:t>
      </w:r>
    </w:p>
    <w:p w14:paraId="10BE9060" w14:textId="782ACA21" w:rsidR="00F7530E" w:rsidRPr="00677109" w:rsidRDefault="00EC0346" w:rsidP="00677109">
      <w:pPr>
        <w:pStyle w:val="Geenafstand"/>
        <w:spacing w:line="360" w:lineRule="auto"/>
        <w:rPr>
          <w:rFonts w:ascii="Times New Roman" w:hAnsi="Times New Roman" w:cs="Times New Roman"/>
        </w:rPr>
      </w:pPr>
      <w:r>
        <w:rPr>
          <w:rFonts w:ascii="Times New Roman" w:hAnsi="Times New Roman" w:cs="Times New Roman"/>
        </w:rPr>
        <w:t>This study has touched upon the coping strategies employed by game designers during the game design process of emotionally impactful games</w:t>
      </w:r>
      <w:r w:rsidR="00F7530E" w:rsidRPr="00677109">
        <w:rPr>
          <w:rFonts w:ascii="Times New Roman" w:hAnsi="Times New Roman" w:cs="Times New Roman"/>
        </w:rPr>
        <w:t xml:space="preserve"> As the impact of th</w:t>
      </w:r>
      <w:r>
        <w:rPr>
          <w:rFonts w:ascii="Times New Roman" w:hAnsi="Times New Roman" w:cs="Times New Roman"/>
        </w:rPr>
        <w:t xml:space="preserve">ese </w:t>
      </w:r>
      <w:r w:rsidR="00F7530E" w:rsidRPr="00677109">
        <w:rPr>
          <w:rFonts w:ascii="Times New Roman" w:hAnsi="Times New Roman" w:cs="Times New Roman"/>
        </w:rPr>
        <w:t xml:space="preserve">game was tremendous, this research set out to explore the relation between the process of game design of these emotionally impactful games and game designer’s ways of coping with these challenging personal circumstances through the research question: </w:t>
      </w:r>
      <w:r w:rsidR="00F7530E" w:rsidRPr="00677109">
        <w:rPr>
          <w:rFonts w:ascii="Times New Roman" w:hAnsi="Times New Roman" w:cs="Times New Roman"/>
          <w:i/>
          <w:iCs/>
        </w:rPr>
        <w:t xml:space="preserve">How is game design of emotionally impactful games used as a coping mechanism by designers facing challenging personal circumstances? </w:t>
      </w:r>
      <w:r w:rsidR="00F7530E" w:rsidRPr="00677109">
        <w:rPr>
          <w:rFonts w:ascii="Times New Roman" w:hAnsi="Times New Roman" w:cs="Times New Roman"/>
        </w:rPr>
        <w:t>A combination of game design and coping literature was used to form the basis on which in-depth interviews with game designers were conducted. Through thematic analysis, a three-fold answer to the research question was formulated.</w:t>
      </w:r>
    </w:p>
    <w:p w14:paraId="79B57AA7" w14:textId="0A6D5EE2" w:rsidR="00F7530E" w:rsidRPr="00677109" w:rsidRDefault="00F7530E" w:rsidP="00677109">
      <w:pPr>
        <w:pStyle w:val="Geenafstand"/>
        <w:spacing w:line="360" w:lineRule="auto"/>
        <w:rPr>
          <w:rFonts w:ascii="Times New Roman" w:hAnsi="Times New Roman" w:cs="Times New Roman"/>
        </w:rPr>
      </w:pPr>
      <w:r w:rsidRPr="00677109">
        <w:rPr>
          <w:rFonts w:ascii="Times New Roman" w:hAnsi="Times New Roman" w:cs="Times New Roman"/>
        </w:rPr>
        <w:tab/>
        <w:t>Game designers tend to engage in the process of game design with either a conscious or subconscious need for some or multiple forms of coping strategies in order to, at least to some extent, cope with the challenging circumstances that were or are present in their personal lives.</w:t>
      </w:r>
      <w:r w:rsidR="00C81B50">
        <w:rPr>
          <w:rFonts w:ascii="Times New Roman" w:hAnsi="Times New Roman" w:cs="Times New Roman"/>
        </w:rPr>
        <w:t xml:space="preserve"> Whereas some game designers clearly indicated that the process of game design had a coping function for them, other</w:t>
      </w:r>
      <w:r w:rsidR="004425FC">
        <w:rPr>
          <w:rFonts w:ascii="Times New Roman" w:hAnsi="Times New Roman" w:cs="Times New Roman"/>
        </w:rPr>
        <w:t xml:space="preserve"> game designers indicated that they did not actively engage in game design related practices for coping strategies but did </w:t>
      </w:r>
      <w:r w:rsidR="00CC55F1">
        <w:rPr>
          <w:rFonts w:ascii="Times New Roman" w:hAnsi="Times New Roman" w:cs="Times New Roman"/>
        </w:rPr>
        <w:t>find that the game design process had a coping effect in regards to the challenging personal circumstances they were experiencing.</w:t>
      </w:r>
      <w:r w:rsidR="00D84B95">
        <w:rPr>
          <w:rFonts w:ascii="Times New Roman" w:hAnsi="Times New Roman" w:cs="Times New Roman"/>
        </w:rPr>
        <w:t xml:space="preserve"> </w:t>
      </w:r>
      <w:r w:rsidR="00CC55F1">
        <w:rPr>
          <w:rFonts w:ascii="Times New Roman" w:hAnsi="Times New Roman" w:cs="Times New Roman"/>
        </w:rPr>
        <w:t>Most</w:t>
      </w:r>
      <w:r w:rsidR="006B11D9">
        <w:rPr>
          <w:rFonts w:ascii="Times New Roman" w:hAnsi="Times New Roman" w:cs="Times New Roman"/>
        </w:rPr>
        <w:t xml:space="preserve"> game designers indicated certain benefits they enjoyed from being able to use the game design process as a form of coping</w:t>
      </w:r>
      <w:r w:rsidR="00C11738">
        <w:rPr>
          <w:rFonts w:ascii="Times New Roman" w:hAnsi="Times New Roman" w:cs="Times New Roman"/>
        </w:rPr>
        <w:t>, which were identifiable from the theoretical framework of this master’s thesis.</w:t>
      </w:r>
      <w:r w:rsidR="006B11D9">
        <w:rPr>
          <w:rFonts w:ascii="Times New Roman" w:hAnsi="Times New Roman" w:cs="Times New Roman"/>
        </w:rPr>
        <w:t xml:space="preserve"> </w:t>
      </w:r>
      <w:r w:rsidR="00C553E4">
        <w:rPr>
          <w:rFonts w:ascii="Times New Roman" w:hAnsi="Times New Roman" w:cs="Times New Roman"/>
        </w:rPr>
        <w:t>Venting, seeking emotional support and simply being distracted are some of the ways in which game designers use the process of game design as a coping mechanism.</w:t>
      </w:r>
      <w:r w:rsidRPr="00677109">
        <w:rPr>
          <w:rFonts w:ascii="Times New Roman" w:hAnsi="Times New Roman" w:cs="Times New Roman"/>
        </w:rPr>
        <w:t xml:space="preserve"> Through this, game designers tend to gain an increased self- and social awareness regarding the challenging theme or topic that is present in their lives. In turn, this allows them to overcome the shame of talking about their challenging situation(s), and find individuals that are experiencing something similar in their own personal lives.</w:t>
      </w:r>
      <w:r w:rsidR="00B06A9F">
        <w:rPr>
          <w:rFonts w:ascii="Times New Roman" w:hAnsi="Times New Roman" w:cs="Times New Roman"/>
        </w:rPr>
        <w:t xml:space="preserve"> Whereas most game designers indicated that this was not an intended impact of the game design process and creating the game, they did find </w:t>
      </w:r>
      <w:r w:rsidR="00A944D9">
        <w:rPr>
          <w:rFonts w:ascii="Times New Roman" w:hAnsi="Times New Roman" w:cs="Times New Roman"/>
        </w:rPr>
        <w:t>that connecting with people who are going or have gone through a similar situation helped them in coming to terms with their own challenging personal circumstances.</w:t>
      </w:r>
      <w:r w:rsidRPr="00677109">
        <w:rPr>
          <w:rFonts w:ascii="Times New Roman" w:hAnsi="Times New Roman" w:cs="Times New Roman"/>
        </w:rPr>
        <w:t xml:space="preserve"> </w:t>
      </w:r>
      <w:r w:rsidR="00D93234" w:rsidRPr="00677109">
        <w:rPr>
          <w:rFonts w:ascii="Times New Roman" w:hAnsi="Times New Roman" w:cs="Times New Roman"/>
        </w:rPr>
        <w:t xml:space="preserve">Although the process of game design does help the game designers in coping with different challenging circumstances, </w:t>
      </w:r>
      <w:r w:rsidR="00AB5E00" w:rsidRPr="00677109">
        <w:rPr>
          <w:rFonts w:ascii="Times New Roman" w:hAnsi="Times New Roman" w:cs="Times New Roman"/>
        </w:rPr>
        <w:t xml:space="preserve">it however requires additional professional help which the game designer </w:t>
      </w:r>
      <w:r w:rsidR="002B73FF" w:rsidRPr="00677109">
        <w:rPr>
          <w:rFonts w:ascii="Times New Roman" w:hAnsi="Times New Roman" w:cs="Times New Roman"/>
        </w:rPr>
        <w:t xml:space="preserve">on some occasions realize through the process of making that game. </w:t>
      </w:r>
      <w:r w:rsidR="00D6331F">
        <w:rPr>
          <w:rFonts w:ascii="Times New Roman" w:hAnsi="Times New Roman" w:cs="Times New Roman"/>
        </w:rPr>
        <w:t xml:space="preserve">Some of the different coping strategies allow game designers to partially cope with </w:t>
      </w:r>
      <w:r w:rsidR="0081434C">
        <w:rPr>
          <w:rFonts w:ascii="Times New Roman" w:hAnsi="Times New Roman" w:cs="Times New Roman"/>
        </w:rPr>
        <w:t xml:space="preserve">(parts of) the challenging personal circumstances that they are experiencing in their personal lives, such as venting or personal growth, but </w:t>
      </w:r>
      <w:r w:rsidR="00322E41">
        <w:rPr>
          <w:rFonts w:ascii="Times New Roman" w:hAnsi="Times New Roman" w:cs="Times New Roman"/>
        </w:rPr>
        <w:t>the nature of the challenging personal circumstances is of great importance in assessing to what extent game design helps as a coping mechanism</w:t>
      </w:r>
      <w:r w:rsidR="0065296E">
        <w:rPr>
          <w:rFonts w:ascii="Times New Roman" w:hAnsi="Times New Roman" w:cs="Times New Roman"/>
        </w:rPr>
        <w:t xml:space="preserve">. </w:t>
      </w:r>
      <w:r w:rsidR="002600AA">
        <w:rPr>
          <w:rFonts w:ascii="Times New Roman" w:hAnsi="Times New Roman" w:cs="Times New Roman"/>
        </w:rPr>
        <w:t xml:space="preserve">Since the nature of the challenging circumstances are different for every individual game designer, this implication of requiring additional help applies more to some designers whereas other designers seem to be coping without any professional help. </w:t>
      </w:r>
      <w:r w:rsidR="002F31D0">
        <w:rPr>
          <w:rFonts w:ascii="Times New Roman" w:hAnsi="Times New Roman" w:cs="Times New Roman"/>
        </w:rPr>
        <w:t xml:space="preserve">It however becomes evident that through the process of game design and the </w:t>
      </w:r>
      <w:r w:rsidR="002F31D0">
        <w:rPr>
          <w:rFonts w:ascii="Times New Roman" w:hAnsi="Times New Roman" w:cs="Times New Roman"/>
        </w:rPr>
        <w:lastRenderedPageBreak/>
        <w:t xml:space="preserve">coping involved, some of the game designers </w:t>
      </w:r>
      <w:r w:rsidR="00377C66">
        <w:rPr>
          <w:rFonts w:ascii="Times New Roman" w:hAnsi="Times New Roman" w:cs="Times New Roman"/>
        </w:rPr>
        <w:t>further realize that additional professional help is needed in order to definitively overcome the challenging personal circumstances.</w:t>
      </w:r>
    </w:p>
    <w:p w14:paraId="11C42607" w14:textId="6478009C" w:rsidR="00D361C2" w:rsidRPr="00A70F38" w:rsidRDefault="00F7530E" w:rsidP="00A70F38">
      <w:pPr>
        <w:pStyle w:val="Geenafstand"/>
        <w:spacing w:line="360" w:lineRule="auto"/>
        <w:rPr>
          <w:rFonts w:ascii="Times New Roman" w:hAnsi="Times New Roman" w:cs="Times New Roman"/>
        </w:rPr>
      </w:pPr>
      <w:r w:rsidRPr="00677109">
        <w:rPr>
          <w:rFonts w:ascii="Times New Roman" w:hAnsi="Times New Roman" w:cs="Times New Roman"/>
        </w:rPr>
        <w:tab/>
        <w:t xml:space="preserve">Through this comprehensive answer, the objectives of this thesis have been realized and the purpose of this master thesis has been fulfilled. A first connection between the process of game design of emotionally impactful games to coping strategies has been established, and it can therefore be considered relevant to discuss the contributions to the academic debate (5.1), to assess the practical implications for the field of game design and to conclude with the study’s limitations and suggestions for future research (5.3). </w:t>
      </w:r>
    </w:p>
    <w:p w14:paraId="53A3D09F" w14:textId="77777777" w:rsidR="00FA2147" w:rsidRDefault="00FA2147" w:rsidP="00187881">
      <w:pPr>
        <w:widowControl/>
        <w:spacing w:after="160" w:line="360" w:lineRule="auto"/>
        <w:rPr>
          <w:rFonts w:ascii="Times New Roman" w:hAnsi="Times New Roman" w:cs="Times New Roman"/>
          <w:i/>
          <w:iCs/>
          <w:lang w:val="en-GB"/>
        </w:rPr>
      </w:pPr>
    </w:p>
    <w:p w14:paraId="00A8522F" w14:textId="4E3BE80E" w:rsidR="00F7530E" w:rsidRPr="00FA2147" w:rsidRDefault="00F7530E" w:rsidP="00FA2147">
      <w:pPr>
        <w:pStyle w:val="Geenafstand"/>
        <w:spacing w:line="360" w:lineRule="auto"/>
        <w:rPr>
          <w:rFonts w:ascii="Times New Roman" w:hAnsi="Times New Roman" w:cs="Times New Roman"/>
          <w:b/>
          <w:bCs/>
          <w:sz w:val="24"/>
          <w:szCs w:val="24"/>
        </w:rPr>
      </w:pPr>
      <w:r w:rsidRPr="00FA2147">
        <w:rPr>
          <w:rFonts w:ascii="Times New Roman" w:hAnsi="Times New Roman" w:cs="Times New Roman"/>
          <w:b/>
          <w:bCs/>
          <w:sz w:val="24"/>
          <w:szCs w:val="24"/>
        </w:rPr>
        <w:t>5.1 Theoretical implications</w:t>
      </w:r>
    </w:p>
    <w:p w14:paraId="54657B10" w14:textId="77777777" w:rsidR="00F7530E" w:rsidRPr="00677109" w:rsidRDefault="00F7530E" w:rsidP="00677109">
      <w:pPr>
        <w:pStyle w:val="Geenafstand"/>
        <w:spacing w:line="360" w:lineRule="auto"/>
        <w:rPr>
          <w:rFonts w:ascii="Times New Roman" w:hAnsi="Times New Roman" w:cs="Times New Roman"/>
        </w:rPr>
      </w:pPr>
      <w:r w:rsidRPr="00677109">
        <w:rPr>
          <w:rFonts w:ascii="Times New Roman" w:hAnsi="Times New Roman" w:cs="Times New Roman"/>
        </w:rPr>
        <w:t xml:space="preserve">As a logical result of the findings presented in this study, certain theoretical implications and contributions to the field of game design can be made. This master thesis set out to explore the relationship between game design of emotionally impactful games and coping strategies deployed by the game designers. In this section, theoretical implications are made in order to validate, nuance or extend the findings in light of the current academic debate. </w:t>
      </w:r>
    </w:p>
    <w:p w14:paraId="542EF22C" w14:textId="45A49E0C" w:rsidR="00F7530E" w:rsidRPr="00677109" w:rsidRDefault="00F7530E" w:rsidP="00677109">
      <w:pPr>
        <w:pStyle w:val="Geenafstand"/>
        <w:spacing w:line="360" w:lineRule="auto"/>
        <w:rPr>
          <w:rFonts w:ascii="Times New Roman" w:hAnsi="Times New Roman" w:cs="Times New Roman"/>
        </w:rPr>
      </w:pPr>
      <w:r w:rsidRPr="00677109">
        <w:rPr>
          <w:rFonts w:ascii="Times New Roman" w:hAnsi="Times New Roman" w:cs="Times New Roman"/>
          <w:b/>
          <w:bCs/>
        </w:rPr>
        <w:tab/>
      </w:r>
      <w:r w:rsidRPr="00677109">
        <w:rPr>
          <w:rFonts w:ascii="Times New Roman" w:hAnsi="Times New Roman" w:cs="Times New Roman"/>
        </w:rPr>
        <w:t xml:space="preserve">The first theoretical implication that is worthy of mention is the contribution that has been made to the existing academic understanding of coping through play. As the academic discourse has been dominated by a multitude of angles on the differing manners in which players utilize gaming as coping strategy, this research shows that through connecting coping literature drawn from the field of psychology to the process of game design, a newfound phenomenon can be witnessed where game designers do utilize different coping strategies during the process of designing a game that touches upon challenging circumstances in their personal life. </w:t>
      </w:r>
      <w:r w:rsidR="0058746C">
        <w:rPr>
          <w:rFonts w:ascii="Times New Roman" w:hAnsi="Times New Roman" w:cs="Times New Roman"/>
        </w:rPr>
        <w:t>This finding contributes to the stud</w:t>
      </w:r>
      <w:r w:rsidR="00BA6219">
        <w:rPr>
          <w:rFonts w:ascii="Times New Roman" w:hAnsi="Times New Roman" w:cs="Times New Roman"/>
        </w:rPr>
        <w:t>ies</w:t>
      </w:r>
      <w:r w:rsidR="0058746C">
        <w:rPr>
          <w:rFonts w:ascii="Times New Roman" w:hAnsi="Times New Roman" w:cs="Times New Roman"/>
        </w:rPr>
        <w:t xml:space="preserve"> of Ia</w:t>
      </w:r>
      <w:r w:rsidR="005977D3">
        <w:rPr>
          <w:rFonts w:ascii="Times New Roman" w:hAnsi="Times New Roman" w:cs="Times New Roman"/>
        </w:rPr>
        <w:t>covides &amp; Meckler (2019)</w:t>
      </w:r>
      <w:r w:rsidR="00BA6219">
        <w:rPr>
          <w:rFonts w:ascii="Times New Roman" w:hAnsi="Times New Roman" w:cs="Times New Roman"/>
        </w:rPr>
        <w:t xml:space="preserve"> and Calleja (2010)</w:t>
      </w:r>
      <w:r w:rsidR="005977D3">
        <w:rPr>
          <w:rFonts w:ascii="Times New Roman" w:hAnsi="Times New Roman" w:cs="Times New Roman"/>
        </w:rPr>
        <w:t xml:space="preserve"> who identif</w:t>
      </w:r>
      <w:r w:rsidR="00BA6219">
        <w:rPr>
          <w:rFonts w:ascii="Times New Roman" w:hAnsi="Times New Roman" w:cs="Times New Roman"/>
        </w:rPr>
        <w:t>ied</w:t>
      </w:r>
      <w:r w:rsidR="005977D3">
        <w:rPr>
          <w:rFonts w:ascii="Times New Roman" w:hAnsi="Times New Roman" w:cs="Times New Roman"/>
        </w:rPr>
        <w:t xml:space="preserve"> different coping strategie</w:t>
      </w:r>
      <w:r w:rsidR="00D2125C">
        <w:rPr>
          <w:rFonts w:ascii="Times New Roman" w:hAnsi="Times New Roman" w:cs="Times New Roman"/>
        </w:rPr>
        <w:t>s</w:t>
      </w:r>
      <w:r w:rsidR="005977D3">
        <w:rPr>
          <w:rFonts w:ascii="Times New Roman" w:hAnsi="Times New Roman" w:cs="Times New Roman"/>
        </w:rPr>
        <w:t xml:space="preserve"> players engage in when playing a game, whereas this study adds to the existing knowledge by showcasing that next to players </w:t>
      </w:r>
      <w:r w:rsidR="00720372">
        <w:rPr>
          <w:rFonts w:ascii="Times New Roman" w:hAnsi="Times New Roman" w:cs="Times New Roman"/>
        </w:rPr>
        <w:t xml:space="preserve">playing emotionally impactful games to cope, game designers create emotionally impactful games to cope with challenging personal circumstances. In this process, different </w:t>
      </w:r>
      <w:r w:rsidR="0085590D">
        <w:rPr>
          <w:rFonts w:ascii="Times New Roman" w:hAnsi="Times New Roman" w:cs="Times New Roman"/>
        </w:rPr>
        <w:t>coping strategies are being employed of which some are similar to the strategies provided by Iacovides &amp; Meckler (2019)</w:t>
      </w:r>
      <w:r w:rsidR="000E227F">
        <w:rPr>
          <w:rFonts w:ascii="Times New Roman" w:hAnsi="Times New Roman" w:cs="Times New Roman"/>
        </w:rPr>
        <w:t xml:space="preserve"> and Calleja (2010)</w:t>
      </w:r>
      <w:r w:rsidR="0085590D">
        <w:rPr>
          <w:rFonts w:ascii="Times New Roman" w:hAnsi="Times New Roman" w:cs="Times New Roman"/>
        </w:rPr>
        <w:t xml:space="preserve">. </w:t>
      </w:r>
      <w:r w:rsidRPr="00677109">
        <w:rPr>
          <w:rFonts w:ascii="Times New Roman" w:hAnsi="Times New Roman" w:cs="Times New Roman"/>
        </w:rPr>
        <w:t xml:space="preserve">This implication could encourage scholars from both the field of game studies and psychology studies to consider that next to players playing the end product, game designers find ways of coping through the process of designing games. </w:t>
      </w:r>
    </w:p>
    <w:p w14:paraId="280D73BA" w14:textId="6032CC60" w:rsidR="00F7530E" w:rsidRPr="00677109" w:rsidRDefault="00F7530E" w:rsidP="00677109">
      <w:pPr>
        <w:pStyle w:val="Geenafstand"/>
        <w:spacing w:line="360" w:lineRule="auto"/>
        <w:rPr>
          <w:rFonts w:ascii="Times New Roman" w:hAnsi="Times New Roman" w:cs="Times New Roman"/>
        </w:rPr>
      </w:pPr>
      <w:r w:rsidRPr="00677109">
        <w:rPr>
          <w:rFonts w:ascii="Times New Roman" w:hAnsi="Times New Roman" w:cs="Times New Roman"/>
        </w:rPr>
        <w:tab/>
        <w:t xml:space="preserve">A second theoretical implication </w:t>
      </w:r>
      <w:r w:rsidR="00FA1FD5">
        <w:rPr>
          <w:rFonts w:ascii="Times New Roman" w:hAnsi="Times New Roman" w:cs="Times New Roman"/>
        </w:rPr>
        <w:t>is</w:t>
      </w:r>
      <w:r w:rsidRPr="00677109">
        <w:rPr>
          <w:rFonts w:ascii="Times New Roman" w:hAnsi="Times New Roman" w:cs="Times New Roman"/>
        </w:rPr>
        <w:t xml:space="preserve"> found in the apparent common ground game designers share with players after exchanging stories and experiences both physically and digitally. The shared experiences that designers and players seem to have in the emotional, challenging themes that are present amongst the different games </w:t>
      </w:r>
      <w:r w:rsidR="00BD30E1" w:rsidRPr="00677109">
        <w:rPr>
          <w:rFonts w:ascii="Times New Roman" w:hAnsi="Times New Roman" w:cs="Times New Roman"/>
        </w:rPr>
        <w:t>in this</w:t>
      </w:r>
      <w:r w:rsidRPr="00677109">
        <w:rPr>
          <w:rFonts w:ascii="Times New Roman" w:hAnsi="Times New Roman" w:cs="Times New Roman"/>
        </w:rPr>
        <w:t xml:space="preserve"> study enable</w:t>
      </w:r>
      <w:r w:rsidR="00BD30E1" w:rsidRPr="00677109">
        <w:rPr>
          <w:rFonts w:ascii="Times New Roman" w:hAnsi="Times New Roman" w:cs="Times New Roman"/>
        </w:rPr>
        <w:t>s</w:t>
      </w:r>
      <w:r w:rsidRPr="00677109">
        <w:rPr>
          <w:rFonts w:ascii="Times New Roman" w:hAnsi="Times New Roman" w:cs="Times New Roman"/>
        </w:rPr>
        <w:t xml:space="preserve"> a dialogue that is mutually beneficial in a sense that it allows game designers to be heard and understood whereas players find some remorse in the fact that often the individuals behind a game go through similar situations compared to their personal situations.</w:t>
      </w:r>
      <w:r w:rsidR="00941DD6">
        <w:rPr>
          <w:rFonts w:ascii="Times New Roman" w:hAnsi="Times New Roman" w:cs="Times New Roman"/>
        </w:rPr>
        <w:t xml:space="preserve"> Whereas Denisova et al., (2021) argue that the player is not actively involved in </w:t>
      </w:r>
      <w:r w:rsidR="00941DD6">
        <w:rPr>
          <w:rFonts w:ascii="Times New Roman" w:hAnsi="Times New Roman" w:cs="Times New Roman"/>
        </w:rPr>
        <w:lastRenderedPageBreak/>
        <w:t>during the process of creating the emotionally impactful game, this study would like to argue that this is at least partially the case, as became evident from the gathered data. Therefore, this study adds to the study by Denisova et al., (2021) through illustrating that players can be actively involved in the creation process of the emotionally impactful game and moreover, that this could lead to a more accurate depiction of the personal challenging circumstances.</w:t>
      </w:r>
      <w:r w:rsidRPr="00677109">
        <w:rPr>
          <w:rFonts w:ascii="Times New Roman" w:hAnsi="Times New Roman" w:cs="Times New Roman"/>
        </w:rPr>
        <w:t xml:space="preserve"> The implication lies </w:t>
      </w:r>
      <w:r w:rsidR="000332E4">
        <w:rPr>
          <w:rFonts w:ascii="Times New Roman" w:hAnsi="Times New Roman" w:cs="Times New Roman"/>
        </w:rPr>
        <w:t xml:space="preserve">in </w:t>
      </w:r>
      <w:r w:rsidRPr="00677109">
        <w:rPr>
          <w:rFonts w:ascii="Times New Roman" w:hAnsi="Times New Roman" w:cs="Times New Roman"/>
        </w:rPr>
        <w:t>that scholar</w:t>
      </w:r>
      <w:r w:rsidR="000C2A5A" w:rsidRPr="00677109">
        <w:rPr>
          <w:rFonts w:ascii="Times New Roman" w:hAnsi="Times New Roman" w:cs="Times New Roman"/>
        </w:rPr>
        <w:t>s</w:t>
      </w:r>
      <w:r w:rsidRPr="00677109">
        <w:rPr>
          <w:rFonts w:ascii="Times New Roman" w:hAnsi="Times New Roman" w:cs="Times New Roman"/>
        </w:rPr>
        <w:t xml:space="preserve"> should consider how this mutual understanding and exchange of experiences on the challenging circumstances could, in some cases, lead to game design on specific topics to be an increasingly accurate depiction of these real life challenging circumstances. In turn, this could also have implications for scholars within the field of health and games where this exchange between designer and player could lead to new insights into creating (serious) games that become increasingly effective in settings such as therapy or health education.</w:t>
      </w:r>
    </w:p>
    <w:p w14:paraId="271D7612" w14:textId="7D786314" w:rsidR="00F7530E" w:rsidRPr="00677109" w:rsidRDefault="00F7530E" w:rsidP="00677109">
      <w:pPr>
        <w:pStyle w:val="Geenafstand"/>
        <w:spacing w:line="360" w:lineRule="auto"/>
        <w:rPr>
          <w:rFonts w:ascii="Times New Roman" w:hAnsi="Times New Roman" w:cs="Times New Roman"/>
        </w:rPr>
      </w:pPr>
      <w:r w:rsidRPr="00677109">
        <w:rPr>
          <w:rFonts w:ascii="Times New Roman" w:hAnsi="Times New Roman" w:cs="Times New Roman"/>
        </w:rPr>
        <w:tab/>
        <w:t xml:space="preserve">A third theoretical implication lies in the </w:t>
      </w:r>
      <w:r w:rsidR="00D361C2">
        <w:rPr>
          <w:rFonts w:ascii="Times New Roman" w:hAnsi="Times New Roman" w:cs="Times New Roman"/>
        </w:rPr>
        <w:t xml:space="preserve">finding that although game design can be used as an additional tool in coping with challenging personal circumstances, </w:t>
      </w:r>
      <w:r w:rsidR="000C7DA2">
        <w:rPr>
          <w:rFonts w:ascii="Times New Roman" w:hAnsi="Times New Roman" w:cs="Times New Roman"/>
        </w:rPr>
        <w:t xml:space="preserve">it does not suffice on its own in overcoming these challenging personal circumstances. Game designers indicated that there is a certain value, but that professional help was more effective when it came to really addressing the </w:t>
      </w:r>
      <w:r w:rsidR="001738FC">
        <w:rPr>
          <w:rFonts w:ascii="Times New Roman" w:hAnsi="Times New Roman" w:cs="Times New Roman"/>
        </w:rPr>
        <w:t>issues that arose as a consequence of the challenging personal circumstances.</w:t>
      </w:r>
      <w:r w:rsidR="006C0BDA">
        <w:rPr>
          <w:rFonts w:ascii="Times New Roman" w:hAnsi="Times New Roman" w:cs="Times New Roman"/>
        </w:rPr>
        <w:t xml:space="preserve"> Some game designers also indicated that their mental state worsened through the game design process, and therefore</w:t>
      </w:r>
      <w:r w:rsidR="001738FC">
        <w:rPr>
          <w:rFonts w:ascii="Times New Roman" w:hAnsi="Times New Roman" w:cs="Times New Roman"/>
        </w:rPr>
        <w:t xml:space="preserve"> </w:t>
      </w:r>
      <w:r w:rsidR="00517AE3">
        <w:rPr>
          <w:rFonts w:ascii="Times New Roman" w:hAnsi="Times New Roman" w:cs="Times New Roman"/>
        </w:rPr>
        <w:t>t</w:t>
      </w:r>
      <w:r w:rsidR="001738FC">
        <w:rPr>
          <w:rFonts w:ascii="Times New Roman" w:hAnsi="Times New Roman" w:cs="Times New Roman"/>
        </w:rPr>
        <w:t>he theoretical implications here l</w:t>
      </w:r>
      <w:r w:rsidR="005E042C">
        <w:rPr>
          <w:rFonts w:ascii="Times New Roman" w:hAnsi="Times New Roman" w:cs="Times New Roman"/>
        </w:rPr>
        <w:t xml:space="preserve">ies in the </w:t>
      </w:r>
      <w:r w:rsidR="00F8423F">
        <w:rPr>
          <w:rFonts w:ascii="Times New Roman" w:hAnsi="Times New Roman" w:cs="Times New Roman"/>
        </w:rPr>
        <w:t>context and situational dependency</w:t>
      </w:r>
      <w:r w:rsidR="00AD5B25">
        <w:rPr>
          <w:rFonts w:ascii="Times New Roman" w:hAnsi="Times New Roman" w:cs="Times New Roman"/>
        </w:rPr>
        <w:t xml:space="preserve"> of the game design process as a manner of overcoming challenging personal circumstances</w:t>
      </w:r>
      <w:r w:rsidR="006E2262">
        <w:rPr>
          <w:rFonts w:ascii="Times New Roman" w:hAnsi="Times New Roman" w:cs="Times New Roman"/>
        </w:rPr>
        <w:t xml:space="preserve"> compared to coping with these challenging circumstances</w:t>
      </w:r>
      <w:r w:rsidR="00AD5B25">
        <w:rPr>
          <w:rFonts w:ascii="Times New Roman" w:hAnsi="Times New Roman" w:cs="Times New Roman"/>
        </w:rPr>
        <w:t>. Whereas it aids in coping with challenging c</w:t>
      </w:r>
      <w:r w:rsidR="006C0BDA">
        <w:rPr>
          <w:rFonts w:ascii="Times New Roman" w:hAnsi="Times New Roman" w:cs="Times New Roman"/>
        </w:rPr>
        <w:t xml:space="preserve">ircumstances and has value for game designers there, </w:t>
      </w:r>
      <w:r w:rsidR="006E2262">
        <w:rPr>
          <w:rFonts w:ascii="Times New Roman" w:hAnsi="Times New Roman" w:cs="Times New Roman"/>
        </w:rPr>
        <w:t xml:space="preserve">it can be potentially harmful for the mental health and mental stability of </w:t>
      </w:r>
      <w:r w:rsidR="00FE730D">
        <w:rPr>
          <w:rFonts w:ascii="Times New Roman" w:hAnsi="Times New Roman" w:cs="Times New Roman"/>
        </w:rPr>
        <w:t xml:space="preserve">game designers simultaneously. </w:t>
      </w:r>
      <w:r w:rsidR="00270935">
        <w:rPr>
          <w:rFonts w:ascii="Times New Roman" w:hAnsi="Times New Roman" w:cs="Times New Roman"/>
        </w:rPr>
        <w:t>This study therefore adds an additional perspective to current studies investigating potential negative outcomes of emotionally impactful games (</w:t>
      </w:r>
      <w:r w:rsidR="00A23A2E">
        <w:rPr>
          <w:rFonts w:ascii="Times New Roman" w:hAnsi="Times New Roman" w:cs="Times New Roman"/>
        </w:rPr>
        <w:t xml:space="preserve">Plante et al., 2019; </w:t>
      </w:r>
      <w:r w:rsidR="00C004E5">
        <w:rPr>
          <w:rFonts w:ascii="Times New Roman" w:hAnsi="Times New Roman" w:cs="Times New Roman"/>
        </w:rPr>
        <w:t>Villani et al., 2018</w:t>
      </w:r>
      <w:r w:rsidR="00270935">
        <w:rPr>
          <w:rFonts w:ascii="Times New Roman" w:hAnsi="Times New Roman" w:cs="Times New Roman"/>
        </w:rPr>
        <w:t>), where the</w:t>
      </w:r>
      <w:r w:rsidR="00475BDE">
        <w:rPr>
          <w:rFonts w:ascii="Times New Roman" w:hAnsi="Times New Roman" w:cs="Times New Roman"/>
        </w:rPr>
        <w:t xml:space="preserve"> game designer perspective seems to also have both benefits and limitations in relation to coping with challenging personal circumstances</w:t>
      </w:r>
      <w:r w:rsidR="00A1185D">
        <w:rPr>
          <w:rFonts w:ascii="Times New Roman" w:hAnsi="Times New Roman" w:cs="Times New Roman"/>
        </w:rPr>
        <w:t xml:space="preserve"> whereas this is similar for the players playing the </w:t>
      </w:r>
      <w:r w:rsidR="00DC5078">
        <w:rPr>
          <w:rFonts w:ascii="Times New Roman" w:hAnsi="Times New Roman" w:cs="Times New Roman"/>
        </w:rPr>
        <w:t xml:space="preserve">emotionally impactful game. </w:t>
      </w:r>
    </w:p>
    <w:p w14:paraId="17276FC4" w14:textId="77777777" w:rsidR="001738FC" w:rsidRPr="00187881" w:rsidRDefault="001738FC" w:rsidP="00187881">
      <w:pPr>
        <w:widowControl/>
        <w:spacing w:after="160" w:line="360" w:lineRule="auto"/>
        <w:rPr>
          <w:rFonts w:ascii="Times New Roman" w:hAnsi="Times New Roman" w:cs="Times New Roman"/>
          <w:b/>
          <w:bCs/>
          <w:lang w:val="en-GB"/>
        </w:rPr>
      </w:pPr>
    </w:p>
    <w:p w14:paraId="30475FAA" w14:textId="06D6B3F0" w:rsidR="00F7530E" w:rsidRPr="00FA2147" w:rsidRDefault="00F7530E" w:rsidP="00FA2147">
      <w:pPr>
        <w:pStyle w:val="Geenafstand"/>
        <w:spacing w:line="360" w:lineRule="auto"/>
        <w:rPr>
          <w:rFonts w:ascii="Times New Roman" w:hAnsi="Times New Roman" w:cs="Times New Roman"/>
          <w:b/>
          <w:bCs/>
          <w:sz w:val="24"/>
          <w:szCs w:val="24"/>
        </w:rPr>
      </w:pPr>
      <w:r w:rsidRPr="00FA2147">
        <w:rPr>
          <w:rFonts w:ascii="Times New Roman" w:hAnsi="Times New Roman" w:cs="Times New Roman"/>
          <w:b/>
          <w:bCs/>
          <w:sz w:val="24"/>
          <w:szCs w:val="24"/>
        </w:rPr>
        <w:t>5.2 Practical implications</w:t>
      </w:r>
    </w:p>
    <w:p w14:paraId="3D2DCF67" w14:textId="1E5F66FF" w:rsidR="00F7530E" w:rsidRPr="00677109" w:rsidRDefault="00F7530E" w:rsidP="00677109">
      <w:pPr>
        <w:pStyle w:val="Geenafstand"/>
        <w:spacing w:line="360" w:lineRule="auto"/>
        <w:rPr>
          <w:rFonts w:ascii="Times New Roman" w:hAnsi="Times New Roman" w:cs="Times New Roman"/>
        </w:rPr>
      </w:pPr>
      <w:r w:rsidRPr="00677109">
        <w:rPr>
          <w:rFonts w:ascii="Times New Roman" w:hAnsi="Times New Roman" w:cs="Times New Roman"/>
        </w:rPr>
        <w:t xml:space="preserve">Next to the theoretical implications that have been provided, a number of practical implications came forth as a result of the conducted analysis. The different ways in which coping strategies are employed amongst game designers during the creation of their game(s) firstly show how the process of game design enables them to further think of and become aware of their own position within the wider societal debate regarding the theme or topic tied to their personal situation. </w:t>
      </w:r>
      <w:r w:rsidR="006D6530" w:rsidRPr="00677109">
        <w:rPr>
          <w:rFonts w:ascii="Times New Roman" w:hAnsi="Times New Roman" w:cs="Times New Roman"/>
        </w:rPr>
        <w:t xml:space="preserve">In turn, this could contribute to the lowering of stigma’s around these </w:t>
      </w:r>
      <w:r w:rsidR="00237838" w:rsidRPr="00677109">
        <w:rPr>
          <w:rFonts w:ascii="Times New Roman" w:hAnsi="Times New Roman" w:cs="Times New Roman"/>
        </w:rPr>
        <w:t xml:space="preserve">themes that are usually considered relatively hard to talk about. Through enabling individuals that have not gone through a similar situation themselves, an increased understanding </w:t>
      </w:r>
      <w:r w:rsidR="000B42DA" w:rsidRPr="00677109">
        <w:rPr>
          <w:rFonts w:ascii="Times New Roman" w:hAnsi="Times New Roman" w:cs="Times New Roman"/>
        </w:rPr>
        <w:t>could be fostered amongst these individuals</w:t>
      </w:r>
      <w:r w:rsidR="000602CA" w:rsidRPr="00677109">
        <w:rPr>
          <w:rFonts w:ascii="Times New Roman" w:hAnsi="Times New Roman" w:cs="Times New Roman"/>
        </w:rPr>
        <w:t>.</w:t>
      </w:r>
    </w:p>
    <w:p w14:paraId="7464DC47" w14:textId="349D3332" w:rsidR="002B73FF" w:rsidRPr="00677109" w:rsidRDefault="00F7530E" w:rsidP="00677109">
      <w:pPr>
        <w:pStyle w:val="Geenafstand"/>
        <w:spacing w:line="360" w:lineRule="auto"/>
        <w:rPr>
          <w:rFonts w:ascii="Times New Roman" w:hAnsi="Times New Roman" w:cs="Times New Roman"/>
        </w:rPr>
      </w:pPr>
      <w:r w:rsidRPr="00677109">
        <w:rPr>
          <w:rFonts w:ascii="Times New Roman" w:hAnsi="Times New Roman" w:cs="Times New Roman"/>
        </w:rPr>
        <w:lastRenderedPageBreak/>
        <w:tab/>
        <w:t xml:space="preserve"> As became evident, the game design process does not serve as a replacement for coping with challenging circumstances and can therefore rather be viewed as an additional tool or way of gaining insights on one’s personal self in relation to the difficult circumstances they find themselves in. </w:t>
      </w:r>
      <w:r w:rsidR="00B04431">
        <w:rPr>
          <w:rFonts w:ascii="Times New Roman" w:hAnsi="Times New Roman" w:cs="Times New Roman"/>
        </w:rPr>
        <w:t xml:space="preserve">It has also become apparent that the process of game design, when drawing on potentially traumatic personal experience of challenging circumstances, </w:t>
      </w:r>
      <w:r w:rsidR="00A838CF">
        <w:rPr>
          <w:rFonts w:ascii="Times New Roman" w:hAnsi="Times New Roman" w:cs="Times New Roman"/>
        </w:rPr>
        <w:t xml:space="preserve">could worsen the mental health and stability of game designers. Through an intense process where (parts of) these experiences are relived, </w:t>
      </w:r>
      <w:r w:rsidR="00885D3E">
        <w:rPr>
          <w:rFonts w:ascii="Times New Roman" w:hAnsi="Times New Roman" w:cs="Times New Roman"/>
        </w:rPr>
        <w:t xml:space="preserve">designers seem to both gain new insights on their own self but at the same time could fall prone to </w:t>
      </w:r>
      <w:r w:rsidR="00E44918">
        <w:rPr>
          <w:rFonts w:ascii="Times New Roman" w:hAnsi="Times New Roman" w:cs="Times New Roman"/>
        </w:rPr>
        <w:t>more traumatic reliving. The practical implication in this findings lies in the insight that game designers should be aware of the potential positive and negative consequences that the game design process could cause</w:t>
      </w:r>
      <w:r w:rsidR="004E31A8">
        <w:rPr>
          <w:rFonts w:ascii="Times New Roman" w:hAnsi="Times New Roman" w:cs="Times New Roman"/>
        </w:rPr>
        <w:t xml:space="preserve">. </w:t>
      </w:r>
    </w:p>
    <w:p w14:paraId="217A89AC" w14:textId="1766EE49" w:rsidR="00F7530E" w:rsidRPr="00677109" w:rsidRDefault="00F7530E" w:rsidP="00677109">
      <w:pPr>
        <w:pStyle w:val="Geenafstand"/>
        <w:spacing w:line="360" w:lineRule="auto"/>
        <w:ind w:firstLine="720"/>
        <w:rPr>
          <w:rFonts w:ascii="Times New Roman" w:hAnsi="Times New Roman" w:cs="Times New Roman"/>
        </w:rPr>
      </w:pPr>
      <w:r w:rsidRPr="00677109">
        <w:rPr>
          <w:rFonts w:ascii="Times New Roman" w:hAnsi="Times New Roman" w:cs="Times New Roman"/>
        </w:rPr>
        <w:t xml:space="preserve">Next to that, the game design process could be used by game designers to be able to overcome a shame barrier of talking to others, both strangers and acquaintances, that seems to aid game designers in their coping process. </w:t>
      </w:r>
      <w:r w:rsidR="0062173E">
        <w:rPr>
          <w:rFonts w:ascii="Times New Roman" w:hAnsi="Times New Roman" w:cs="Times New Roman"/>
        </w:rPr>
        <w:t>As multiple designers indicated that th</w:t>
      </w:r>
      <w:r w:rsidR="00AD7881">
        <w:rPr>
          <w:rFonts w:ascii="Times New Roman" w:hAnsi="Times New Roman" w:cs="Times New Roman"/>
        </w:rPr>
        <w:t>e overcoming of this barrier and opening up to others</w:t>
      </w:r>
      <w:r w:rsidR="0062173E">
        <w:rPr>
          <w:rFonts w:ascii="Times New Roman" w:hAnsi="Times New Roman" w:cs="Times New Roman"/>
        </w:rPr>
        <w:t xml:space="preserve"> had positive effects on themselves, their mental wellbeing, their </w:t>
      </w:r>
      <w:r w:rsidR="00AD7881">
        <w:rPr>
          <w:rFonts w:ascii="Times New Roman" w:hAnsi="Times New Roman" w:cs="Times New Roman"/>
        </w:rPr>
        <w:t>direct environment</w:t>
      </w:r>
      <w:r w:rsidR="0062173E">
        <w:rPr>
          <w:rFonts w:ascii="Times New Roman" w:hAnsi="Times New Roman" w:cs="Times New Roman"/>
        </w:rPr>
        <w:t xml:space="preserve"> and </w:t>
      </w:r>
      <w:r w:rsidR="007171D8">
        <w:rPr>
          <w:rFonts w:ascii="Times New Roman" w:hAnsi="Times New Roman" w:cs="Times New Roman"/>
        </w:rPr>
        <w:t xml:space="preserve">individuals that they have no relationship with, </w:t>
      </w:r>
      <w:r w:rsidR="00656947">
        <w:rPr>
          <w:rFonts w:ascii="Times New Roman" w:hAnsi="Times New Roman" w:cs="Times New Roman"/>
        </w:rPr>
        <w:t>a</w:t>
      </w:r>
      <w:r w:rsidR="007171D8">
        <w:rPr>
          <w:rFonts w:ascii="Times New Roman" w:hAnsi="Times New Roman" w:cs="Times New Roman"/>
        </w:rPr>
        <w:t xml:space="preserve"> certain positive effect can be witnessed that is facilitated by the game design process. </w:t>
      </w:r>
      <w:r w:rsidR="006E07DD">
        <w:rPr>
          <w:rFonts w:ascii="Times New Roman" w:hAnsi="Times New Roman" w:cs="Times New Roman"/>
        </w:rPr>
        <w:t xml:space="preserve">This holds value and a practical implication in a sense that being aware of this positive effect </w:t>
      </w:r>
      <w:r w:rsidR="009D78EC">
        <w:rPr>
          <w:rFonts w:ascii="Times New Roman" w:hAnsi="Times New Roman" w:cs="Times New Roman"/>
        </w:rPr>
        <w:t>of this process</w:t>
      </w:r>
      <w:r w:rsidR="00656947">
        <w:rPr>
          <w:rFonts w:ascii="Times New Roman" w:hAnsi="Times New Roman" w:cs="Times New Roman"/>
        </w:rPr>
        <w:t xml:space="preserve"> could potentially mean that in practice, game designers of emotionally impactful games should attempt</w:t>
      </w:r>
      <w:r w:rsidR="0005339B">
        <w:rPr>
          <w:rFonts w:ascii="Times New Roman" w:hAnsi="Times New Roman" w:cs="Times New Roman"/>
        </w:rPr>
        <w:t xml:space="preserve"> to be open about the game design process to others and be open about the difficult circumstances that they draw on for inspiration as this might facilitate a</w:t>
      </w:r>
      <w:r w:rsidR="007006A7">
        <w:rPr>
          <w:rFonts w:ascii="Times New Roman" w:hAnsi="Times New Roman" w:cs="Times New Roman"/>
        </w:rPr>
        <w:t xml:space="preserve"> </w:t>
      </w:r>
      <w:r w:rsidR="00F27245">
        <w:rPr>
          <w:rFonts w:ascii="Times New Roman" w:hAnsi="Times New Roman" w:cs="Times New Roman"/>
        </w:rPr>
        <w:t>lowered shame barrier for both the designers and non-designers who have gone through similar challenging circumstances.</w:t>
      </w:r>
      <w:r w:rsidR="007006A7">
        <w:rPr>
          <w:rFonts w:ascii="Times New Roman" w:hAnsi="Times New Roman" w:cs="Times New Roman"/>
        </w:rPr>
        <w:t xml:space="preserve"> This allows more individuals to freely speak about their own experiences and situations, which in turn could facilitate a more positive and constructive way of dealing with these challenging situations.</w:t>
      </w:r>
    </w:p>
    <w:p w14:paraId="0E55896E" w14:textId="77777777" w:rsidR="004E31A8" w:rsidRPr="00187881" w:rsidRDefault="004E31A8" w:rsidP="00187881">
      <w:pPr>
        <w:widowControl/>
        <w:spacing w:after="160" w:line="360" w:lineRule="auto"/>
        <w:rPr>
          <w:rFonts w:ascii="Times New Roman" w:hAnsi="Times New Roman" w:cs="Times New Roman"/>
          <w:b/>
          <w:bCs/>
          <w:lang w:val="en-GB"/>
        </w:rPr>
      </w:pPr>
    </w:p>
    <w:p w14:paraId="75004A7F" w14:textId="572F0675" w:rsidR="00F7530E" w:rsidRPr="00FA2147" w:rsidRDefault="00F7530E" w:rsidP="00FA2147">
      <w:pPr>
        <w:pStyle w:val="Geenafstand"/>
        <w:spacing w:line="360" w:lineRule="auto"/>
        <w:rPr>
          <w:rFonts w:ascii="Times New Roman" w:hAnsi="Times New Roman" w:cs="Times New Roman"/>
          <w:b/>
          <w:bCs/>
          <w:sz w:val="24"/>
          <w:szCs w:val="24"/>
        </w:rPr>
      </w:pPr>
      <w:r w:rsidRPr="00FA2147">
        <w:rPr>
          <w:rFonts w:ascii="Times New Roman" w:hAnsi="Times New Roman" w:cs="Times New Roman"/>
          <w:b/>
          <w:bCs/>
          <w:sz w:val="24"/>
          <w:szCs w:val="24"/>
        </w:rPr>
        <w:t>5.3 Limitations and future research</w:t>
      </w:r>
    </w:p>
    <w:p w14:paraId="2736E120" w14:textId="77777777" w:rsidR="00F7530E" w:rsidRPr="00677109" w:rsidRDefault="00F7530E" w:rsidP="00677109">
      <w:pPr>
        <w:pStyle w:val="Geenafstand"/>
        <w:spacing w:line="360" w:lineRule="auto"/>
        <w:rPr>
          <w:rFonts w:ascii="Times New Roman" w:hAnsi="Times New Roman" w:cs="Times New Roman"/>
        </w:rPr>
      </w:pPr>
      <w:r w:rsidRPr="00677109">
        <w:rPr>
          <w:rFonts w:ascii="Times New Roman" w:hAnsi="Times New Roman" w:cs="Times New Roman"/>
        </w:rPr>
        <w:t xml:space="preserve">In the final section of this master thesis, limitations and possible avenues for future research will be provided. The very nature of the research method being an interpretive one in combination with just one researcher being responsible for the interpretation of collected data could be considered a first limitation. In overcoming this limitation, the strengthening of the validity and reliability was of importance and has been facilitated through the established theoretical framework, a detailed report on the operationalization and data collection process, and the systematic application of thematic analysis according to the steps as outlined by Braun and Clarke (2006). A second limitation to the research is the digital nature of the interviews of this research combined with the sometimes difficult nature of the topics that were being discussed which could make for data that is not as rich compared to a natural, physical setting where rapport is build more easily compared to the online environment where technological issues interrupted the interview process and building of trust amongst participants on multiple occasions. A final limitation tied to this research is the high barrier that the </w:t>
      </w:r>
      <w:r w:rsidRPr="00677109">
        <w:rPr>
          <w:rFonts w:ascii="Times New Roman" w:hAnsi="Times New Roman" w:cs="Times New Roman"/>
        </w:rPr>
        <w:lastRenderedPageBreak/>
        <w:t xml:space="preserve">researcher experienced when it came to recruiting participants for the data collection. As the unit of analysis is highly specific and dependent on a number of different requirements to be met, the total pool in which recruiting took place was limited and therefore on some occasions some concessions had to be made in order to reach a sufficiently large dataset. </w:t>
      </w:r>
      <w:r w:rsidRPr="00677109">
        <w:rPr>
          <w:rFonts w:ascii="Times New Roman" w:hAnsi="Times New Roman" w:cs="Times New Roman"/>
        </w:rPr>
        <w:tab/>
      </w:r>
    </w:p>
    <w:p w14:paraId="7F674D2E" w14:textId="7AF689F9" w:rsidR="00F7530E" w:rsidRPr="00677109" w:rsidRDefault="00F7530E" w:rsidP="00677109">
      <w:pPr>
        <w:pStyle w:val="Geenafstand"/>
        <w:spacing w:line="360" w:lineRule="auto"/>
        <w:ind w:firstLine="720"/>
        <w:rPr>
          <w:rFonts w:ascii="Times New Roman" w:hAnsi="Times New Roman" w:cs="Times New Roman"/>
        </w:rPr>
      </w:pPr>
      <w:r w:rsidRPr="00677109">
        <w:rPr>
          <w:rFonts w:ascii="Times New Roman" w:hAnsi="Times New Roman" w:cs="Times New Roman"/>
        </w:rPr>
        <w:t>As the results of this study make a first link between the practice of emotionally impactful game design and coping strategies, future research could build on this and go more in-depth on the psychological processes that occur during the process of game design as the background of this researcher lies more in media studies than in psychology. Furthermore, indie gaming platforms such as Itch.io hold a vast amount of emotionally impactful games that can be categorized under certain themes (e.g. LGBTQIA+), where future research could take an in-depth approach to investigate what game design enables game designers of games that touch upon specific themes within emotionally impactful games, such as</w:t>
      </w:r>
      <w:r w:rsidR="00E36E9A" w:rsidRPr="00677109">
        <w:rPr>
          <w:rFonts w:ascii="Times New Roman" w:hAnsi="Times New Roman" w:cs="Times New Roman"/>
        </w:rPr>
        <w:t xml:space="preserve"> but not limited to</w:t>
      </w:r>
      <w:r w:rsidRPr="00677109">
        <w:rPr>
          <w:rFonts w:ascii="Times New Roman" w:hAnsi="Times New Roman" w:cs="Times New Roman"/>
        </w:rPr>
        <w:t xml:space="preserve"> designers who incorporate LGBTQIA+ related topics, in their games and how this helps these designers to cope with the particular challenging circumstances in their lives. </w:t>
      </w:r>
    </w:p>
    <w:p w14:paraId="3908E5A2" w14:textId="7E9145A5" w:rsidR="00F7530E" w:rsidRPr="00677109" w:rsidRDefault="00F7530E" w:rsidP="00677109">
      <w:pPr>
        <w:pStyle w:val="Geenafstand"/>
        <w:spacing w:line="360" w:lineRule="auto"/>
        <w:ind w:firstLine="720"/>
        <w:rPr>
          <w:rFonts w:ascii="Times New Roman" w:hAnsi="Times New Roman" w:cs="Times New Roman"/>
        </w:rPr>
      </w:pPr>
      <w:r w:rsidRPr="00677109">
        <w:rPr>
          <w:rFonts w:ascii="Times New Roman" w:hAnsi="Times New Roman" w:cs="Times New Roman"/>
        </w:rPr>
        <w:t xml:space="preserve">Finally, </w:t>
      </w:r>
      <w:r w:rsidR="00FE730D">
        <w:rPr>
          <w:rFonts w:ascii="Times New Roman" w:hAnsi="Times New Roman" w:cs="Times New Roman"/>
        </w:rPr>
        <w:t xml:space="preserve">an interesting avenue for future research </w:t>
      </w:r>
      <w:r w:rsidR="000C6422">
        <w:rPr>
          <w:rFonts w:ascii="Times New Roman" w:hAnsi="Times New Roman" w:cs="Times New Roman"/>
        </w:rPr>
        <w:t xml:space="preserve">is the potential downside to the game design process when game designers draw on personal experiences that might be classified as traumatic or extremely </w:t>
      </w:r>
      <w:r w:rsidR="00E61BDC">
        <w:rPr>
          <w:rFonts w:ascii="Times New Roman" w:hAnsi="Times New Roman" w:cs="Times New Roman"/>
        </w:rPr>
        <w:t>difficult to overcome without any further professional help. It could be interesting for scholars in the field of psychology to further investigate what the exact implications of reliving these experiences are for the mental health and mental stability of game designers, where both a positive and negative theoretical stance towards the potential outcome of the process can be taken.</w:t>
      </w:r>
    </w:p>
    <w:p w14:paraId="255E3E83" w14:textId="4C095E37" w:rsidR="00F7530E" w:rsidRPr="00677109" w:rsidRDefault="00F7530E" w:rsidP="00677109">
      <w:pPr>
        <w:pStyle w:val="Geenafstand"/>
        <w:spacing w:line="360" w:lineRule="auto"/>
        <w:ind w:firstLine="720"/>
        <w:rPr>
          <w:rFonts w:ascii="Times New Roman" w:hAnsi="Times New Roman" w:cs="Times New Roman"/>
        </w:rPr>
      </w:pPr>
      <w:r w:rsidRPr="00677109">
        <w:rPr>
          <w:rFonts w:ascii="Times New Roman" w:hAnsi="Times New Roman" w:cs="Times New Roman"/>
        </w:rPr>
        <w:t xml:space="preserve">To conclude this master thesis, the gap in the literature where the link between the game design process of emotionally impactful games </w:t>
      </w:r>
      <w:r w:rsidR="005D7CC1" w:rsidRPr="00677109">
        <w:rPr>
          <w:rFonts w:ascii="Times New Roman" w:hAnsi="Times New Roman" w:cs="Times New Roman"/>
        </w:rPr>
        <w:t>and</w:t>
      </w:r>
      <w:r w:rsidRPr="00677109">
        <w:rPr>
          <w:rFonts w:ascii="Times New Roman" w:hAnsi="Times New Roman" w:cs="Times New Roman"/>
        </w:rPr>
        <w:t xml:space="preserve"> coping strategies is concerned has been filled and a contribution has been made to the understanding of the game design process of emotionally impactful games, whilst also making suggestions for future research. </w:t>
      </w:r>
    </w:p>
    <w:p w14:paraId="2B90E615" w14:textId="77777777" w:rsidR="00F7530E" w:rsidRPr="00F7530E" w:rsidRDefault="00F7530E" w:rsidP="00187881">
      <w:pPr>
        <w:widowControl/>
        <w:spacing w:after="160" w:line="360" w:lineRule="auto"/>
        <w:rPr>
          <w:rFonts w:ascii="Times New Roman" w:hAnsi="Times New Roman" w:cs="Times New Roman"/>
          <w:lang w:val="en-GB"/>
        </w:rPr>
      </w:pPr>
    </w:p>
    <w:p w14:paraId="6C542345" w14:textId="3D774AD4" w:rsidR="005576E2" w:rsidRDefault="005576E2" w:rsidP="00187881">
      <w:pPr>
        <w:widowControl/>
        <w:spacing w:after="0" w:line="360" w:lineRule="auto"/>
        <w:rPr>
          <w:rFonts w:ascii="Times New Roman" w:hAnsi="Times New Roman" w:cs="Times New Roman"/>
          <w:lang w:val="en-GB"/>
        </w:rPr>
      </w:pPr>
    </w:p>
    <w:p w14:paraId="247E7B29" w14:textId="2347AD10" w:rsidR="00C16AD8" w:rsidRDefault="00C16AD8" w:rsidP="00187881">
      <w:pPr>
        <w:widowControl/>
        <w:spacing w:after="0" w:line="360" w:lineRule="auto"/>
        <w:rPr>
          <w:rFonts w:ascii="Times New Roman" w:hAnsi="Times New Roman" w:cs="Times New Roman"/>
          <w:lang w:val="en-GB"/>
        </w:rPr>
      </w:pPr>
    </w:p>
    <w:p w14:paraId="0FC6F823" w14:textId="5F2A0877" w:rsidR="00C16AD8" w:rsidRDefault="00C16AD8" w:rsidP="00187881">
      <w:pPr>
        <w:widowControl/>
        <w:spacing w:after="0" w:line="360" w:lineRule="auto"/>
        <w:rPr>
          <w:rFonts w:ascii="Times New Roman" w:hAnsi="Times New Roman" w:cs="Times New Roman"/>
          <w:lang w:val="en-GB"/>
        </w:rPr>
      </w:pPr>
    </w:p>
    <w:p w14:paraId="6A93AE72" w14:textId="3E9836DD" w:rsidR="00C16AD8" w:rsidRDefault="00C16AD8" w:rsidP="00187881">
      <w:pPr>
        <w:widowControl/>
        <w:spacing w:after="0" w:line="360" w:lineRule="auto"/>
        <w:rPr>
          <w:rFonts w:ascii="Times New Roman" w:hAnsi="Times New Roman" w:cs="Times New Roman"/>
          <w:lang w:val="en-GB"/>
        </w:rPr>
      </w:pPr>
    </w:p>
    <w:p w14:paraId="707D81E4" w14:textId="19ECFE38" w:rsidR="00C16AD8" w:rsidRDefault="00C16AD8" w:rsidP="00187881">
      <w:pPr>
        <w:widowControl/>
        <w:spacing w:after="0" w:line="360" w:lineRule="auto"/>
        <w:rPr>
          <w:rFonts w:ascii="Times New Roman" w:hAnsi="Times New Roman" w:cs="Times New Roman"/>
          <w:lang w:val="en-GB"/>
        </w:rPr>
      </w:pPr>
    </w:p>
    <w:p w14:paraId="33E15D85" w14:textId="06BD63DB" w:rsidR="00C16AD8" w:rsidRDefault="00C16AD8" w:rsidP="00187881">
      <w:pPr>
        <w:widowControl/>
        <w:spacing w:after="0" w:line="360" w:lineRule="auto"/>
        <w:rPr>
          <w:rFonts w:ascii="Times New Roman" w:hAnsi="Times New Roman" w:cs="Times New Roman"/>
          <w:lang w:val="en-GB"/>
        </w:rPr>
      </w:pPr>
    </w:p>
    <w:p w14:paraId="2AAC79A3" w14:textId="35C33B15" w:rsidR="00745058" w:rsidRDefault="00745058" w:rsidP="00187881">
      <w:pPr>
        <w:widowControl/>
        <w:spacing w:after="0" w:line="360" w:lineRule="auto"/>
        <w:rPr>
          <w:rFonts w:ascii="Times New Roman" w:hAnsi="Times New Roman" w:cs="Times New Roman"/>
          <w:lang w:val="en-GB"/>
        </w:rPr>
      </w:pPr>
    </w:p>
    <w:p w14:paraId="1DBE5871" w14:textId="2A53A94A" w:rsidR="00745058" w:rsidRDefault="00745058" w:rsidP="00187881">
      <w:pPr>
        <w:widowControl/>
        <w:spacing w:after="0" w:line="360" w:lineRule="auto"/>
        <w:rPr>
          <w:rFonts w:ascii="Times New Roman" w:hAnsi="Times New Roman" w:cs="Times New Roman"/>
          <w:lang w:val="en-GB"/>
        </w:rPr>
      </w:pPr>
    </w:p>
    <w:p w14:paraId="6692453C" w14:textId="14770855" w:rsidR="00745058" w:rsidRDefault="00745058" w:rsidP="00187881">
      <w:pPr>
        <w:widowControl/>
        <w:spacing w:after="0" w:line="360" w:lineRule="auto"/>
        <w:rPr>
          <w:rFonts w:ascii="Times New Roman" w:hAnsi="Times New Roman" w:cs="Times New Roman"/>
          <w:lang w:val="en-GB"/>
        </w:rPr>
      </w:pPr>
    </w:p>
    <w:p w14:paraId="3587702F" w14:textId="27E7839B" w:rsidR="00745058" w:rsidRDefault="00745058" w:rsidP="00187881">
      <w:pPr>
        <w:widowControl/>
        <w:spacing w:after="0" w:line="360" w:lineRule="auto"/>
        <w:rPr>
          <w:rFonts w:ascii="Times New Roman" w:hAnsi="Times New Roman" w:cs="Times New Roman"/>
          <w:lang w:val="en-GB"/>
        </w:rPr>
      </w:pPr>
    </w:p>
    <w:p w14:paraId="775223BE" w14:textId="77777777" w:rsidR="00912E49" w:rsidRDefault="00912E49" w:rsidP="00187881">
      <w:pPr>
        <w:widowControl/>
        <w:spacing w:after="0" w:line="360" w:lineRule="auto"/>
        <w:rPr>
          <w:rFonts w:ascii="Times New Roman" w:hAnsi="Times New Roman" w:cs="Times New Roman"/>
          <w:lang w:val="en-GB"/>
        </w:rPr>
      </w:pPr>
    </w:p>
    <w:p w14:paraId="7E52FEBC" w14:textId="45152C34" w:rsidR="00074495" w:rsidRPr="00CE50EE" w:rsidRDefault="00074495" w:rsidP="00A94AFA">
      <w:pPr>
        <w:widowControl/>
        <w:spacing w:after="0" w:line="360" w:lineRule="auto"/>
        <w:jc w:val="center"/>
        <w:rPr>
          <w:rFonts w:ascii="Times New Roman" w:hAnsi="Times New Roman" w:cs="Times New Roman"/>
          <w:b/>
          <w:bCs/>
          <w:color w:val="000000" w:themeColor="text1"/>
          <w:lang w:val="en-GB"/>
        </w:rPr>
      </w:pPr>
      <w:r w:rsidRPr="00CE50EE">
        <w:rPr>
          <w:rFonts w:ascii="Times New Roman" w:hAnsi="Times New Roman" w:cs="Times New Roman"/>
          <w:b/>
          <w:bCs/>
          <w:color w:val="000000" w:themeColor="text1"/>
          <w:lang w:val="en-GB"/>
        </w:rPr>
        <w:lastRenderedPageBreak/>
        <w:t>References</w:t>
      </w:r>
    </w:p>
    <w:p w14:paraId="22F95143" w14:textId="066062F0"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shd w:val="clear" w:color="auto" w:fill="FFFFFF"/>
          <w:lang w:eastAsia="en-NL"/>
        </w:rPr>
        <w:t xml:space="preserve">American Psychiatric Association. (2013). </w:t>
      </w:r>
      <w:r w:rsidRPr="00CE50EE">
        <w:rPr>
          <w:rFonts w:ascii="Times New Roman" w:hAnsi="Times New Roman" w:cs="Times New Roman"/>
          <w:i/>
          <w:iCs/>
          <w:color w:val="000000" w:themeColor="text1"/>
          <w:shd w:val="clear" w:color="auto" w:fill="FFFFFF"/>
          <w:lang w:eastAsia="en-NL"/>
        </w:rPr>
        <w:t>Diagnostic and statistical manual of mental disorders</w:t>
      </w:r>
      <w:r w:rsidRPr="00CE50EE">
        <w:rPr>
          <w:rFonts w:ascii="Times New Roman" w:hAnsi="Times New Roman" w:cs="Times New Roman"/>
          <w:color w:val="000000" w:themeColor="text1"/>
          <w:shd w:val="clear" w:color="auto" w:fill="FFFFFF"/>
          <w:lang w:eastAsia="en-NL"/>
        </w:rPr>
        <w:t xml:space="preserve"> </w:t>
      </w:r>
      <w:r w:rsidRPr="00CE50EE">
        <w:rPr>
          <w:rFonts w:ascii="Times New Roman" w:hAnsi="Times New Roman" w:cs="Times New Roman"/>
          <w:color w:val="000000" w:themeColor="text1"/>
          <w:shd w:val="clear" w:color="auto" w:fill="FFFFFF"/>
          <w:lang w:eastAsia="en-NL"/>
        </w:rPr>
        <w:tab/>
        <w:t>(5th ed.).</w:t>
      </w:r>
      <w:r w:rsidR="00E911E3" w:rsidRPr="00CE50EE">
        <w:rPr>
          <w:rFonts w:ascii="Times New Roman" w:hAnsi="Times New Roman" w:cs="Times New Roman"/>
          <w:color w:val="000000" w:themeColor="text1"/>
          <w:shd w:val="clear" w:color="auto" w:fill="FFFFFF"/>
          <w:lang w:eastAsia="en-NL"/>
        </w:rPr>
        <w:t xml:space="preserve"> American Psychiatric Association. </w:t>
      </w:r>
      <w:r w:rsidR="005B1E0E" w:rsidRPr="00CE50EE">
        <w:rPr>
          <w:rFonts w:ascii="Times New Roman" w:hAnsi="Times New Roman" w:cs="Times New Roman"/>
          <w:color w:val="000000" w:themeColor="text1"/>
          <w:shd w:val="clear" w:color="auto" w:fill="FFFFFF"/>
          <w:lang w:eastAsia="en-NL"/>
        </w:rPr>
        <w:tab/>
        <w:t>https://doi.org/10.1176/appi.books.9780890425596</w:t>
      </w:r>
    </w:p>
    <w:p w14:paraId="51AF3C6C" w14:textId="21A4ECE0"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Arjoranta, J. (2019). How to Define Games and Why We Need to. </w:t>
      </w:r>
      <w:r w:rsidRPr="00CE50EE">
        <w:rPr>
          <w:rFonts w:ascii="Times New Roman" w:hAnsi="Times New Roman" w:cs="Times New Roman"/>
          <w:i/>
          <w:iCs/>
          <w:color w:val="000000" w:themeColor="text1"/>
          <w:lang w:eastAsia="en-NL"/>
        </w:rPr>
        <w:t>The Computer Games Journal</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color w:val="000000" w:themeColor="text1"/>
          <w:lang w:eastAsia="en-NL"/>
        </w:rPr>
        <w:tab/>
      </w:r>
      <w:r w:rsidRPr="00CE50EE">
        <w:rPr>
          <w:rFonts w:ascii="Times New Roman" w:hAnsi="Times New Roman" w:cs="Times New Roman"/>
          <w:i/>
          <w:iCs/>
          <w:color w:val="000000" w:themeColor="text1"/>
          <w:lang w:eastAsia="en-NL"/>
        </w:rPr>
        <w:t>8</w:t>
      </w:r>
      <w:r w:rsidRPr="00CE50EE">
        <w:rPr>
          <w:rFonts w:ascii="Times New Roman" w:hAnsi="Times New Roman" w:cs="Times New Roman"/>
          <w:color w:val="000000" w:themeColor="text1"/>
          <w:lang w:eastAsia="en-NL"/>
        </w:rPr>
        <w:t>(3–4), 109–120. https://doi.org/10.1007/s40869-019-00080-6</w:t>
      </w:r>
    </w:p>
    <w:p w14:paraId="4AADE735" w14:textId="2C4C39A0"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Asgari, M., &amp; Kaufman, D. (2009). Motivation, Learning, and Game Design. </w:t>
      </w:r>
      <w:r w:rsidR="000C2242" w:rsidRPr="00CE50EE">
        <w:rPr>
          <w:rFonts w:ascii="Times New Roman" w:hAnsi="Times New Roman" w:cs="Times New Roman"/>
          <w:color w:val="000000" w:themeColor="text1"/>
          <w:lang w:eastAsia="en-NL"/>
        </w:rPr>
        <w:t xml:space="preserve">In </w:t>
      </w:r>
      <w:r w:rsidRPr="00CE50EE">
        <w:rPr>
          <w:rFonts w:ascii="Times New Roman" w:hAnsi="Times New Roman" w:cs="Times New Roman"/>
          <w:i/>
          <w:iCs/>
          <w:color w:val="000000" w:themeColor="text1"/>
          <w:lang w:eastAsia="en-NL"/>
        </w:rPr>
        <w:t xml:space="preserve">Handbook of </w:t>
      </w:r>
      <w:r w:rsidR="00385F62"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Research on Effective Electronic Gaming in Education</w:t>
      </w:r>
      <w:r w:rsidRPr="00CE50EE">
        <w:rPr>
          <w:rFonts w:ascii="Times New Roman" w:hAnsi="Times New Roman" w:cs="Times New Roman"/>
          <w:color w:val="000000" w:themeColor="text1"/>
          <w:lang w:eastAsia="en-NL"/>
        </w:rPr>
        <w:t xml:space="preserve"> </w:t>
      </w:r>
      <w:r w:rsidR="006B2034" w:rsidRPr="00CE50EE">
        <w:rPr>
          <w:rFonts w:ascii="Times New Roman" w:hAnsi="Times New Roman" w:cs="Times New Roman"/>
          <w:color w:val="000000" w:themeColor="text1"/>
          <w:lang w:eastAsia="en-NL"/>
        </w:rPr>
        <w:t xml:space="preserve">(pp. </w:t>
      </w:r>
      <w:r w:rsidRPr="00CE50EE">
        <w:rPr>
          <w:rFonts w:ascii="Times New Roman" w:hAnsi="Times New Roman" w:cs="Times New Roman"/>
          <w:color w:val="000000" w:themeColor="text1"/>
          <w:lang w:eastAsia="en-NL"/>
        </w:rPr>
        <w:t>1166–1182</w:t>
      </w:r>
      <w:r w:rsidR="006B2034" w:rsidRPr="00CE50EE">
        <w:rPr>
          <w:rFonts w:ascii="Times New Roman" w:hAnsi="Times New Roman" w:cs="Times New Roman"/>
          <w:color w:val="000000" w:themeColor="text1"/>
          <w:lang w:eastAsia="en-NL"/>
        </w:rPr>
        <w:t>)</w:t>
      </w:r>
      <w:r w:rsidRPr="00CE50EE">
        <w:rPr>
          <w:rFonts w:ascii="Times New Roman" w:hAnsi="Times New Roman" w:cs="Times New Roman"/>
          <w:color w:val="000000" w:themeColor="text1"/>
          <w:lang w:eastAsia="en-NL"/>
        </w:rPr>
        <w:t>.</w:t>
      </w:r>
      <w:hyperlink r:id="rId55" w:history="1">
        <w:r w:rsidR="00385F62" w:rsidRPr="00CE50EE">
          <w:rPr>
            <w:rStyle w:val="Hyperlink"/>
            <w:rFonts w:ascii="Times New Roman" w:hAnsi="Times New Roman" w:cs="Times New Roman"/>
            <w:color w:val="000000" w:themeColor="text1"/>
            <w:u w:val="none"/>
            <w:lang w:eastAsia="en-NL"/>
          </w:rPr>
          <w:t xml:space="preserve"> </w:t>
        </w:r>
        <w:r w:rsidR="00385F62" w:rsidRPr="00CE50EE">
          <w:rPr>
            <w:rStyle w:val="Hyperlink"/>
            <w:rFonts w:ascii="Times New Roman" w:hAnsi="Times New Roman" w:cs="Times New Roman"/>
            <w:color w:val="000000" w:themeColor="text1"/>
            <w:u w:val="none"/>
            <w:lang w:eastAsia="en-NL"/>
          </w:rPr>
          <w:tab/>
          <w:t>https://doi.org/10.4018/978-1-</w:t>
        </w:r>
      </w:hyperlink>
      <w:r w:rsidRPr="00CE50EE">
        <w:rPr>
          <w:rFonts w:ascii="Times New Roman" w:hAnsi="Times New Roman" w:cs="Times New Roman"/>
          <w:color w:val="000000" w:themeColor="text1"/>
          <w:lang w:eastAsia="en-NL"/>
        </w:rPr>
        <w:t>59904-808-6.ch067</w:t>
      </w:r>
    </w:p>
    <w:p w14:paraId="0D8F3189" w14:textId="39D5BEC1" w:rsidR="009146AD" w:rsidRPr="00CE50EE" w:rsidRDefault="009146AD"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Barr, M</w:t>
      </w:r>
      <w:r w:rsidR="005E6581" w:rsidRPr="00CE50EE">
        <w:rPr>
          <w:rFonts w:ascii="Times New Roman" w:hAnsi="Times New Roman" w:cs="Times New Roman"/>
          <w:color w:val="000000" w:themeColor="text1"/>
          <w:lang w:eastAsia="en-NL"/>
        </w:rPr>
        <w:t>., &amp; Copeland-Stewart, A. (2021). Playing video games during the COVID-19 pandemi</w:t>
      </w:r>
      <w:r w:rsidR="00283FE3" w:rsidRPr="00CE50EE">
        <w:rPr>
          <w:rFonts w:ascii="Times New Roman" w:hAnsi="Times New Roman" w:cs="Times New Roman"/>
          <w:color w:val="000000" w:themeColor="text1"/>
          <w:lang w:eastAsia="en-NL"/>
        </w:rPr>
        <w:t>c</w:t>
      </w:r>
      <w:r w:rsidR="005E6581" w:rsidRPr="00CE50EE">
        <w:rPr>
          <w:rFonts w:ascii="Times New Roman" w:hAnsi="Times New Roman" w:cs="Times New Roman"/>
          <w:color w:val="000000" w:themeColor="text1"/>
          <w:lang w:eastAsia="en-NL"/>
        </w:rPr>
        <w:t xml:space="preserve"> and </w:t>
      </w:r>
      <w:r w:rsidR="00BF377F" w:rsidRPr="00CE50EE">
        <w:rPr>
          <w:rFonts w:ascii="Times New Roman" w:hAnsi="Times New Roman" w:cs="Times New Roman"/>
          <w:color w:val="000000" w:themeColor="text1"/>
          <w:lang w:eastAsia="en-NL"/>
        </w:rPr>
        <w:tab/>
      </w:r>
      <w:r w:rsidR="005E6581" w:rsidRPr="00CE50EE">
        <w:rPr>
          <w:rFonts w:ascii="Times New Roman" w:hAnsi="Times New Roman" w:cs="Times New Roman"/>
          <w:color w:val="000000" w:themeColor="text1"/>
          <w:lang w:eastAsia="en-NL"/>
        </w:rPr>
        <w:t>effects on players’</w:t>
      </w:r>
      <w:r w:rsidR="00283FE3" w:rsidRPr="00CE50EE">
        <w:rPr>
          <w:rFonts w:ascii="Times New Roman" w:hAnsi="Times New Roman" w:cs="Times New Roman"/>
          <w:color w:val="000000" w:themeColor="text1"/>
          <w:lang w:eastAsia="en-NL"/>
        </w:rPr>
        <w:t xml:space="preserve"> </w:t>
      </w:r>
      <w:r w:rsidR="005E6581" w:rsidRPr="00CE50EE">
        <w:rPr>
          <w:rFonts w:ascii="Times New Roman" w:hAnsi="Times New Roman" w:cs="Times New Roman"/>
          <w:color w:val="000000" w:themeColor="text1"/>
          <w:lang w:eastAsia="en-NL"/>
        </w:rPr>
        <w:t xml:space="preserve">well-being. </w:t>
      </w:r>
      <w:r w:rsidR="005E6581" w:rsidRPr="00CE50EE">
        <w:rPr>
          <w:rFonts w:ascii="Times New Roman" w:hAnsi="Times New Roman" w:cs="Times New Roman"/>
          <w:i/>
          <w:iCs/>
          <w:color w:val="000000" w:themeColor="text1"/>
          <w:lang w:eastAsia="en-NL"/>
        </w:rPr>
        <w:t>Games and Culture</w:t>
      </w:r>
      <w:r w:rsidR="00654380" w:rsidRPr="00CE50EE">
        <w:rPr>
          <w:rFonts w:ascii="Times New Roman" w:hAnsi="Times New Roman" w:cs="Times New Roman"/>
          <w:i/>
          <w:iCs/>
          <w:color w:val="000000" w:themeColor="text1"/>
          <w:lang w:eastAsia="en-NL"/>
        </w:rPr>
        <w:t>, 17</w:t>
      </w:r>
      <w:r w:rsidR="00654380" w:rsidRPr="00CE50EE">
        <w:rPr>
          <w:rFonts w:ascii="Times New Roman" w:hAnsi="Times New Roman" w:cs="Times New Roman"/>
          <w:color w:val="000000" w:themeColor="text1"/>
          <w:lang w:eastAsia="en-NL"/>
        </w:rPr>
        <w:t>(1), 122-</w:t>
      </w:r>
      <w:r w:rsidR="00BF377F" w:rsidRPr="00CE50EE">
        <w:rPr>
          <w:rFonts w:ascii="Times New Roman" w:hAnsi="Times New Roman" w:cs="Times New Roman"/>
          <w:color w:val="000000" w:themeColor="text1"/>
          <w:lang w:eastAsia="en-NL"/>
        </w:rPr>
        <w:t xml:space="preserve">139. </w:t>
      </w:r>
      <w:r w:rsidR="00BF377F" w:rsidRPr="00CE50EE">
        <w:rPr>
          <w:rFonts w:ascii="Times New Roman" w:hAnsi="Times New Roman" w:cs="Times New Roman"/>
          <w:color w:val="000000" w:themeColor="text1"/>
          <w:lang w:eastAsia="en-NL"/>
        </w:rPr>
        <w:tab/>
        <w:t>https://doi.org/10.1177/15554120211017036</w:t>
      </w:r>
    </w:p>
    <w:p w14:paraId="0C8BAC48" w14:textId="18E886A7"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shd w:val="clear" w:color="auto" w:fill="FFFFFF"/>
          <w:lang w:eastAsia="en-NL"/>
        </w:rPr>
        <w:t xml:space="preserve">Blasi, M. D., Giardina, A., Giordano, C., Coco, G. L., Tosto, C., Billieux, J., &amp; Schimmenti, A.    </w:t>
      </w:r>
      <w:r w:rsidRPr="00CE50EE">
        <w:rPr>
          <w:rFonts w:ascii="Times New Roman" w:hAnsi="Times New Roman" w:cs="Times New Roman"/>
          <w:color w:val="000000" w:themeColor="text1"/>
          <w:shd w:val="clear" w:color="auto" w:fill="FFFFFF"/>
          <w:lang w:eastAsia="en-NL"/>
        </w:rPr>
        <w:tab/>
      </w:r>
      <w:r w:rsidRPr="00CE50EE">
        <w:rPr>
          <w:rFonts w:ascii="Times New Roman" w:hAnsi="Times New Roman" w:cs="Times New Roman"/>
          <w:color w:val="000000" w:themeColor="text1"/>
          <w:shd w:val="clear" w:color="auto" w:fill="FFFFFF"/>
          <w:lang w:eastAsia="en-NL"/>
        </w:rPr>
        <w:tab/>
        <w:t xml:space="preserve">(2019). Problematic video game use as an emotional coping strategy: Evidence from a       </w:t>
      </w:r>
      <w:r w:rsidRPr="00CE50EE">
        <w:rPr>
          <w:rFonts w:ascii="Times New Roman" w:hAnsi="Times New Roman" w:cs="Times New Roman"/>
          <w:color w:val="000000" w:themeColor="text1"/>
          <w:shd w:val="clear" w:color="auto" w:fill="FFFFFF"/>
          <w:lang w:eastAsia="en-NL"/>
        </w:rPr>
        <w:tab/>
        <w:t xml:space="preserve">sample of MMORPG gamers. </w:t>
      </w:r>
      <w:r w:rsidRPr="00CE50EE">
        <w:rPr>
          <w:rFonts w:ascii="Times New Roman" w:hAnsi="Times New Roman" w:cs="Times New Roman"/>
          <w:i/>
          <w:iCs/>
          <w:color w:val="000000" w:themeColor="text1"/>
          <w:shd w:val="clear" w:color="auto" w:fill="FFFFFF"/>
          <w:lang w:eastAsia="en-NL"/>
        </w:rPr>
        <w:t>Journal of behavioral addictions</w:t>
      </w:r>
      <w:r w:rsidRPr="00CE50EE">
        <w:rPr>
          <w:rFonts w:ascii="Times New Roman" w:hAnsi="Times New Roman" w:cs="Times New Roman"/>
          <w:color w:val="000000" w:themeColor="text1"/>
          <w:shd w:val="clear" w:color="auto" w:fill="FFFFFF"/>
          <w:lang w:eastAsia="en-NL"/>
        </w:rPr>
        <w:t xml:space="preserve">, </w:t>
      </w:r>
      <w:r w:rsidRPr="00CE50EE">
        <w:rPr>
          <w:rFonts w:ascii="Times New Roman" w:hAnsi="Times New Roman" w:cs="Times New Roman"/>
          <w:i/>
          <w:iCs/>
          <w:color w:val="000000" w:themeColor="text1"/>
          <w:shd w:val="clear" w:color="auto" w:fill="FFFFFF"/>
          <w:lang w:eastAsia="en-NL"/>
        </w:rPr>
        <w:t>8</w:t>
      </w:r>
      <w:r w:rsidRPr="00CE50EE">
        <w:rPr>
          <w:rFonts w:ascii="Times New Roman" w:hAnsi="Times New Roman" w:cs="Times New Roman"/>
          <w:color w:val="000000" w:themeColor="text1"/>
          <w:shd w:val="clear" w:color="auto" w:fill="FFFFFF"/>
          <w:lang w:eastAsia="en-NL"/>
        </w:rPr>
        <w:t>(1), 25-34.</w:t>
      </w:r>
      <w:r w:rsidR="00F47B63" w:rsidRPr="00CE50EE">
        <w:rPr>
          <w:rFonts w:ascii="Times New Roman" w:hAnsi="Times New Roman" w:cs="Times New Roman"/>
          <w:color w:val="000000" w:themeColor="text1"/>
          <w:shd w:val="clear" w:color="auto" w:fill="FFFFFF"/>
          <w:lang w:eastAsia="en-NL"/>
        </w:rPr>
        <w:t xml:space="preserve"> </w:t>
      </w:r>
      <w:r w:rsidR="00283FE3" w:rsidRPr="00CE50EE">
        <w:rPr>
          <w:rFonts w:ascii="Times New Roman" w:hAnsi="Times New Roman" w:cs="Times New Roman"/>
          <w:color w:val="000000" w:themeColor="text1"/>
          <w:shd w:val="clear" w:color="auto" w:fill="FFFFFF"/>
          <w:lang w:eastAsia="en-NL"/>
        </w:rPr>
        <w:tab/>
        <w:t>https://doi.org/10.1556/2006.8.2019.02</w:t>
      </w:r>
    </w:p>
    <w:p w14:paraId="655CF955" w14:textId="77777777"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shd w:val="clear" w:color="auto" w:fill="FFFFFF"/>
          <w:lang w:eastAsia="en-NL"/>
        </w:rPr>
        <w:t xml:space="preserve">Braun, V., &amp; Clarke, V. (2006). Using thematic analysis in psychology. </w:t>
      </w:r>
      <w:r w:rsidRPr="00CE50EE">
        <w:rPr>
          <w:rFonts w:ascii="Times New Roman" w:hAnsi="Times New Roman" w:cs="Times New Roman"/>
          <w:i/>
          <w:iCs/>
          <w:color w:val="000000" w:themeColor="text1"/>
          <w:shd w:val="clear" w:color="auto" w:fill="FFFFFF"/>
          <w:lang w:eastAsia="en-NL"/>
        </w:rPr>
        <w:t xml:space="preserve">Qualitative Research in   </w:t>
      </w:r>
      <w:r w:rsidRPr="00CE50EE">
        <w:rPr>
          <w:rFonts w:ascii="Times New Roman" w:hAnsi="Times New Roman" w:cs="Times New Roman"/>
          <w:i/>
          <w:iCs/>
          <w:color w:val="000000" w:themeColor="text1"/>
          <w:shd w:val="clear" w:color="auto" w:fill="FFFFFF"/>
          <w:lang w:eastAsia="en-NL"/>
        </w:rPr>
        <w:tab/>
      </w:r>
      <w:r w:rsidRPr="00CE50EE">
        <w:rPr>
          <w:rFonts w:ascii="Times New Roman" w:hAnsi="Times New Roman" w:cs="Times New Roman"/>
          <w:i/>
          <w:iCs/>
          <w:color w:val="000000" w:themeColor="text1"/>
          <w:shd w:val="clear" w:color="auto" w:fill="FFFFFF"/>
          <w:lang w:eastAsia="en-NL"/>
        </w:rPr>
        <w:tab/>
        <w:t>Psychology, 3</w:t>
      </w:r>
      <w:r w:rsidRPr="00CE50EE">
        <w:rPr>
          <w:rFonts w:ascii="Times New Roman" w:hAnsi="Times New Roman" w:cs="Times New Roman"/>
          <w:color w:val="000000" w:themeColor="text1"/>
          <w:shd w:val="clear" w:color="auto" w:fill="FFFFFF"/>
          <w:lang w:eastAsia="en-NL"/>
        </w:rPr>
        <w:t>(2), 77–101. https://doi.org/10.1191/1478088706qp063oa</w:t>
      </w:r>
    </w:p>
    <w:p w14:paraId="3AD60E0B" w14:textId="6A9D0603"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shd w:val="clear" w:color="auto" w:fill="FFFFFF"/>
          <w:lang w:eastAsia="en-NL"/>
        </w:rPr>
        <w:t>Braun, V., &amp; Clarke, V. (2012). Thematic analysis. In H. Cooper, P. M. Camic, D. L. Long, A. T.</w:t>
      </w:r>
      <w:r w:rsidR="0073335B" w:rsidRPr="00CE50EE">
        <w:rPr>
          <w:rFonts w:ascii="Times New Roman" w:hAnsi="Times New Roman" w:cs="Times New Roman"/>
          <w:color w:val="000000" w:themeColor="text1"/>
          <w:shd w:val="clear" w:color="auto" w:fill="FFFFFF"/>
          <w:lang w:eastAsia="en-NL"/>
        </w:rPr>
        <w:t xml:space="preserve"> </w:t>
      </w:r>
      <w:r w:rsidR="0073335B" w:rsidRPr="00CE50EE">
        <w:rPr>
          <w:rFonts w:ascii="Times New Roman" w:hAnsi="Times New Roman" w:cs="Times New Roman"/>
          <w:color w:val="000000" w:themeColor="text1"/>
          <w:shd w:val="clear" w:color="auto" w:fill="FFFFFF"/>
          <w:lang w:eastAsia="en-NL"/>
        </w:rPr>
        <w:tab/>
      </w:r>
      <w:r w:rsidRPr="00CE50EE">
        <w:rPr>
          <w:rFonts w:ascii="Times New Roman" w:hAnsi="Times New Roman" w:cs="Times New Roman"/>
          <w:color w:val="000000" w:themeColor="text1"/>
          <w:shd w:val="clear" w:color="auto" w:fill="FFFFFF"/>
          <w:lang w:eastAsia="en-NL"/>
        </w:rPr>
        <w:t xml:space="preserve">Panter, D. Rindskopf, &amp; K. J. Sher (Eds.), APA handbook of research methods in </w:t>
      </w:r>
      <w:r w:rsidR="0073335B" w:rsidRPr="00CE50EE">
        <w:rPr>
          <w:rFonts w:ascii="Times New Roman" w:hAnsi="Times New Roman" w:cs="Times New Roman"/>
          <w:color w:val="000000" w:themeColor="text1"/>
          <w:shd w:val="clear" w:color="auto" w:fill="FFFFFF"/>
          <w:lang w:eastAsia="en-NL"/>
        </w:rPr>
        <w:tab/>
      </w:r>
      <w:r w:rsidRPr="00CE50EE">
        <w:rPr>
          <w:rFonts w:ascii="Times New Roman" w:hAnsi="Times New Roman" w:cs="Times New Roman"/>
          <w:color w:val="000000" w:themeColor="text1"/>
          <w:shd w:val="clear" w:color="auto" w:fill="FFFFFF"/>
          <w:lang w:eastAsia="en-NL"/>
        </w:rPr>
        <w:t>psychology,</w:t>
      </w:r>
      <w:r w:rsidR="0073335B" w:rsidRPr="00CE50EE">
        <w:rPr>
          <w:rFonts w:ascii="Times New Roman" w:hAnsi="Times New Roman" w:cs="Times New Roman"/>
          <w:color w:val="000000" w:themeColor="text1"/>
          <w:shd w:val="clear" w:color="auto" w:fill="FFFFFF"/>
          <w:lang w:eastAsia="en-NL"/>
        </w:rPr>
        <w:t xml:space="preserve"> </w:t>
      </w:r>
      <w:r w:rsidRPr="00CE50EE">
        <w:rPr>
          <w:rFonts w:ascii="Times New Roman" w:hAnsi="Times New Roman" w:cs="Times New Roman"/>
          <w:color w:val="000000" w:themeColor="text1"/>
          <w:shd w:val="clear" w:color="auto" w:fill="FFFFFF"/>
          <w:lang w:eastAsia="en-NL"/>
        </w:rPr>
        <w:t xml:space="preserve">Vol. 2. Research designs: Quantitative, qualitative, neuropsychological, and </w:t>
      </w:r>
      <w:r w:rsidR="0073335B" w:rsidRPr="00CE50EE">
        <w:rPr>
          <w:rFonts w:ascii="Times New Roman" w:hAnsi="Times New Roman" w:cs="Times New Roman"/>
          <w:color w:val="000000" w:themeColor="text1"/>
          <w:shd w:val="clear" w:color="auto" w:fill="FFFFFF"/>
          <w:lang w:eastAsia="en-NL"/>
        </w:rPr>
        <w:tab/>
      </w:r>
      <w:r w:rsidRPr="00CE50EE">
        <w:rPr>
          <w:rFonts w:ascii="Times New Roman" w:hAnsi="Times New Roman" w:cs="Times New Roman"/>
          <w:color w:val="000000" w:themeColor="text1"/>
          <w:shd w:val="clear" w:color="auto" w:fill="FFFFFF"/>
          <w:lang w:eastAsia="en-NL"/>
        </w:rPr>
        <w:t xml:space="preserve">biological </w:t>
      </w:r>
      <w:r w:rsidR="00DE0F71" w:rsidRPr="00CE50EE">
        <w:rPr>
          <w:rFonts w:ascii="Times New Roman" w:hAnsi="Times New Roman" w:cs="Times New Roman"/>
          <w:color w:val="000000" w:themeColor="text1"/>
          <w:shd w:val="clear" w:color="auto" w:fill="FFFFFF"/>
          <w:lang w:eastAsia="en-NL"/>
        </w:rPr>
        <w:t xml:space="preserve">(pp. </w:t>
      </w:r>
      <w:r w:rsidRPr="00CE50EE">
        <w:rPr>
          <w:rFonts w:ascii="Times New Roman" w:hAnsi="Times New Roman" w:cs="Times New Roman"/>
          <w:color w:val="000000" w:themeColor="text1"/>
          <w:shd w:val="clear" w:color="auto" w:fill="FFFFFF"/>
          <w:lang w:eastAsia="en-NL"/>
        </w:rPr>
        <w:t>57–71</w:t>
      </w:r>
      <w:r w:rsidR="00DE0F71" w:rsidRPr="00CE50EE">
        <w:rPr>
          <w:rFonts w:ascii="Times New Roman" w:hAnsi="Times New Roman" w:cs="Times New Roman"/>
          <w:color w:val="000000" w:themeColor="text1"/>
          <w:shd w:val="clear" w:color="auto" w:fill="FFFFFF"/>
          <w:lang w:eastAsia="en-NL"/>
        </w:rPr>
        <w:t>)</w:t>
      </w:r>
      <w:r w:rsidRPr="00CE50EE">
        <w:rPr>
          <w:rFonts w:ascii="Times New Roman" w:hAnsi="Times New Roman" w:cs="Times New Roman"/>
          <w:color w:val="000000" w:themeColor="text1"/>
          <w:shd w:val="clear" w:color="auto" w:fill="FFFFFF"/>
          <w:lang w:eastAsia="en-NL"/>
        </w:rPr>
        <w:t xml:space="preserve">. American Psychological Association. </w:t>
      </w:r>
      <w:hyperlink r:id="rId56" w:history="1">
        <w:r w:rsidR="00DE0F71" w:rsidRPr="00CE50EE">
          <w:rPr>
            <w:rStyle w:val="Hyperlink"/>
            <w:rFonts w:ascii="Times New Roman" w:hAnsi="Times New Roman" w:cs="Times New Roman"/>
            <w:color w:val="000000" w:themeColor="text1"/>
            <w:u w:val="none"/>
            <w:shd w:val="clear" w:color="auto" w:fill="FFFFFF"/>
            <w:lang w:eastAsia="en-NL"/>
          </w:rPr>
          <w:t>https://doi.org/10.1037/13620-</w:t>
        </w:r>
      </w:hyperlink>
      <w:r w:rsidR="00DE0F71" w:rsidRPr="00CE50EE">
        <w:rPr>
          <w:rFonts w:ascii="Times New Roman" w:hAnsi="Times New Roman" w:cs="Times New Roman"/>
          <w:color w:val="000000" w:themeColor="text1"/>
          <w:shd w:val="clear" w:color="auto" w:fill="FFFFFF"/>
          <w:lang w:eastAsia="en-NL"/>
        </w:rPr>
        <w:tab/>
      </w:r>
      <w:r w:rsidRPr="00CE50EE">
        <w:rPr>
          <w:rFonts w:ascii="Times New Roman" w:hAnsi="Times New Roman" w:cs="Times New Roman"/>
          <w:color w:val="000000" w:themeColor="text1"/>
          <w:shd w:val="clear" w:color="auto" w:fill="FFFFFF"/>
          <w:lang w:eastAsia="en-NL"/>
        </w:rPr>
        <w:t>004</w:t>
      </w:r>
    </w:p>
    <w:p w14:paraId="40E57F82" w14:textId="1C4C36D2"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Brennen, B. S. (2017). </w:t>
      </w:r>
      <w:r w:rsidRPr="00CE50EE">
        <w:rPr>
          <w:rFonts w:ascii="Times New Roman" w:hAnsi="Times New Roman" w:cs="Times New Roman"/>
          <w:i/>
          <w:iCs/>
          <w:color w:val="000000" w:themeColor="text1"/>
          <w:lang w:eastAsia="en-NL"/>
        </w:rPr>
        <w:t xml:space="preserve">Qualitative research methods for media studies </w:t>
      </w:r>
      <w:r w:rsidRPr="00CE50EE">
        <w:rPr>
          <w:rFonts w:ascii="Times New Roman" w:hAnsi="Times New Roman" w:cs="Times New Roman"/>
          <w:color w:val="000000" w:themeColor="text1"/>
          <w:lang w:eastAsia="en-NL"/>
        </w:rPr>
        <w:t>(2nd ed.).</w:t>
      </w:r>
      <w:r w:rsidRPr="00CE50EE">
        <w:rPr>
          <w:rFonts w:ascii="Times New Roman" w:hAnsi="Times New Roman" w:cs="Times New Roman"/>
          <w:i/>
          <w:iCs/>
          <w:color w:val="000000" w:themeColor="text1"/>
          <w:lang w:eastAsia="en-NL"/>
        </w:rPr>
        <w:t xml:space="preserve"> </w:t>
      </w:r>
      <w:r w:rsidRPr="00CE50EE">
        <w:rPr>
          <w:rFonts w:ascii="Times New Roman" w:hAnsi="Times New Roman" w:cs="Times New Roman"/>
          <w:color w:val="000000" w:themeColor="text1"/>
          <w:lang w:eastAsia="en-NL"/>
        </w:rPr>
        <w:t>Taylor and Francis.</w:t>
      </w:r>
      <w:r w:rsidR="0073335B" w:rsidRPr="00CE50EE">
        <w:rPr>
          <w:rFonts w:ascii="Times New Roman" w:hAnsi="Times New Roman" w:cs="Times New Roman"/>
          <w:color w:val="000000" w:themeColor="text1"/>
          <w:lang w:eastAsia="en-NL"/>
        </w:rPr>
        <w:t xml:space="preserve"> </w:t>
      </w:r>
      <w:r w:rsidR="0073335B" w:rsidRPr="00CE50EE">
        <w:rPr>
          <w:rFonts w:ascii="Times New Roman" w:hAnsi="Times New Roman" w:cs="Times New Roman"/>
          <w:color w:val="000000" w:themeColor="text1"/>
          <w:lang w:eastAsia="en-NL"/>
        </w:rPr>
        <w:tab/>
      </w:r>
      <w:hyperlink r:id="rId57" w:history="1">
        <w:r w:rsidR="0077356D" w:rsidRPr="00CE50EE">
          <w:rPr>
            <w:rStyle w:val="Hyperlink"/>
            <w:rFonts w:ascii="Times New Roman" w:hAnsi="Times New Roman" w:cs="Times New Roman"/>
            <w:color w:val="000000" w:themeColor="text1"/>
            <w:u w:val="none"/>
            <w:lang w:eastAsia="en-NL"/>
          </w:rPr>
          <w:t>https://doi.org/10.4324/9781315435978</w:t>
        </w:r>
      </w:hyperlink>
    </w:p>
    <w:p w14:paraId="10717A06" w14:textId="201B00F2" w:rsidR="0077356D" w:rsidRPr="00CE50EE" w:rsidRDefault="0077356D" w:rsidP="0077356D">
      <w:pPr>
        <w:widowControl/>
        <w:spacing w:after="0" w:line="360" w:lineRule="auto"/>
        <w:rPr>
          <w:rFonts w:ascii="Times New Roman" w:eastAsia="Times New Roman" w:hAnsi="Times New Roman" w:cs="Times New Roman"/>
          <w:color w:val="000000" w:themeColor="text1"/>
          <w:lang w:val="en-GB" w:eastAsia="en-NL"/>
        </w:rPr>
      </w:pPr>
      <w:r w:rsidRPr="00CE50EE">
        <w:rPr>
          <w:rFonts w:ascii="Times New Roman" w:eastAsia="Times New Roman" w:hAnsi="Times New Roman" w:cs="Times New Roman"/>
          <w:color w:val="000000" w:themeColor="text1"/>
          <w:lang w:val="en-GB" w:eastAsia="en-NL"/>
        </w:rPr>
        <w:t xml:space="preserve">Carroll, N. (2022). [Screenshot image from Whenever You Can Breathe where the player is asked to </w:t>
      </w:r>
      <w:r w:rsidRPr="00CE50EE">
        <w:rPr>
          <w:rFonts w:ascii="Times New Roman" w:eastAsia="Times New Roman" w:hAnsi="Times New Roman" w:cs="Times New Roman"/>
          <w:color w:val="000000" w:themeColor="text1"/>
          <w:lang w:val="en-GB" w:eastAsia="en-NL"/>
        </w:rPr>
        <w:tab/>
        <w:t xml:space="preserve">open up to a friend during a conversation]. Itch. </w:t>
      </w:r>
      <w:hyperlink r:id="rId58" w:history="1">
        <w:r w:rsidRPr="00CE50EE">
          <w:rPr>
            <w:rStyle w:val="Hyperlink"/>
            <w:rFonts w:ascii="Times New Roman" w:eastAsia="Times New Roman" w:hAnsi="Times New Roman" w:cs="Times New Roman"/>
            <w:color w:val="000000" w:themeColor="text1"/>
            <w:u w:val="none"/>
            <w:lang w:val="en-GB" w:eastAsia="en-NL"/>
          </w:rPr>
          <w:t>https://nilson.itch.io/whenever-you-can-</w:t>
        </w:r>
      </w:hyperlink>
      <w:r w:rsidRPr="00CE50EE">
        <w:rPr>
          <w:rFonts w:ascii="Times New Roman" w:eastAsia="Times New Roman" w:hAnsi="Times New Roman" w:cs="Times New Roman"/>
          <w:color w:val="000000" w:themeColor="text1"/>
          <w:lang w:val="en-GB" w:eastAsia="en-NL"/>
        </w:rPr>
        <w:tab/>
        <w:t>breathe</w:t>
      </w:r>
    </w:p>
    <w:p w14:paraId="3F596AF4" w14:textId="5EF0C147"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Clement, J. (2021). </w:t>
      </w:r>
      <w:r w:rsidRPr="00CE50EE">
        <w:rPr>
          <w:rFonts w:ascii="Times New Roman" w:hAnsi="Times New Roman" w:cs="Times New Roman"/>
          <w:i/>
          <w:iCs/>
          <w:color w:val="000000" w:themeColor="text1"/>
          <w:lang w:eastAsia="en-NL"/>
        </w:rPr>
        <w:t xml:space="preserve">Number of video games worldwide 2021, by region. </w:t>
      </w:r>
      <w:r w:rsidRPr="00CE50EE">
        <w:rPr>
          <w:rFonts w:ascii="Times New Roman" w:hAnsi="Times New Roman" w:cs="Times New Roman"/>
          <w:color w:val="000000" w:themeColor="text1"/>
          <w:lang w:eastAsia="en-NL"/>
        </w:rPr>
        <w:t xml:space="preserve">[Infographic]. Statista.         </w:t>
      </w:r>
    </w:p>
    <w:p w14:paraId="6468EC7A" w14:textId="77777777"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Creswell, J. W., &amp; Miller, D. L. (2000). Determining Validity in Qualitative Inquiry. </w:t>
      </w:r>
      <w:r w:rsidRPr="00CE50EE">
        <w:rPr>
          <w:rFonts w:ascii="Times New Roman" w:hAnsi="Times New Roman" w:cs="Times New Roman"/>
          <w:i/>
          <w:iCs/>
          <w:color w:val="000000" w:themeColor="text1"/>
          <w:lang w:eastAsia="en-NL"/>
        </w:rPr>
        <w:t xml:space="preserve">Theory Into </w:t>
      </w:r>
      <w:r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ab/>
        <w:t>Practice, 39</w:t>
      </w:r>
      <w:r w:rsidRPr="00CE50EE">
        <w:rPr>
          <w:rFonts w:ascii="Times New Roman" w:hAnsi="Times New Roman" w:cs="Times New Roman"/>
          <w:color w:val="000000" w:themeColor="text1"/>
          <w:lang w:eastAsia="en-NL"/>
        </w:rPr>
        <w:t>(3), 124–130. https://doi.org/10.1207/s15430421tip3903_2</w:t>
      </w:r>
    </w:p>
    <w:p w14:paraId="2844FC5B" w14:textId="5D1755CD"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Denisova, A., Bopp, J. A., Nguyen, T. D., &amp; Mekler, E. D. (2021). “Whatever the Emotional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Experience, It’s Up to Them”: Insights from Designers of Emotionally Impactful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Games. In Y. Kitamura (Ed.), </w:t>
      </w:r>
      <w:r w:rsidRPr="00CE50EE">
        <w:rPr>
          <w:rFonts w:ascii="Times New Roman" w:hAnsi="Times New Roman" w:cs="Times New Roman"/>
          <w:i/>
          <w:iCs/>
          <w:color w:val="000000" w:themeColor="text1"/>
          <w:lang w:eastAsia="en-NL"/>
        </w:rPr>
        <w:t xml:space="preserve">Proceedings of the 2021 CHI Conference on Human       </w:t>
      </w:r>
      <w:r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ab/>
        <w:t xml:space="preserve">Factors in Computing Systems </w:t>
      </w:r>
      <w:r w:rsidR="00777C3B" w:rsidRPr="00CE50EE">
        <w:rPr>
          <w:rFonts w:ascii="Times New Roman" w:hAnsi="Times New Roman" w:cs="Times New Roman"/>
          <w:color w:val="000000" w:themeColor="text1"/>
          <w:lang w:eastAsia="en-NL"/>
        </w:rPr>
        <w:t>(pp.</w:t>
      </w:r>
      <w:r w:rsidR="00FA58D3" w:rsidRPr="00CE50EE">
        <w:rPr>
          <w:rFonts w:ascii="Times New Roman" w:hAnsi="Times New Roman" w:cs="Times New Roman"/>
          <w:color w:val="000000" w:themeColor="text1"/>
          <w:lang w:eastAsia="en-NL"/>
        </w:rPr>
        <w:t xml:space="preserve"> </w:t>
      </w:r>
      <w:r w:rsidRPr="00CE50EE">
        <w:rPr>
          <w:rFonts w:ascii="Times New Roman" w:hAnsi="Times New Roman" w:cs="Times New Roman"/>
          <w:color w:val="000000" w:themeColor="text1"/>
          <w:lang w:eastAsia="en-NL"/>
        </w:rPr>
        <w:t>1-9</w:t>
      </w:r>
      <w:r w:rsidR="00FA58D3" w:rsidRPr="00CE50EE">
        <w:rPr>
          <w:rFonts w:ascii="Times New Roman" w:hAnsi="Times New Roman" w:cs="Times New Roman"/>
          <w:color w:val="000000" w:themeColor="text1"/>
          <w:lang w:eastAsia="en-NL"/>
        </w:rPr>
        <w:t>)</w:t>
      </w:r>
      <w:r w:rsidRPr="00CE50EE">
        <w:rPr>
          <w:rFonts w:ascii="Times New Roman" w:hAnsi="Times New Roman" w:cs="Times New Roman"/>
          <w:color w:val="000000" w:themeColor="text1"/>
          <w:lang w:eastAsia="en-NL"/>
        </w:rPr>
        <w:t xml:space="preserve">. ACM. </w:t>
      </w:r>
      <w:hyperlink r:id="rId59" w:history="1">
        <w:r w:rsidR="003428A4" w:rsidRPr="00CE50EE">
          <w:rPr>
            <w:rStyle w:val="Hyperlink"/>
            <w:rFonts w:ascii="Times New Roman" w:hAnsi="Times New Roman" w:cs="Times New Roman"/>
            <w:color w:val="000000" w:themeColor="text1"/>
            <w:u w:val="none"/>
            <w:lang w:eastAsia="en-NL"/>
          </w:rPr>
          <w:t>https://doi.org/10.1145/3411764.3445286</w:t>
        </w:r>
      </w:hyperlink>
    </w:p>
    <w:p w14:paraId="1EF003C8" w14:textId="104636B3" w:rsidR="003428A4" w:rsidRPr="00CE50EE" w:rsidRDefault="003428A4" w:rsidP="003428A4">
      <w:pPr>
        <w:widowControl/>
        <w:spacing w:after="0" w:line="360" w:lineRule="auto"/>
        <w:rPr>
          <w:rFonts w:ascii="Times New Roman" w:eastAsia="Times New Roman" w:hAnsi="Times New Roman" w:cs="Times New Roman"/>
          <w:color w:val="000000" w:themeColor="text1"/>
          <w:lang w:val="en-NL" w:eastAsia="en-NL"/>
        </w:rPr>
      </w:pPr>
      <w:r w:rsidRPr="00CE50EE">
        <w:rPr>
          <w:rFonts w:ascii="Times New Roman" w:eastAsia="Times New Roman" w:hAnsi="Times New Roman" w:cs="Times New Roman"/>
          <w:color w:val="000000" w:themeColor="text1"/>
          <w:lang w:eastAsia="en-NL"/>
        </w:rPr>
        <w:lastRenderedPageBreak/>
        <w:t xml:space="preserve">De Ridder, A. (n.d.). [Screenshot image from a scene in Herald where the deck hand is being talked </w:t>
      </w:r>
      <w:r w:rsidRPr="00CE50EE">
        <w:rPr>
          <w:rFonts w:ascii="Times New Roman" w:eastAsia="Times New Roman" w:hAnsi="Times New Roman" w:cs="Times New Roman"/>
          <w:color w:val="000000" w:themeColor="text1"/>
          <w:lang w:eastAsia="en-NL"/>
        </w:rPr>
        <w:tab/>
        <w:t xml:space="preserve">to by the captain of the ship in a harsh manner]. </w:t>
      </w:r>
      <w:r w:rsidRPr="00290636">
        <w:rPr>
          <w:rFonts w:ascii="Times New Roman" w:eastAsia="Times New Roman" w:hAnsi="Times New Roman" w:cs="Times New Roman"/>
          <w:color w:val="000000" w:themeColor="text1"/>
          <w:lang w:val="nl-NL" w:eastAsia="en-NL"/>
        </w:rPr>
        <w:t xml:space="preserve">Aida de Ridder. </w:t>
      </w:r>
      <w:r w:rsidRPr="00290636">
        <w:rPr>
          <w:rFonts w:ascii="Times New Roman" w:eastAsia="Times New Roman" w:hAnsi="Times New Roman" w:cs="Times New Roman"/>
          <w:color w:val="000000" w:themeColor="text1"/>
          <w:lang w:val="nl-NL" w:eastAsia="en-NL"/>
        </w:rPr>
        <w:tab/>
      </w:r>
      <w:hyperlink r:id="rId60" w:history="1">
        <w:r w:rsidRPr="00CE50EE">
          <w:rPr>
            <w:rStyle w:val="Hyperlink"/>
            <w:rFonts w:ascii="Times New Roman" w:eastAsia="Times New Roman" w:hAnsi="Times New Roman" w:cs="Times New Roman"/>
            <w:color w:val="000000" w:themeColor="text1"/>
            <w:u w:val="none"/>
            <w:lang w:val="en-NL" w:eastAsia="en-NL"/>
          </w:rPr>
          <w:t>https://www.aidaderidder.com/herald/</w:t>
        </w:r>
      </w:hyperlink>
    </w:p>
    <w:p w14:paraId="79920872" w14:textId="5FA57B7A"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val="nl-NL" w:eastAsia="en-NL"/>
        </w:rPr>
        <w:t xml:space="preserve">De Smale, S., Kors, M. J. L., &amp; Sandovar, A. M. (2019). </w:t>
      </w:r>
      <w:r w:rsidRPr="00CE50EE">
        <w:rPr>
          <w:rFonts w:ascii="Times New Roman" w:hAnsi="Times New Roman" w:cs="Times New Roman"/>
          <w:color w:val="000000" w:themeColor="text1"/>
          <w:lang w:eastAsia="en-NL"/>
        </w:rPr>
        <w:t xml:space="preserve">The Case of This War of Mine: A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Production Studies Perspective on Moral Game Design. </w:t>
      </w:r>
      <w:r w:rsidRPr="00CE50EE">
        <w:rPr>
          <w:rFonts w:ascii="Times New Roman" w:hAnsi="Times New Roman" w:cs="Times New Roman"/>
          <w:i/>
          <w:iCs/>
          <w:color w:val="000000" w:themeColor="text1"/>
          <w:lang w:eastAsia="en-NL"/>
        </w:rPr>
        <w:t>Games and Culture</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14</w:t>
      </w:r>
      <w:r w:rsidRPr="00CE50EE">
        <w:rPr>
          <w:rFonts w:ascii="Times New Roman" w:hAnsi="Times New Roman" w:cs="Times New Roman"/>
          <w:color w:val="000000" w:themeColor="text1"/>
          <w:lang w:eastAsia="en-NL"/>
        </w:rPr>
        <w:t>(4), 387–409.</w:t>
      </w:r>
      <w:r w:rsidR="0073335B" w:rsidRPr="00CE50EE">
        <w:rPr>
          <w:rFonts w:ascii="Times New Roman" w:hAnsi="Times New Roman" w:cs="Times New Roman"/>
          <w:color w:val="000000" w:themeColor="text1"/>
          <w:lang w:eastAsia="en-NL"/>
        </w:rPr>
        <w:t xml:space="preserve"> </w:t>
      </w:r>
      <w:r w:rsidR="0073335B"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https://doi.org/10.1177/1555412017725996</w:t>
      </w:r>
    </w:p>
    <w:p w14:paraId="725AF200" w14:textId="77777777"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Esposito, N. (2005). A short and simple definition of what a videogame is. In S. de Castell &amp; J.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Jenson (Eds.), </w:t>
      </w:r>
      <w:r w:rsidRPr="00CE50EE">
        <w:rPr>
          <w:rFonts w:ascii="Times New Roman" w:hAnsi="Times New Roman" w:cs="Times New Roman"/>
          <w:i/>
          <w:iCs/>
          <w:color w:val="000000" w:themeColor="text1"/>
          <w:lang w:eastAsia="en-NL"/>
        </w:rPr>
        <w:t>Proceedings of the 2005 DiGRA International Conference, 1</w:t>
      </w:r>
      <w:r w:rsidRPr="00CE50EE">
        <w:rPr>
          <w:rFonts w:ascii="Times New Roman" w:hAnsi="Times New Roman" w:cs="Times New Roman"/>
          <w:color w:val="000000" w:themeColor="text1"/>
          <w:lang w:eastAsia="en-NL"/>
        </w:rPr>
        <w:t>(3). DIGRA.</w:t>
      </w:r>
    </w:p>
    <w:p w14:paraId="2602DC1E" w14:textId="1AA9E425"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Etikan, I. (2016). Comparison of Convenience Sampling and Purposive Sampling. </w:t>
      </w:r>
      <w:r w:rsidRPr="00CE50EE">
        <w:rPr>
          <w:rFonts w:ascii="Times New Roman" w:hAnsi="Times New Roman" w:cs="Times New Roman"/>
          <w:i/>
          <w:iCs/>
          <w:color w:val="000000" w:themeColor="text1"/>
          <w:lang w:eastAsia="en-NL"/>
        </w:rPr>
        <w:t>American Journal</w:t>
      </w:r>
      <w:r w:rsidR="0073335B" w:rsidRPr="00CE50EE">
        <w:rPr>
          <w:rFonts w:ascii="Times New Roman" w:hAnsi="Times New Roman" w:cs="Times New Roman"/>
          <w:i/>
          <w:iCs/>
          <w:color w:val="000000" w:themeColor="text1"/>
          <w:lang w:eastAsia="en-NL"/>
        </w:rPr>
        <w:t xml:space="preserve"> </w:t>
      </w:r>
      <w:r w:rsidR="0073335B"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of Theoretical and Applied Statistics, 5</w:t>
      </w:r>
      <w:r w:rsidRPr="00CE50EE">
        <w:rPr>
          <w:rFonts w:ascii="Times New Roman" w:hAnsi="Times New Roman" w:cs="Times New Roman"/>
          <w:color w:val="000000" w:themeColor="text1"/>
          <w:lang w:eastAsia="en-NL"/>
        </w:rPr>
        <w:t>(1), 1–5. https://doi.org/10.11648/j.ajtas.20160501.11</w:t>
      </w:r>
    </w:p>
    <w:p w14:paraId="56C336F3" w14:textId="3938AA6F"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Fazeli, S., Mohammadi Zeidi, I., Lin, C. Y., Namdar, P., Griffiths, M. D., Ahorsu, D. K., &amp; Pakpour,</w:t>
      </w:r>
      <w:r w:rsidR="0073335B" w:rsidRPr="00CE50EE">
        <w:rPr>
          <w:rFonts w:ascii="Times New Roman" w:hAnsi="Times New Roman" w:cs="Times New Roman"/>
          <w:color w:val="000000" w:themeColor="text1"/>
          <w:lang w:eastAsia="en-NL"/>
        </w:rPr>
        <w:t xml:space="preserve"> </w:t>
      </w:r>
      <w:r w:rsidR="0073335B"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 xml:space="preserve">A. H. (2020). Depression, anxiety, and stress mediate the associations between internet        </w:t>
      </w:r>
      <w:r w:rsidRPr="00CE50EE">
        <w:rPr>
          <w:rFonts w:ascii="Times New Roman" w:hAnsi="Times New Roman" w:cs="Times New Roman"/>
          <w:color w:val="000000" w:themeColor="text1"/>
          <w:lang w:eastAsia="en-NL"/>
        </w:rPr>
        <w:tab/>
        <w:t xml:space="preserve">gaming disorder, insomnia, and quality of life during the COVID-19 outbreak. </w:t>
      </w:r>
      <w:r w:rsidRPr="00CE50EE">
        <w:rPr>
          <w:rFonts w:ascii="Times New Roman" w:hAnsi="Times New Roman" w:cs="Times New Roman"/>
          <w:i/>
          <w:iCs/>
          <w:color w:val="000000" w:themeColor="text1"/>
          <w:lang w:eastAsia="en-NL"/>
        </w:rPr>
        <w:t xml:space="preserve">Addictive </w:t>
      </w:r>
      <w:r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ab/>
        <w:t>Behaviors Reports</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12</w:t>
      </w:r>
      <w:r w:rsidR="005A0A1E" w:rsidRPr="00CE50EE">
        <w:rPr>
          <w:rFonts w:ascii="Times New Roman" w:hAnsi="Times New Roman" w:cs="Times New Roman"/>
          <w:color w:val="000000" w:themeColor="text1"/>
          <w:lang w:eastAsia="en-NL"/>
        </w:rPr>
        <w:t xml:space="preserve">, </w:t>
      </w:r>
      <w:r w:rsidR="00E544E6" w:rsidRPr="00CE50EE">
        <w:rPr>
          <w:rFonts w:ascii="Times New Roman" w:hAnsi="Times New Roman" w:cs="Times New Roman"/>
          <w:color w:val="000000" w:themeColor="text1"/>
          <w:lang w:eastAsia="en-NL"/>
        </w:rPr>
        <w:t>1-7</w:t>
      </w:r>
      <w:r w:rsidR="00575B66" w:rsidRPr="00CE50EE">
        <w:rPr>
          <w:rFonts w:ascii="Times New Roman" w:hAnsi="Times New Roman" w:cs="Times New Roman"/>
          <w:color w:val="000000" w:themeColor="text1"/>
          <w:lang w:eastAsia="en-NL"/>
        </w:rPr>
        <w:t>.</w:t>
      </w:r>
      <w:r w:rsidRPr="00CE50EE">
        <w:rPr>
          <w:rFonts w:ascii="Times New Roman" w:hAnsi="Times New Roman" w:cs="Times New Roman"/>
          <w:color w:val="000000" w:themeColor="text1"/>
          <w:lang w:eastAsia="en-NL"/>
        </w:rPr>
        <w:t xml:space="preserve"> https://doi.org/10.1016/j.abrep.2020.100307</w:t>
      </w:r>
    </w:p>
    <w:p w14:paraId="1A1FF021" w14:textId="24A69B49" w:rsidR="0024002C" w:rsidRPr="00CE50EE" w:rsidRDefault="0024002C" w:rsidP="00CD0C50">
      <w:pPr>
        <w:pStyle w:val="Geenafstand"/>
        <w:spacing w:line="360" w:lineRule="auto"/>
        <w:rPr>
          <w:rFonts w:ascii="Times New Roman" w:hAnsi="Times New Roman" w:cs="Times New Roman"/>
          <w:color w:val="000000" w:themeColor="text1"/>
          <w:shd w:val="clear" w:color="auto" w:fill="FFFFFF"/>
          <w:lang w:eastAsia="en-NL"/>
        </w:rPr>
      </w:pPr>
      <w:r w:rsidRPr="00CE50EE">
        <w:rPr>
          <w:rFonts w:ascii="Times New Roman" w:hAnsi="Times New Roman" w:cs="Times New Roman"/>
          <w:color w:val="000000" w:themeColor="text1"/>
          <w:shd w:val="clear" w:color="auto" w:fill="FFFFFF"/>
          <w:lang w:eastAsia="en-NL"/>
        </w:rPr>
        <w:t xml:space="preserve">Flanagan, M., &amp; Nissenbaum, H. (2014). </w:t>
      </w:r>
      <w:r w:rsidRPr="00CE50EE">
        <w:rPr>
          <w:rFonts w:ascii="Times New Roman" w:hAnsi="Times New Roman" w:cs="Times New Roman"/>
          <w:i/>
          <w:iCs/>
          <w:color w:val="000000" w:themeColor="text1"/>
          <w:shd w:val="clear" w:color="auto" w:fill="FFFFFF"/>
          <w:lang w:eastAsia="en-NL"/>
        </w:rPr>
        <w:t>Values at play in digital games</w:t>
      </w:r>
      <w:r w:rsidRPr="00CE50EE">
        <w:rPr>
          <w:rFonts w:ascii="Times New Roman" w:hAnsi="Times New Roman" w:cs="Times New Roman"/>
          <w:color w:val="000000" w:themeColor="text1"/>
          <w:shd w:val="clear" w:color="auto" w:fill="FFFFFF"/>
          <w:lang w:eastAsia="en-NL"/>
        </w:rPr>
        <w:t>. MIT Press.</w:t>
      </w:r>
    </w:p>
    <w:p w14:paraId="26A01829" w14:textId="2FF95F8C" w:rsidR="00482D93" w:rsidRPr="00CE50EE" w:rsidRDefault="00482D93"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Flick, U. (2007). Sampling, Selecting and Access. In </w:t>
      </w:r>
      <w:r w:rsidRPr="00CE50EE">
        <w:rPr>
          <w:rFonts w:ascii="Times New Roman" w:hAnsi="Times New Roman" w:cs="Times New Roman"/>
          <w:i/>
          <w:iCs/>
          <w:color w:val="000000" w:themeColor="text1"/>
          <w:lang w:eastAsia="en-NL"/>
        </w:rPr>
        <w:t>Designing Qualitative Research</w:t>
      </w:r>
      <w:r w:rsidRPr="00CE50EE">
        <w:rPr>
          <w:rFonts w:ascii="Times New Roman" w:hAnsi="Times New Roman" w:cs="Times New Roman"/>
          <w:color w:val="000000" w:themeColor="text1"/>
          <w:lang w:eastAsia="en-NL"/>
        </w:rPr>
        <w:t xml:space="preserve"> (pp. 25–35). </w:t>
      </w:r>
      <w:r w:rsidRPr="00CE50EE">
        <w:rPr>
          <w:rFonts w:ascii="Times New Roman" w:hAnsi="Times New Roman" w:cs="Times New Roman"/>
          <w:color w:val="000000" w:themeColor="text1"/>
          <w:lang w:eastAsia="en-NL"/>
        </w:rPr>
        <w:tab/>
        <w:t>SAGE Publications. https://doi.org/10.4135/9781849208826.n3</w:t>
      </w:r>
    </w:p>
    <w:p w14:paraId="564BF263" w14:textId="77777777"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Folkman, S., &amp; Moskowitz, J. T. (2004). Coping: pitfalls and promise. </w:t>
      </w:r>
      <w:r w:rsidRPr="00CE50EE">
        <w:rPr>
          <w:rFonts w:ascii="Times New Roman" w:hAnsi="Times New Roman" w:cs="Times New Roman"/>
          <w:i/>
          <w:iCs/>
          <w:color w:val="000000" w:themeColor="text1"/>
          <w:lang w:eastAsia="en-NL"/>
        </w:rPr>
        <w:t>Annual Review of Psychology</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color w:val="000000" w:themeColor="text1"/>
          <w:lang w:eastAsia="en-NL"/>
        </w:rPr>
        <w:tab/>
      </w:r>
      <w:r w:rsidRPr="00CE50EE">
        <w:rPr>
          <w:rFonts w:ascii="Times New Roman" w:hAnsi="Times New Roman" w:cs="Times New Roman"/>
          <w:i/>
          <w:iCs/>
          <w:color w:val="000000" w:themeColor="text1"/>
          <w:lang w:eastAsia="en-NL"/>
        </w:rPr>
        <w:t>55</w:t>
      </w:r>
      <w:r w:rsidRPr="00CE50EE">
        <w:rPr>
          <w:rFonts w:ascii="Times New Roman" w:hAnsi="Times New Roman" w:cs="Times New Roman"/>
          <w:color w:val="000000" w:themeColor="text1"/>
          <w:lang w:eastAsia="en-NL"/>
        </w:rPr>
        <w:t>(1), 745–774. https://doi.org/10.1146/annurev.psych.55.090902.141456</w:t>
      </w:r>
    </w:p>
    <w:p w14:paraId="3A9E95FC" w14:textId="78739DCD" w:rsidR="0024002C" w:rsidRPr="00CE50EE" w:rsidRDefault="0024002C" w:rsidP="00CD0C50">
      <w:pPr>
        <w:pStyle w:val="Geenafstand"/>
        <w:spacing w:line="360" w:lineRule="auto"/>
        <w:rPr>
          <w:rFonts w:ascii="Times New Roman" w:hAnsi="Times New Roman" w:cs="Times New Roman"/>
          <w:color w:val="000000" w:themeColor="text1"/>
          <w:shd w:val="clear" w:color="auto" w:fill="FFFFFF"/>
          <w:lang w:eastAsia="en-NL"/>
        </w:rPr>
      </w:pPr>
      <w:r w:rsidRPr="00CE50EE">
        <w:rPr>
          <w:rFonts w:ascii="Times New Roman" w:hAnsi="Times New Roman" w:cs="Times New Roman"/>
          <w:color w:val="000000" w:themeColor="text1"/>
          <w:shd w:val="clear" w:color="auto" w:fill="FFFFFF"/>
          <w:lang w:eastAsia="en-NL"/>
        </w:rPr>
        <w:t xml:space="preserve">Folkman, S., &amp; Moskowitz, J. T. (2007). Positive affect and meaning-focused coping during    </w:t>
      </w:r>
      <w:r w:rsidRPr="00CE50EE">
        <w:rPr>
          <w:rFonts w:ascii="Times New Roman" w:hAnsi="Times New Roman" w:cs="Times New Roman"/>
          <w:color w:val="000000" w:themeColor="text1"/>
          <w:shd w:val="clear" w:color="auto" w:fill="FFFFFF"/>
          <w:lang w:eastAsia="en-NL"/>
        </w:rPr>
        <w:tab/>
      </w:r>
      <w:r w:rsidRPr="00CE50EE">
        <w:rPr>
          <w:rFonts w:ascii="Times New Roman" w:hAnsi="Times New Roman" w:cs="Times New Roman"/>
          <w:color w:val="000000" w:themeColor="text1"/>
          <w:shd w:val="clear" w:color="auto" w:fill="FFFFFF"/>
          <w:lang w:eastAsia="en-NL"/>
        </w:rPr>
        <w:tab/>
        <w:t xml:space="preserve">significant psychological stress. In M. Hewstone, H. A. W. Schut, J. B. F. De Wit, K. Van    </w:t>
      </w:r>
      <w:r w:rsidRPr="00CE50EE">
        <w:rPr>
          <w:rFonts w:ascii="Times New Roman" w:hAnsi="Times New Roman" w:cs="Times New Roman"/>
          <w:color w:val="000000" w:themeColor="text1"/>
          <w:shd w:val="clear" w:color="auto" w:fill="FFFFFF"/>
          <w:lang w:eastAsia="en-NL"/>
        </w:rPr>
        <w:tab/>
        <w:t xml:space="preserve">Den Bos, &amp; M. S. Stroebe (Eds.), </w:t>
      </w:r>
      <w:r w:rsidRPr="00CE50EE">
        <w:rPr>
          <w:rFonts w:ascii="Times New Roman" w:hAnsi="Times New Roman" w:cs="Times New Roman"/>
          <w:i/>
          <w:iCs/>
          <w:color w:val="000000" w:themeColor="text1"/>
          <w:shd w:val="clear" w:color="auto" w:fill="FFFFFF"/>
          <w:lang w:eastAsia="en-NL"/>
        </w:rPr>
        <w:t>The scope of social psychology: Theory and applications</w:t>
      </w:r>
      <w:r w:rsidR="00DB5BE9" w:rsidRPr="00CE50EE">
        <w:rPr>
          <w:rFonts w:ascii="Times New Roman" w:hAnsi="Times New Roman" w:cs="Times New Roman"/>
          <w:i/>
          <w:iCs/>
          <w:color w:val="000000" w:themeColor="text1"/>
          <w:shd w:val="clear" w:color="auto" w:fill="FFFFFF"/>
          <w:lang w:eastAsia="en-NL"/>
        </w:rPr>
        <w:t xml:space="preserve"> </w:t>
      </w:r>
      <w:r w:rsidRPr="00CE50EE">
        <w:rPr>
          <w:rFonts w:ascii="Times New Roman" w:hAnsi="Times New Roman" w:cs="Times New Roman"/>
          <w:color w:val="000000" w:themeColor="text1"/>
          <w:shd w:val="clear" w:color="auto" w:fill="FFFFFF"/>
          <w:lang w:eastAsia="en-NL"/>
        </w:rPr>
        <w:tab/>
      </w:r>
      <w:r w:rsidR="007117E2" w:rsidRPr="00CE50EE">
        <w:rPr>
          <w:rFonts w:ascii="Times New Roman" w:hAnsi="Times New Roman" w:cs="Times New Roman"/>
          <w:color w:val="000000" w:themeColor="text1"/>
          <w:shd w:val="clear" w:color="auto" w:fill="FFFFFF"/>
          <w:lang w:eastAsia="en-NL"/>
        </w:rPr>
        <w:t xml:space="preserve">(pp. </w:t>
      </w:r>
      <w:r w:rsidRPr="00CE50EE">
        <w:rPr>
          <w:rFonts w:ascii="Times New Roman" w:hAnsi="Times New Roman" w:cs="Times New Roman"/>
          <w:color w:val="000000" w:themeColor="text1"/>
          <w:shd w:val="clear" w:color="auto" w:fill="FFFFFF"/>
          <w:lang w:eastAsia="en-NL"/>
        </w:rPr>
        <w:t>193–208</w:t>
      </w:r>
      <w:r w:rsidR="007117E2" w:rsidRPr="00CE50EE">
        <w:rPr>
          <w:rFonts w:ascii="Times New Roman" w:hAnsi="Times New Roman" w:cs="Times New Roman"/>
          <w:color w:val="000000" w:themeColor="text1"/>
          <w:shd w:val="clear" w:color="auto" w:fill="FFFFFF"/>
          <w:lang w:eastAsia="en-NL"/>
        </w:rPr>
        <w:t>)</w:t>
      </w:r>
      <w:r w:rsidRPr="00CE50EE">
        <w:rPr>
          <w:rFonts w:ascii="Times New Roman" w:hAnsi="Times New Roman" w:cs="Times New Roman"/>
          <w:color w:val="000000" w:themeColor="text1"/>
          <w:shd w:val="clear" w:color="auto" w:fill="FFFFFF"/>
          <w:lang w:eastAsia="en-NL"/>
        </w:rPr>
        <w:t>. Psychology Press.</w:t>
      </w:r>
      <w:r w:rsidR="00D24092" w:rsidRPr="00CE50EE">
        <w:rPr>
          <w:rFonts w:ascii="Times New Roman" w:hAnsi="Times New Roman" w:cs="Times New Roman"/>
          <w:color w:val="000000" w:themeColor="text1"/>
          <w:shd w:val="clear" w:color="auto" w:fill="FFFFFF"/>
          <w:lang w:eastAsia="en-NL"/>
        </w:rPr>
        <w:t xml:space="preserve"> https://doi.org/10.4324/9780203965245</w:t>
      </w:r>
    </w:p>
    <w:p w14:paraId="389BFFBA" w14:textId="0D19D306" w:rsidR="00512FC9" w:rsidRPr="00CE50EE" w:rsidRDefault="00512FC9" w:rsidP="00CD0C50">
      <w:pPr>
        <w:pStyle w:val="Geenafstand"/>
        <w:spacing w:line="360" w:lineRule="auto"/>
        <w:rPr>
          <w:rFonts w:ascii="Times New Roman" w:hAnsi="Times New Roman" w:cs="Times New Roman"/>
          <w:color w:val="000000" w:themeColor="text1"/>
          <w:lang w:val="nl-NL" w:eastAsia="en-NL"/>
        </w:rPr>
      </w:pPr>
      <w:r w:rsidRPr="00CE50EE">
        <w:rPr>
          <w:rFonts w:ascii="Times New Roman" w:hAnsi="Times New Roman" w:cs="Times New Roman"/>
          <w:color w:val="000000" w:themeColor="text1"/>
          <w:lang w:eastAsia="en-NL"/>
        </w:rPr>
        <w:t xml:space="preserve">Granic, I., Lobel, A., &amp; Engels, R. C. M. E. (2014). The benefits of playing video games. </w:t>
      </w:r>
      <w:r w:rsidRPr="00CE50EE">
        <w:rPr>
          <w:rFonts w:ascii="Times New Roman" w:hAnsi="Times New Roman" w:cs="Times New Roman"/>
          <w:i/>
          <w:iCs/>
          <w:color w:val="000000" w:themeColor="text1"/>
          <w:lang w:val="nl-NL" w:eastAsia="en-NL"/>
        </w:rPr>
        <w:t xml:space="preserve">American </w:t>
      </w:r>
      <w:r w:rsidRPr="00CE50EE">
        <w:rPr>
          <w:rFonts w:ascii="Times New Roman" w:hAnsi="Times New Roman" w:cs="Times New Roman"/>
          <w:i/>
          <w:iCs/>
          <w:color w:val="000000" w:themeColor="text1"/>
          <w:lang w:val="nl-NL" w:eastAsia="en-NL"/>
        </w:rPr>
        <w:tab/>
        <w:t>Psychologist</w:t>
      </w:r>
      <w:r w:rsidRPr="00CE50EE">
        <w:rPr>
          <w:rFonts w:ascii="Times New Roman" w:hAnsi="Times New Roman" w:cs="Times New Roman"/>
          <w:color w:val="000000" w:themeColor="text1"/>
          <w:lang w:val="nl-NL" w:eastAsia="en-NL"/>
        </w:rPr>
        <w:t xml:space="preserve">, </w:t>
      </w:r>
      <w:r w:rsidRPr="00CE50EE">
        <w:rPr>
          <w:rFonts w:ascii="Times New Roman" w:hAnsi="Times New Roman" w:cs="Times New Roman"/>
          <w:i/>
          <w:iCs/>
          <w:color w:val="000000" w:themeColor="text1"/>
          <w:lang w:val="nl-NL" w:eastAsia="en-NL"/>
        </w:rPr>
        <w:t>69</w:t>
      </w:r>
      <w:r w:rsidRPr="00CE50EE">
        <w:rPr>
          <w:rFonts w:ascii="Times New Roman" w:hAnsi="Times New Roman" w:cs="Times New Roman"/>
          <w:color w:val="000000" w:themeColor="text1"/>
          <w:lang w:val="nl-NL" w:eastAsia="en-NL"/>
        </w:rPr>
        <w:t>(1), 66–78. https://doi.org/10.1037/a0034857</w:t>
      </w:r>
    </w:p>
    <w:p w14:paraId="70ECAC1A" w14:textId="14030FEA"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shd w:val="clear" w:color="auto" w:fill="FFFFFF"/>
          <w:lang w:val="nl-NL" w:eastAsia="en-NL"/>
        </w:rPr>
        <w:t xml:space="preserve">Gratch, J., &amp; Marsella, S. (2004). </w:t>
      </w:r>
      <w:r w:rsidRPr="00CE50EE">
        <w:rPr>
          <w:rFonts w:ascii="Times New Roman" w:hAnsi="Times New Roman" w:cs="Times New Roman"/>
          <w:color w:val="000000" w:themeColor="text1"/>
          <w:shd w:val="clear" w:color="auto" w:fill="FFFFFF"/>
          <w:lang w:eastAsia="en-NL"/>
        </w:rPr>
        <w:t xml:space="preserve">A domain-independent framework for </w:t>
      </w:r>
      <w:r w:rsidR="0073335B" w:rsidRPr="00CE50EE">
        <w:rPr>
          <w:rFonts w:ascii="Times New Roman" w:hAnsi="Times New Roman" w:cs="Times New Roman"/>
          <w:color w:val="000000" w:themeColor="text1"/>
          <w:shd w:val="clear" w:color="auto" w:fill="FFFFFF"/>
          <w:lang w:eastAsia="en-NL"/>
        </w:rPr>
        <w:t>modelling</w:t>
      </w:r>
      <w:r w:rsidRPr="00CE50EE">
        <w:rPr>
          <w:rFonts w:ascii="Times New Roman" w:hAnsi="Times New Roman" w:cs="Times New Roman"/>
          <w:color w:val="000000" w:themeColor="text1"/>
          <w:shd w:val="clear" w:color="auto" w:fill="FFFFFF"/>
          <w:lang w:eastAsia="en-NL"/>
        </w:rPr>
        <w:t xml:space="preserve"> emotion. </w:t>
      </w:r>
      <w:r w:rsidR="0073335B" w:rsidRPr="00CE50EE">
        <w:rPr>
          <w:rFonts w:ascii="Times New Roman" w:hAnsi="Times New Roman" w:cs="Times New Roman"/>
          <w:color w:val="000000" w:themeColor="text1"/>
          <w:shd w:val="clear" w:color="auto" w:fill="FFFFFF"/>
          <w:lang w:eastAsia="en-NL"/>
        </w:rPr>
        <w:tab/>
      </w:r>
      <w:r w:rsidRPr="00CE50EE">
        <w:rPr>
          <w:rFonts w:ascii="Times New Roman" w:hAnsi="Times New Roman" w:cs="Times New Roman"/>
          <w:i/>
          <w:iCs/>
          <w:color w:val="000000" w:themeColor="text1"/>
          <w:shd w:val="clear" w:color="auto" w:fill="FFFFFF"/>
          <w:lang w:eastAsia="en-NL"/>
        </w:rPr>
        <w:t>Cognitive Systems Research</w:t>
      </w:r>
      <w:r w:rsidRPr="00CE50EE">
        <w:rPr>
          <w:rFonts w:ascii="Times New Roman" w:hAnsi="Times New Roman" w:cs="Times New Roman"/>
          <w:color w:val="000000" w:themeColor="text1"/>
          <w:shd w:val="clear" w:color="auto" w:fill="FFFFFF"/>
          <w:lang w:eastAsia="en-NL"/>
        </w:rPr>
        <w:t xml:space="preserve">, </w:t>
      </w:r>
      <w:r w:rsidRPr="00CE50EE">
        <w:rPr>
          <w:rFonts w:ascii="Times New Roman" w:hAnsi="Times New Roman" w:cs="Times New Roman"/>
          <w:i/>
          <w:iCs/>
          <w:color w:val="000000" w:themeColor="text1"/>
          <w:shd w:val="clear" w:color="auto" w:fill="FFFFFF"/>
          <w:lang w:eastAsia="en-NL"/>
        </w:rPr>
        <w:t>5</w:t>
      </w:r>
      <w:r w:rsidRPr="00CE50EE">
        <w:rPr>
          <w:rFonts w:ascii="Times New Roman" w:hAnsi="Times New Roman" w:cs="Times New Roman"/>
          <w:color w:val="000000" w:themeColor="text1"/>
          <w:shd w:val="clear" w:color="auto" w:fill="FFFFFF"/>
          <w:lang w:eastAsia="en-NL"/>
        </w:rPr>
        <w:t>(4), 269-306.</w:t>
      </w:r>
      <w:r w:rsidR="00A2536E" w:rsidRPr="00CE50EE">
        <w:rPr>
          <w:rFonts w:ascii="Times New Roman" w:hAnsi="Times New Roman" w:cs="Times New Roman"/>
          <w:color w:val="000000" w:themeColor="text1"/>
          <w:shd w:val="clear" w:color="auto" w:fill="FFFFFF"/>
          <w:lang w:eastAsia="en-NL"/>
        </w:rPr>
        <w:t xml:space="preserve"> https://doi.org/10.1016/j.cogsys.2004.02.002</w:t>
      </w:r>
    </w:p>
    <w:p w14:paraId="42934D31" w14:textId="7235E892"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Guo, M., Gan, Y., &amp; Tong, J. (2013). The role of meaning-focused coping in significant loss. </w:t>
      </w:r>
      <w:r w:rsidR="0073335B" w:rsidRPr="00CE50EE">
        <w:rPr>
          <w:rFonts w:ascii="Times New Roman" w:hAnsi="Times New Roman" w:cs="Times New Roman"/>
          <w:color w:val="000000" w:themeColor="text1"/>
          <w:lang w:eastAsia="en-NL"/>
        </w:rPr>
        <w:tab/>
      </w:r>
      <w:r w:rsidRPr="00CE50EE">
        <w:rPr>
          <w:rFonts w:ascii="Times New Roman" w:hAnsi="Times New Roman" w:cs="Times New Roman"/>
          <w:i/>
          <w:iCs/>
          <w:color w:val="000000" w:themeColor="text1"/>
          <w:lang w:eastAsia="en-NL"/>
        </w:rPr>
        <w:t>Anxiety,</w:t>
      </w:r>
      <w:r w:rsidR="0073335B" w:rsidRPr="00CE50EE">
        <w:rPr>
          <w:rFonts w:ascii="Times New Roman" w:hAnsi="Times New Roman" w:cs="Times New Roman"/>
          <w:i/>
          <w:iCs/>
          <w:color w:val="000000" w:themeColor="text1"/>
          <w:lang w:eastAsia="en-NL"/>
        </w:rPr>
        <w:t xml:space="preserve"> </w:t>
      </w:r>
      <w:r w:rsidRPr="00CE50EE">
        <w:rPr>
          <w:rFonts w:ascii="Times New Roman" w:hAnsi="Times New Roman" w:cs="Times New Roman"/>
          <w:i/>
          <w:iCs/>
          <w:color w:val="000000" w:themeColor="text1"/>
          <w:lang w:eastAsia="en-NL"/>
        </w:rPr>
        <w:t>Stress &amp; Coping</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26</w:t>
      </w:r>
      <w:r w:rsidRPr="00CE50EE">
        <w:rPr>
          <w:rFonts w:ascii="Times New Roman" w:hAnsi="Times New Roman" w:cs="Times New Roman"/>
          <w:color w:val="000000" w:themeColor="text1"/>
          <w:lang w:eastAsia="en-NL"/>
        </w:rPr>
        <w:t>(1), 87–102. https://doi.org/10.1080/10615806.2011.627507</w:t>
      </w:r>
    </w:p>
    <w:p w14:paraId="2805326F" w14:textId="5C2C13BA"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Iacovides, I., &amp; Mekler, E. D. (2019). The Role of Gaming During Difficult Life Experiences.</w:t>
      </w:r>
      <w:r w:rsidR="00F81196" w:rsidRPr="00CE50EE">
        <w:rPr>
          <w:rFonts w:ascii="Times New Roman" w:hAnsi="Times New Roman" w:cs="Times New Roman"/>
          <w:color w:val="000000" w:themeColor="text1"/>
          <w:lang w:eastAsia="en-NL"/>
        </w:rPr>
        <w:t xml:space="preserve"> In</w:t>
      </w:r>
      <w:r w:rsidR="00D406BF" w:rsidRPr="00CE50EE">
        <w:rPr>
          <w:rFonts w:ascii="Times New Roman" w:hAnsi="Times New Roman" w:cs="Times New Roman"/>
          <w:color w:val="000000" w:themeColor="text1"/>
          <w:lang w:eastAsia="en-NL"/>
        </w:rPr>
        <w:t xml:space="preserve"> S. </w:t>
      </w:r>
      <w:r w:rsidR="00F8429F" w:rsidRPr="00CE50EE">
        <w:rPr>
          <w:rFonts w:ascii="Times New Roman" w:hAnsi="Times New Roman" w:cs="Times New Roman"/>
          <w:color w:val="000000" w:themeColor="text1"/>
          <w:lang w:eastAsia="en-NL"/>
        </w:rPr>
        <w:tab/>
      </w:r>
      <w:r w:rsidR="00D406BF" w:rsidRPr="00CE50EE">
        <w:rPr>
          <w:rFonts w:ascii="Times New Roman" w:hAnsi="Times New Roman" w:cs="Times New Roman"/>
          <w:color w:val="000000" w:themeColor="text1"/>
          <w:lang w:eastAsia="en-NL"/>
        </w:rPr>
        <w:t>Brewster</w:t>
      </w:r>
      <w:r w:rsidR="00B512EB" w:rsidRPr="00CE50EE">
        <w:rPr>
          <w:rFonts w:ascii="Times New Roman" w:hAnsi="Times New Roman" w:cs="Times New Roman"/>
          <w:color w:val="000000" w:themeColor="text1"/>
          <w:lang w:eastAsia="en-NL"/>
        </w:rPr>
        <w:t>,</w:t>
      </w:r>
      <w:r w:rsidR="00D406BF" w:rsidRPr="00CE50EE">
        <w:rPr>
          <w:rFonts w:ascii="Times New Roman" w:hAnsi="Times New Roman" w:cs="Times New Roman"/>
          <w:color w:val="000000" w:themeColor="text1"/>
          <w:lang w:eastAsia="en-NL"/>
        </w:rPr>
        <w:t xml:space="preserve"> &amp; G. Fitzpatrick</w:t>
      </w:r>
      <w:r w:rsidR="00B512EB" w:rsidRPr="00CE50EE">
        <w:rPr>
          <w:rFonts w:ascii="Times New Roman" w:hAnsi="Times New Roman" w:cs="Times New Roman"/>
          <w:color w:val="000000" w:themeColor="text1"/>
          <w:lang w:eastAsia="en-NL"/>
        </w:rPr>
        <w:t xml:space="preserve"> (Eds.),</w:t>
      </w:r>
      <w:r w:rsidR="00F81196"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 xml:space="preserve">Proceedings of the 2019 CHI Conference on Human </w:t>
      </w:r>
      <w:r w:rsidR="00F8429F"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Factors in Computing Systems</w:t>
      </w:r>
      <w:r w:rsidR="006D7D83" w:rsidRPr="00CE50EE">
        <w:rPr>
          <w:rFonts w:ascii="Times New Roman" w:hAnsi="Times New Roman" w:cs="Times New Roman"/>
          <w:color w:val="000000" w:themeColor="text1"/>
          <w:lang w:eastAsia="en-NL"/>
        </w:rPr>
        <w:t xml:space="preserve"> (pp. </w:t>
      </w:r>
      <w:r w:rsidRPr="00CE50EE">
        <w:rPr>
          <w:rFonts w:ascii="Times New Roman" w:hAnsi="Times New Roman" w:cs="Times New Roman"/>
          <w:color w:val="000000" w:themeColor="text1"/>
          <w:lang w:eastAsia="en-NL"/>
        </w:rPr>
        <w:t>1–12</w:t>
      </w:r>
      <w:r w:rsidR="006D7D83" w:rsidRPr="00CE50EE">
        <w:rPr>
          <w:rFonts w:ascii="Times New Roman" w:hAnsi="Times New Roman" w:cs="Times New Roman"/>
          <w:color w:val="000000" w:themeColor="text1"/>
          <w:lang w:eastAsia="en-NL"/>
        </w:rPr>
        <w:t>)</w:t>
      </w:r>
      <w:r w:rsidRPr="00CE50EE">
        <w:rPr>
          <w:rFonts w:ascii="Times New Roman" w:hAnsi="Times New Roman" w:cs="Times New Roman"/>
          <w:color w:val="000000" w:themeColor="text1"/>
          <w:lang w:eastAsia="en-NL"/>
        </w:rPr>
        <w:t>.</w:t>
      </w:r>
      <w:r w:rsidR="00EA7615" w:rsidRPr="00CE50EE">
        <w:rPr>
          <w:rFonts w:ascii="Times New Roman" w:hAnsi="Times New Roman" w:cs="Times New Roman"/>
          <w:color w:val="000000" w:themeColor="text1"/>
          <w:lang w:eastAsia="en-NL"/>
        </w:rPr>
        <w:t xml:space="preserve"> ACM.</w:t>
      </w:r>
      <w:r w:rsidR="00840547" w:rsidRPr="00CE50EE">
        <w:rPr>
          <w:rFonts w:ascii="Times New Roman" w:hAnsi="Times New Roman" w:cs="Times New Roman"/>
          <w:color w:val="000000" w:themeColor="text1"/>
          <w:lang w:eastAsia="en-NL"/>
        </w:rPr>
        <w:t xml:space="preserve">  https://doi.org/10.1145/3290605.3300453</w:t>
      </w:r>
    </w:p>
    <w:p w14:paraId="6A6C99CC" w14:textId="50412196"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Johnson, J. M., &amp; Rowlands, T. (2012). The Interpersonal Dynamics of in-Depth Interviewing. In </w:t>
      </w:r>
      <w:r w:rsidR="0073335B"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J.F.</w:t>
      </w:r>
      <w:r w:rsidR="0073335B" w:rsidRPr="00CE50EE">
        <w:rPr>
          <w:rFonts w:ascii="Times New Roman" w:hAnsi="Times New Roman" w:cs="Times New Roman"/>
          <w:color w:val="000000" w:themeColor="text1"/>
          <w:lang w:eastAsia="en-NL"/>
        </w:rPr>
        <w:t xml:space="preserve"> </w:t>
      </w:r>
      <w:r w:rsidRPr="00CE50EE">
        <w:rPr>
          <w:rFonts w:ascii="Times New Roman" w:hAnsi="Times New Roman" w:cs="Times New Roman"/>
          <w:color w:val="000000" w:themeColor="text1"/>
          <w:lang w:eastAsia="en-NL"/>
        </w:rPr>
        <w:t xml:space="preserve">Gubrium, J.A. Holstein, A.B. Marvasti &amp; K.D. McKinney (Eds.), </w:t>
      </w:r>
      <w:r w:rsidRPr="00CE50EE">
        <w:rPr>
          <w:rFonts w:ascii="Times New Roman" w:hAnsi="Times New Roman" w:cs="Times New Roman"/>
          <w:i/>
          <w:iCs/>
          <w:color w:val="000000" w:themeColor="text1"/>
          <w:lang w:eastAsia="en-NL"/>
        </w:rPr>
        <w:t xml:space="preserve">The SAGE Handbook </w:t>
      </w:r>
      <w:r w:rsidR="0073335B"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of</w:t>
      </w:r>
      <w:r w:rsidR="0073335B" w:rsidRPr="00CE50EE">
        <w:rPr>
          <w:rFonts w:ascii="Times New Roman" w:hAnsi="Times New Roman" w:cs="Times New Roman"/>
          <w:i/>
          <w:iCs/>
          <w:color w:val="000000" w:themeColor="text1"/>
          <w:lang w:eastAsia="en-NL"/>
        </w:rPr>
        <w:t xml:space="preserve"> </w:t>
      </w:r>
      <w:r w:rsidRPr="00CE50EE">
        <w:rPr>
          <w:rFonts w:ascii="Times New Roman" w:hAnsi="Times New Roman" w:cs="Times New Roman"/>
          <w:i/>
          <w:iCs/>
          <w:color w:val="000000" w:themeColor="text1"/>
          <w:lang w:eastAsia="en-NL"/>
        </w:rPr>
        <w:t xml:space="preserve">Interview Research: The Complexity of the Craft </w:t>
      </w:r>
      <w:r w:rsidRPr="00CE50EE">
        <w:rPr>
          <w:rFonts w:ascii="Times New Roman" w:hAnsi="Times New Roman" w:cs="Times New Roman"/>
          <w:color w:val="000000" w:themeColor="text1"/>
          <w:lang w:eastAsia="en-NL"/>
        </w:rPr>
        <w:t>(2nd ed.)</w:t>
      </w:r>
      <w:r w:rsidR="00A2536E" w:rsidRPr="00CE50EE">
        <w:rPr>
          <w:rFonts w:ascii="Times New Roman" w:hAnsi="Times New Roman" w:cs="Times New Roman"/>
          <w:color w:val="000000" w:themeColor="text1"/>
          <w:lang w:eastAsia="en-NL"/>
        </w:rPr>
        <w:t xml:space="preserve"> (pp. </w:t>
      </w:r>
      <w:r w:rsidRPr="00CE50EE">
        <w:rPr>
          <w:rFonts w:ascii="Times New Roman" w:hAnsi="Times New Roman" w:cs="Times New Roman"/>
          <w:color w:val="000000" w:themeColor="text1"/>
          <w:lang w:eastAsia="en-NL"/>
        </w:rPr>
        <w:t>99–113</w:t>
      </w:r>
      <w:r w:rsidR="00A2536E" w:rsidRPr="00CE50EE">
        <w:rPr>
          <w:rFonts w:ascii="Times New Roman" w:hAnsi="Times New Roman" w:cs="Times New Roman"/>
          <w:color w:val="000000" w:themeColor="text1"/>
          <w:lang w:eastAsia="en-NL"/>
        </w:rPr>
        <w:t>)</w:t>
      </w:r>
      <w:r w:rsidRPr="00CE50EE">
        <w:rPr>
          <w:rFonts w:ascii="Times New Roman" w:hAnsi="Times New Roman" w:cs="Times New Roman"/>
          <w:color w:val="000000" w:themeColor="text1"/>
          <w:lang w:eastAsia="en-NL"/>
        </w:rPr>
        <w:t xml:space="preserve">. SAGE.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https://doi.org/10.4135/9781452218403.n7</w:t>
      </w:r>
    </w:p>
    <w:p w14:paraId="63552044" w14:textId="101CBEEF"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lastRenderedPageBreak/>
        <w:t>King, D. L., Delfabbro, P. H., Billieux, J., &amp; Potenza, M. N. (2020). Problematic online gaming and</w:t>
      </w:r>
      <w:r w:rsidR="0073335B" w:rsidRPr="00CE50EE">
        <w:rPr>
          <w:rFonts w:ascii="Times New Roman" w:hAnsi="Times New Roman" w:cs="Times New Roman"/>
          <w:color w:val="000000" w:themeColor="text1"/>
          <w:lang w:eastAsia="en-NL"/>
        </w:rPr>
        <w:t xml:space="preserve"> </w:t>
      </w:r>
      <w:r w:rsidR="0073335B"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 xml:space="preserve">the COVID-19 pandemic. </w:t>
      </w:r>
      <w:r w:rsidRPr="00CE50EE">
        <w:rPr>
          <w:rFonts w:ascii="Times New Roman" w:hAnsi="Times New Roman" w:cs="Times New Roman"/>
          <w:i/>
          <w:iCs/>
          <w:color w:val="000000" w:themeColor="text1"/>
          <w:lang w:eastAsia="en-NL"/>
        </w:rPr>
        <w:t>Journal of Behavioral Addictions</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9</w:t>
      </w:r>
      <w:r w:rsidRPr="00CE50EE">
        <w:rPr>
          <w:rFonts w:ascii="Times New Roman" w:hAnsi="Times New Roman" w:cs="Times New Roman"/>
          <w:color w:val="000000" w:themeColor="text1"/>
          <w:lang w:eastAsia="en-NL"/>
        </w:rPr>
        <w:t xml:space="preserve">(2), 184–186.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https://doi.org/10.1556/2006.2020.00016</w:t>
      </w:r>
    </w:p>
    <w:p w14:paraId="53C3C5E4" w14:textId="5A2D79B3"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shd w:val="clear" w:color="auto" w:fill="FFFFFF"/>
          <w:lang w:eastAsia="en-NL"/>
        </w:rPr>
        <w:t>Kosa, M., &amp; Uysal, A. (2020). Four pillars of healthy escapism in games: Emotion regulation, mood</w:t>
      </w:r>
      <w:r w:rsidR="0073335B" w:rsidRPr="00CE50EE">
        <w:rPr>
          <w:rFonts w:ascii="Times New Roman" w:hAnsi="Times New Roman" w:cs="Times New Roman"/>
          <w:color w:val="000000" w:themeColor="text1"/>
          <w:shd w:val="clear" w:color="auto" w:fill="FFFFFF"/>
          <w:lang w:eastAsia="en-NL"/>
        </w:rPr>
        <w:t xml:space="preserve"> </w:t>
      </w:r>
      <w:r w:rsidR="0073335B" w:rsidRPr="00CE50EE">
        <w:rPr>
          <w:rFonts w:ascii="Times New Roman" w:hAnsi="Times New Roman" w:cs="Times New Roman"/>
          <w:color w:val="000000" w:themeColor="text1"/>
          <w:shd w:val="clear" w:color="auto" w:fill="FFFFFF"/>
          <w:lang w:eastAsia="en-NL"/>
        </w:rPr>
        <w:tab/>
      </w:r>
      <w:r w:rsidRPr="00CE50EE">
        <w:rPr>
          <w:rFonts w:ascii="Times New Roman" w:hAnsi="Times New Roman" w:cs="Times New Roman"/>
          <w:color w:val="000000" w:themeColor="text1"/>
          <w:shd w:val="clear" w:color="auto" w:fill="FFFFFF"/>
          <w:lang w:eastAsia="en-NL"/>
        </w:rPr>
        <w:t xml:space="preserve">management, coping, and recovery. In </w:t>
      </w:r>
      <w:r w:rsidRPr="00CE50EE">
        <w:rPr>
          <w:rFonts w:ascii="Times New Roman" w:hAnsi="Times New Roman" w:cs="Times New Roman"/>
          <w:i/>
          <w:iCs/>
          <w:color w:val="000000" w:themeColor="text1"/>
          <w:shd w:val="clear" w:color="auto" w:fill="FFFFFF"/>
          <w:lang w:eastAsia="en-NL"/>
        </w:rPr>
        <w:t>Game user experience and player-centered design</w:t>
      </w:r>
      <w:r w:rsidR="00365D16" w:rsidRPr="00CE50EE">
        <w:rPr>
          <w:rFonts w:ascii="Times New Roman" w:hAnsi="Times New Roman" w:cs="Times New Roman"/>
          <w:color w:val="000000" w:themeColor="text1"/>
          <w:shd w:val="clear" w:color="auto" w:fill="FFFFFF"/>
          <w:lang w:eastAsia="en-NL"/>
        </w:rPr>
        <w:t xml:space="preserve">, </w:t>
      </w:r>
      <w:r w:rsidR="00365D16" w:rsidRPr="00CE50EE">
        <w:rPr>
          <w:rFonts w:ascii="Times New Roman" w:hAnsi="Times New Roman" w:cs="Times New Roman"/>
          <w:color w:val="000000" w:themeColor="text1"/>
          <w:shd w:val="clear" w:color="auto" w:fill="FFFFFF"/>
          <w:lang w:eastAsia="en-NL"/>
        </w:rPr>
        <w:tab/>
      </w:r>
      <w:r w:rsidR="0039126B" w:rsidRPr="00CE50EE">
        <w:rPr>
          <w:rFonts w:ascii="Times New Roman" w:hAnsi="Times New Roman" w:cs="Times New Roman"/>
          <w:color w:val="000000" w:themeColor="text1"/>
          <w:shd w:val="clear" w:color="auto" w:fill="FFFFFF"/>
          <w:lang w:eastAsia="en-NL"/>
        </w:rPr>
        <w:t xml:space="preserve">(pp. </w:t>
      </w:r>
      <w:r w:rsidRPr="00CE50EE">
        <w:rPr>
          <w:rFonts w:ascii="Times New Roman" w:hAnsi="Times New Roman" w:cs="Times New Roman"/>
          <w:color w:val="000000" w:themeColor="text1"/>
          <w:shd w:val="clear" w:color="auto" w:fill="FFFFFF"/>
          <w:lang w:eastAsia="en-NL"/>
        </w:rPr>
        <w:t>63-76</w:t>
      </w:r>
      <w:r w:rsidR="0039126B" w:rsidRPr="00CE50EE">
        <w:rPr>
          <w:rFonts w:ascii="Times New Roman" w:hAnsi="Times New Roman" w:cs="Times New Roman"/>
          <w:color w:val="000000" w:themeColor="text1"/>
          <w:shd w:val="clear" w:color="auto" w:fill="FFFFFF"/>
          <w:lang w:eastAsia="en-NL"/>
        </w:rPr>
        <w:t>)</w:t>
      </w:r>
      <w:r w:rsidRPr="00CE50EE">
        <w:rPr>
          <w:rFonts w:ascii="Times New Roman" w:hAnsi="Times New Roman" w:cs="Times New Roman"/>
          <w:color w:val="000000" w:themeColor="text1"/>
          <w:shd w:val="clear" w:color="auto" w:fill="FFFFFF"/>
          <w:lang w:eastAsia="en-NL"/>
        </w:rPr>
        <w:t>. Springer</w:t>
      </w:r>
      <w:r w:rsidR="00A91BAE" w:rsidRPr="00CE50EE">
        <w:rPr>
          <w:rFonts w:ascii="Times New Roman" w:hAnsi="Times New Roman" w:cs="Times New Roman"/>
          <w:color w:val="000000" w:themeColor="text1"/>
          <w:shd w:val="clear" w:color="auto" w:fill="FFFFFF"/>
          <w:lang w:eastAsia="en-NL"/>
        </w:rPr>
        <w:t xml:space="preserve">. </w:t>
      </w:r>
      <w:r w:rsidR="00FC333D" w:rsidRPr="00CE50EE">
        <w:rPr>
          <w:rFonts w:ascii="Times New Roman" w:hAnsi="Times New Roman" w:cs="Times New Roman"/>
          <w:color w:val="000000" w:themeColor="text1"/>
          <w:shd w:val="clear" w:color="auto" w:fill="FFFFFF"/>
          <w:lang w:eastAsia="en-NL"/>
        </w:rPr>
        <w:t>https://doi.org/10.1007/978-3-030-37643-7</w:t>
      </w:r>
    </w:p>
    <w:p w14:paraId="188B98F7" w14:textId="7DDB55A4"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Kowal, M., Conroy, E., Ramsbottom, N., Smithies, T., Toth, A., &amp; Campbell, M. (2021). Gaming</w:t>
      </w:r>
      <w:r w:rsidR="0073335B" w:rsidRPr="00CE50EE">
        <w:rPr>
          <w:rFonts w:ascii="Times New Roman" w:hAnsi="Times New Roman" w:cs="Times New Roman"/>
          <w:color w:val="000000" w:themeColor="text1"/>
          <w:lang w:eastAsia="en-NL"/>
        </w:rPr>
        <w:t xml:space="preserve"> </w:t>
      </w:r>
      <w:r w:rsidR="0073335B"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 xml:space="preserve">Your Mental Health: A Narrative Review on Mitigating Symptoms of Depression and </w:t>
      </w:r>
      <w:r w:rsidR="0073335B"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Anxiety</w:t>
      </w:r>
      <w:r w:rsidR="0073335B" w:rsidRPr="00CE50EE">
        <w:rPr>
          <w:rFonts w:ascii="Times New Roman" w:hAnsi="Times New Roman" w:cs="Times New Roman"/>
          <w:color w:val="000000" w:themeColor="text1"/>
          <w:lang w:eastAsia="en-NL"/>
        </w:rPr>
        <w:t xml:space="preserve"> </w:t>
      </w:r>
      <w:r w:rsidRPr="00CE50EE">
        <w:rPr>
          <w:rFonts w:ascii="Times New Roman" w:hAnsi="Times New Roman" w:cs="Times New Roman"/>
          <w:color w:val="000000" w:themeColor="text1"/>
          <w:lang w:eastAsia="en-NL"/>
        </w:rPr>
        <w:t xml:space="preserve">Using Commercial Video Games. </w:t>
      </w:r>
      <w:r w:rsidRPr="00CE50EE">
        <w:rPr>
          <w:rFonts w:ascii="Times New Roman" w:hAnsi="Times New Roman" w:cs="Times New Roman"/>
          <w:i/>
          <w:iCs/>
          <w:color w:val="000000" w:themeColor="text1"/>
          <w:lang w:eastAsia="en-NL"/>
        </w:rPr>
        <w:t>JMIR Serious Games</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9</w:t>
      </w:r>
      <w:r w:rsidRPr="00CE50EE">
        <w:rPr>
          <w:rFonts w:ascii="Times New Roman" w:hAnsi="Times New Roman" w:cs="Times New Roman"/>
          <w:color w:val="000000" w:themeColor="text1"/>
          <w:lang w:eastAsia="en-NL"/>
        </w:rPr>
        <w:t>(2). </w:t>
      </w:r>
      <w:r w:rsidR="009618F2" w:rsidRPr="00CE50EE">
        <w:rPr>
          <w:rFonts w:ascii="Times New Roman" w:hAnsi="Times New Roman" w:cs="Times New Roman"/>
          <w:color w:val="000000" w:themeColor="text1"/>
          <w:lang w:eastAsia="en-NL"/>
        </w:rPr>
        <w:t xml:space="preserve">1-13. </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https://doi.org/10.2196/26575</w:t>
      </w:r>
    </w:p>
    <w:p w14:paraId="3E780D1A" w14:textId="0ECBCEC5"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Lewis, H. (2014). A quest for understanding. </w:t>
      </w:r>
      <w:r w:rsidRPr="00CE50EE">
        <w:rPr>
          <w:rFonts w:ascii="Times New Roman" w:hAnsi="Times New Roman" w:cs="Times New Roman"/>
          <w:i/>
          <w:iCs/>
          <w:color w:val="000000" w:themeColor="text1"/>
          <w:lang w:eastAsia="en-NL"/>
        </w:rPr>
        <w:t>The Lancet Psychiatry</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1</w:t>
      </w:r>
      <w:r w:rsidRPr="00CE50EE">
        <w:rPr>
          <w:rFonts w:ascii="Times New Roman" w:hAnsi="Times New Roman" w:cs="Times New Roman"/>
          <w:color w:val="000000" w:themeColor="text1"/>
          <w:lang w:eastAsia="en-NL"/>
        </w:rPr>
        <w:t xml:space="preserve">(5), 341.   </w:t>
      </w:r>
      <w:hyperlink r:id="rId61" w:history="1">
        <w:r w:rsidR="0047217A" w:rsidRPr="00CE50EE">
          <w:rPr>
            <w:rStyle w:val="Hyperlink"/>
            <w:rFonts w:ascii="Times New Roman" w:eastAsia="Times New Roman" w:hAnsi="Times New Roman" w:cs="Times New Roman"/>
            <w:color w:val="000000" w:themeColor="text1"/>
            <w:u w:val="none"/>
            <w:lang w:val="en-NL" w:eastAsia="en-NL"/>
          </w:rPr>
          <w:tab/>
          <w:t>https://doi.org/10.1016/s2215-0366(14)70386-4</w:t>
        </w:r>
      </w:hyperlink>
    </w:p>
    <w:p w14:paraId="1E9B8254" w14:textId="5327DDB3"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Longhurst, R. (2003). Semi-structured interviews and focus groups. </w:t>
      </w:r>
      <w:r w:rsidRPr="00CE50EE">
        <w:rPr>
          <w:rFonts w:ascii="Times New Roman" w:hAnsi="Times New Roman" w:cs="Times New Roman"/>
          <w:i/>
          <w:iCs/>
          <w:color w:val="000000" w:themeColor="text1"/>
          <w:lang w:eastAsia="en-NL"/>
        </w:rPr>
        <w:t>Key methods in geography,</w:t>
      </w:r>
      <w:r w:rsidR="0047217A" w:rsidRPr="00CE50EE">
        <w:rPr>
          <w:rFonts w:ascii="Times New Roman" w:hAnsi="Times New Roman" w:cs="Times New Roman"/>
          <w:i/>
          <w:iCs/>
          <w:color w:val="000000" w:themeColor="text1"/>
          <w:lang w:eastAsia="en-NL"/>
        </w:rPr>
        <w:t xml:space="preserve"> </w:t>
      </w:r>
      <w:r w:rsidRPr="00CE50EE">
        <w:rPr>
          <w:rFonts w:ascii="Times New Roman" w:hAnsi="Times New Roman" w:cs="Times New Roman"/>
          <w:i/>
          <w:iCs/>
          <w:color w:val="000000" w:themeColor="text1"/>
          <w:lang w:eastAsia="en-NL"/>
        </w:rPr>
        <w:t>3</w:t>
      </w:r>
      <w:r w:rsidRPr="00CE50EE">
        <w:rPr>
          <w:rFonts w:ascii="Times New Roman" w:hAnsi="Times New Roman" w:cs="Times New Roman"/>
          <w:color w:val="000000" w:themeColor="text1"/>
          <w:lang w:eastAsia="en-NL"/>
        </w:rPr>
        <w:t xml:space="preserve">(2), </w:t>
      </w:r>
      <w:r w:rsidR="0047217A"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143-156.</w:t>
      </w:r>
    </w:p>
    <w:p w14:paraId="3B710B39" w14:textId="60F14130" w:rsidR="0077356D" w:rsidRPr="00CE50EE" w:rsidRDefault="0077356D" w:rsidP="0077356D">
      <w:pPr>
        <w:widowControl/>
        <w:spacing w:after="0" w:line="360" w:lineRule="auto"/>
        <w:rPr>
          <w:rFonts w:ascii="Times New Roman" w:eastAsia="Times New Roman" w:hAnsi="Times New Roman" w:cs="Times New Roman"/>
          <w:color w:val="000000" w:themeColor="text1"/>
          <w:lang w:val="en-NL" w:eastAsia="en-NL"/>
        </w:rPr>
      </w:pPr>
      <w:r w:rsidRPr="00CE50EE">
        <w:rPr>
          <w:rFonts w:ascii="Times New Roman" w:eastAsia="Times New Roman" w:hAnsi="Times New Roman" w:cs="Times New Roman"/>
          <w:color w:val="000000" w:themeColor="text1"/>
          <w:lang w:val="en-GB" w:eastAsia="en-NL"/>
        </w:rPr>
        <w:t xml:space="preserve">Magnuson, J. (2010). [Screenshot image from moment in Loneliness where the black dot at the </w:t>
      </w:r>
      <w:r w:rsidRPr="00CE50EE">
        <w:rPr>
          <w:rFonts w:ascii="Times New Roman" w:eastAsia="Times New Roman" w:hAnsi="Times New Roman" w:cs="Times New Roman"/>
          <w:color w:val="000000" w:themeColor="text1"/>
          <w:lang w:val="en-GB" w:eastAsia="en-NL"/>
        </w:rPr>
        <w:tab/>
        <w:t>bottom tries to reach other black dots]. Itch. https://jordanmagnuson.itch.io/loneliness</w:t>
      </w:r>
    </w:p>
    <w:p w14:paraId="76C7445D" w14:textId="0BAB6A89" w:rsidR="0077356D" w:rsidRPr="00CE50EE" w:rsidRDefault="0077356D" w:rsidP="00CD0C50">
      <w:pPr>
        <w:pStyle w:val="Geenafstand"/>
        <w:spacing w:line="360" w:lineRule="auto"/>
        <w:rPr>
          <w:rFonts w:ascii="Times New Roman" w:hAnsi="Times New Roman" w:cs="Times New Roman"/>
          <w:color w:val="000000" w:themeColor="text1"/>
          <w:lang w:val="en-US" w:eastAsia="en-NL"/>
        </w:rPr>
      </w:pPr>
      <w:r w:rsidRPr="00CE50EE">
        <w:rPr>
          <w:rFonts w:ascii="Times New Roman" w:hAnsi="Times New Roman" w:cs="Times New Roman"/>
          <w:color w:val="000000" w:themeColor="text1"/>
          <w:lang w:eastAsia="en-NL"/>
        </w:rPr>
        <w:t xml:space="preserve">McCue, T. (n.d.). [Screenshot image from scene in I Can’t Cry where the player is asked to make  a </w:t>
      </w:r>
      <w:r w:rsidRPr="00CE50EE">
        <w:rPr>
          <w:rFonts w:ascii="Times New Roman" w:hAnsi="Times New Roman" w:cs="Times New Roman"/>
          <w:color w:val="000000" w:themeColor="text1"/>
          <w:lang w:eastAsia="en-NL"/>
        </w:rPr>
        <w:tab/>
        <w:t>difficult choice regarding housing]. Itch. https://taylormccue.itch.io/i-cant-go-home</w:t>
      </w:r>
    </w:p>
    <w:p w14:paraId="4EE388DC" w14:textId="29EC9ABE"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Mekler, E., Rank, S., Steinemann, S., Birk, M., &amp; Iacovides, I. (2016). Designing for Emotional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Complexity in Games: The Interplay of Positive and Negative Affect. In </w:t>
      </w:r>
      <w:r w:rsidR="009B6CF5" w:rsidRPr="00CE50EE">
        <w:rPr>
          <w:rFonts w:ascii="Times New Roman" w:hAnsi="Times New Roman" w:cs="Times New Roman"/>
          <w:color w:val="000000" w:themeColor="text1"/>
          <w:lang w:eastAsia="en-NL"/>
        </w:rPr>
        <w:t>A. Cox,</w:t>
      </w:r>
      <w:r w:rsidR="00FF54D6" w:rsidRPr="00CE50EE">
        <w:rPr>
          <w:rFonts w:ascii="Times New Roman" w:hAnsi="Times New Roman" w:cs="Times New Roman"/>
          <w:color w:val="000000" w:themeColor="text1"/>
          <w:lang w:eastAsia="en-NL"/>
        </w:rPr>
        <w:t xml:space="preserve"> &amp; </w:t>
      </w:r>
      <w:r w:rsidR="009B6CF5" w:rsidRPr="00CE50EE">
        <w:rPr>
          <w:rFonts w:ascii="Times New Roman" w:hAnsi="Times New Roman" w:cs="Times New Roman"/>
          <w:color w:val="000000" w:themeColor="text1"/>
          <w:lang w:eastAsia="en-NL"/>
        </w:rPr>
        <w:t xml:space="preserve">A. </w:t>
      </w:r>
      <w:r w:rsidR="00E763A1" w:rsidRPr="00CE50EE">
        <w:rPr>
          <w:rFonts w:ascii="Times New Roman" w:hAnsi="Times New Roman" w:cs="Times New Roman"/>
          <w:color w:val="000000" w:themeColor="text1"/>
          <w:lang w:eastAsia="en-NL"/>
        </w:rPr>
        <w:t xml:space="preserve">Toups </w:t>
      </w:r>
      <w:r w:rsidR="00F81196" w:rsidRPr="00CE50EE">
        <w:rPr>
          <w:rFonts w:ascii="Times New Roman" w:hAnsi="Times New Roman" w:cs="Times New Roman"/>
          <w:color w:val="000000" w:themeColor="text1"/>
          <w:lang w:eastAsia="en-NL"/>
        </w:rPr>
        <w:tab/>
      </w:r>
      <w:r w:rsidR="00E763A1" w:rsidRPr="00CE50EE">
        <w:rPr>
          <w:rFonts w:ascii="Times New Roman" w:hAnsi="Times New Roman" w:cs="Times New Roman"/>
          <w:color w:val="000000" w:themeColor="text1"/>
          <w:lang w:eastAsia="en-NL"/>
        </w:rPr>
        <w:t>(Eds.)</w:t>
      </w:r>
      <w:r w:rsidR="00F81196" w:rsidRPr="00CE50EE">
        <w:rPr>
          <w:rFonts w:ascii="Times New Roman" w:hAnsi="Times New Roman" w:cs="Times New Roman"/>
          <w:color w:val="000000" w:themeColor="text1"/>
          <w:lang w:eastAsia="en-NL"/>
        </w:rPr>
        <w:t>,</w:t>
      </w:r>
      <w:r w:rsidR="00E763A1"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Proceedings of the</w:t>
      </w:r>
      <w:r w:rsidR="00E763A1" w:rsidRPr="00CE50EE">
        <w:rPr>
          <w:rFonts w:ascii="Times New Roman" w:hAnsi="Times New Roman" w:cs="Times New Roman"/>
          <w:i/>
          <w:iCs/>
          <w:color w:val="000000" w:themeColor="text1"/>
          <w:lang w:eastAsia="en-NL"/>
        </w:rPr>
        <w:t xml:space="preserve"> </w:t>
      </w:r>
      <w:r w:rsidRPr="00CE50EE">
        <w:rPr>
          <w:rFonts w:ascii="Times New Roman" w:hAnsi="Times New Roman" w:cs="Times New Roman"/>
          <w:i/>
          <w:iCs/>
          <w:color w:val="000000" w:themeColor="text1"/>
          <w:lang w:eastAsia="en-NL"/>
        </w:rPr>
        <w:t xml:space="preserve">2016 Annual Symposium on Computer-Human Interaction in </w:t>
      </w:r>
      <w:r w:rsidR="00E763A1"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Play</w:t>
      </w:r>
      <w:r w:rsidR="00DB2213" w:rsidRPr="00CE50EE">
        <w:rPr>
          <w:rFonts w:ascii="Times New Roman" w:hAnsi="Times New Roman" w:cs="Times New Roman"/>
          <w:i/>
          <w:iCs/>
          <w:color w:val="000000" w:themeColor="text1"/>
          <w:lang w:eastAsia="en-NL"/>
        </w:rPr>
        <w:t xml:space="preserve"> </w:t>
      </w:r>
      <w:r w:rsidR="00DB2213" w:rsidRPr="00CE50EE">
        <w:rPr>
          <w:rFonts w:ascii="Times New Roman" w:hAnsi="Times New Roman" w:cs="Times New Roman"/>
          <w:color w:val="000000" w:themeColor="text1"/>
          <w:lang w:eastAsia="en-NL"/>
        </w:rPr>
        <w:t xml:space="preserve">(pp. </w:t>
      </w:r>
      <w:r w:rsidRPr="00CE50EE">
        <w:rPr>
          <w:rFonts w:ascii="Times New Roman" w:hAnsi="Times New Roman" w:cs="Times New Roman"/>
          <w:color w:val="000000" w:themeColor="text1"/>
          <w:lang w:eastAsia="en-NL"/>
        </w:rPr>
        <w:t>367-371</w:t>
      </w:r>
      <w:r w:rsidR="00DB2213" w:rsidRPr="00CE50EE">
        <w:rPr>
          <w:rFonts w:ascii="Times New Roman" w:hAnsi="Times New Roman" w:cs="Times New Roman"/>
          <w:color w:val="000000" w:themeColor="text1"/>
          <w:lang w:eastAsia="en-NL"/>
        </w:rPr>
        <w:t>)</w:t>
      </w:r>
      <w:r w:rsidRPr="00CE50EE">
        <w:rPr>
          <w:rFonts w:ascii="Times New Roman" w:hAnsi="Times New Roman" w:cs="Times New Roman"/>
          <w:color w:val="000000" w:themeColor="text1"/>
          <w:lang w:eastAsia="en-NL"/>
        </w:rPr>
        <w:t>.</w:t>
      </w:r>
      <w:r w:rsidR="00E763A1" w:rsidRPr="00CE50EE">
        <w:rPr>
          <w:rFonts w:ascii="Times New Roman" w:hAnsi="Times New Roman" w:cs="Times New Roman"/>
          <w:color w:val="000000" w:themeColor="text1"/>
          <w:lang w:eastAsia="en-NL"/>
        </w:rPr>
        <w:t xml:space="preserve"> ACM. </w:t>
      </w:r>
      <w:r w:rsidRPr="00CE50EE">
        <w:rPr>
          <w:rFonts w:ascii="Times New Roman" w:hAnsi="Times New Roman" w:cs="Times New Roman"/>
          <w:color w:val="000000" w:themeColor="text1"/>
          <w:lang w:eastAsia="en-NL"/>
        </w:rPr>
        <w:t>https://doi.org/10.1145/2968120.2968126</w:t>
      </w:r>
    </w:p>
    <w:p w14:paraId="0A06508B" w14:textId="082FDFCF"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Melodia, F., Canale, N., &amp; Griffiths, M. D. (2020). The Role of Avoidance Coping and Escape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Motives in Problematic Online Gaming: A Systematic Literature Review. </w:t>
      </w:r>
      <w:r w:rsidRPr="00CE50EE">
        <w:rPr>
          <w:rFonts w:ascii="Times New Roman" w:hAnsi="Times New Roman" w:cs="Times New Roman"/>
          <w:i/>
          <w:iCs/>
          <w:color w:val="000000" w:themeColor="text1"/>
          <w:lang w:eastAsia="en-NL"/>
        </w:rPr>
        <w:t xml:space="preserve">International    </w:t>
      </w:r>
      <w:r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ab/>
        <w:t>Journal of Mental Health and Addiction</w:t>
      </w:r>
      <w:r w:rsidRPr="00CE50EE">
        <w:rPr>
          <w:rFonts w:ascii="Times New Roman" w:hAnsi="Times New Roman" w:cs="Times New Roman"/>
          <w:color w:val="000000" w:themeColor="text1"/>
          <w:lang w:eastAsia="en-NL"/>
        </w:rPr>
        <w:t>.</w:t>
      </w:r>
      <w:r w:rsidR="0000665E" w:rsidRPr="00CE50EE">
        <w:rPr>
          <w:rFonts w:ascii="Times New Roman" w:hAnsi="Times New Roman" w:cs="Times New Roman"/>
          <w:color w:val="000000" w:themeColor="text1"/>
          <w:lang w:eastAsia="en-NL"/>
        </w:rPr>
        <w:t xml:space="preserve"> 996-1022</w:t>
      </w:r>
      <w:r w:rsidR="00A10BAF" w:rsidRPr="00CE50EE">
        <w:rPr>
          <w:rFonts w:ascii="Times New Roman" w:hAnsi="Times New Roman" w:cs="Times New Roman"/>
          <w:color w:val="000000" w:themeColor="text1"/>
          <w:lang w:eastAsia="en-NL"/>
        </w:rPr>
        <w:t>.</w:t>
      </w:r>
      <w:hyperlink r:id="rId62" w:history="1">
        <w:r w:rsidR="00403992" w:rsidRPr="00CE50EE">
          <w:rPr>
            <w:rStyle w:val="Hyperlink"/>
            <w:rFonts w:ascii="Times New Roman" w:eastAsia="Times New Roman" w:hAnsi="Times New Roman" w:cs="Times New Roman"/>
            <w:color w:val="000000" w:themeColor="text1"/>
            <w:u w:val="none"/>
            <w:lang w:val="en-NL" w:eastAsia="en-NL"/>
          </w:rPr>
          <w:t xml:space="preserve"> https://doi.org/10.1007/s11469-020-</w:t>
        </w:r>
        <w:r w:rsidR="00403992" w:rsidRPr="00CE50EE">
          <w:rPr>
            <w:rStyle w:val="Hyperlink"/>
            <w:rFonts w:ascii="Times New Roman" w:eastAsia="Times New Roman" w:hAnsi="Times New Roman" w:cs="Times New Roman"/>
            <w:color w:val="000000" w:themeColor="text1"/>
            <w:u w:val="none"/>
            <w:lang w:val="en-NL" w:eastAsia="en-NL"/>
          </w:rPr>
          <w:tab/>
          <w:t>00422-w</w:t>
        </w:r>
      </w:hyperlink>
    </w:p>
    <w:p w14:paraId="2F4C9833" w14:textId="7DA2B58E"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Naslund, J. A., Bondre, A., Torous, J., &amp; Aschbrenner, K. A. (2020). Social Media and Mental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Health: Benefits, Risks, and Opportunities for Research and Practice. </w:t>
      </w:r>
      <w:r w:rsidRPr="00CE50EE">
        <w:rPr>
          <w:rFonts w:ascii="Times New Roman" w:hAnsi="Times New Roman" w:cs="Times New Roman"/>
          <w:i/>
          <w:iCs/>
          <w:color w:val="000000" w:themeColor="text1"/>
          <w:lang w:eastAsia="en-NL"/>
        </w:rPr>
        <w:t>Journal of Technology</w:t>
      </w:r>
      <w:r w:rsidR="0047217A" w:rsidRPr="00CE50EE">
        <w:rPr>
          <w:rFonts w:ascii="Times New Roman" w:hAnsi="Times New Roman" w:cs="Times New Roman"/>
          <w:i/>
          <w:iCs/>
          <w:color w:val="000000" w:themeColor="text1"/>
          <w:lang w:eastAsia="en-NL"/>
        </w:rPr>
        <w:t xml:space="preserve"> </w:t>
      </w:r>
      <w:r w:rsidR="0047217A"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in Behavioral Science</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5</w:t>
      </w:r>
      <w:r w:rsidRPr="00CE50EE">
        <w:rPr>
          <w:rFonts w:ascii="Times New Roman" w:hAnsi="Times New Roman" w:cs="Times New Roman"/>
          <w:color w:val="000000" w:themeColor="text1"/>
          <w:lang w:eastAsia="en-NL"/>
        </w:rPr>
        <w:t>(3), 245–257.</w:t>
      </w:r>
      <w:hyperlink r:id="rId63" w:history="1">
        <w:r w:rsidRPr="00CE50EE">
          <w:rPr>
            <w:rFonts w:ascii="Times New Roman" w:hAnsi="Times New Roman" w:cs="Times New Roman"/>
            <w:color w:val="000000" w:themeColor="text1"/>
            <w:lang w:eastAsia="en-NL"/>
          </w:rPr>
          <w:t xml:space="preserve"> https://doi.org/10.1007/s41347-020-00134-x</w:t>
        </w:r>
      </w:hyperlink>
    </w:p>
    <w:p w14:paraId="661C00D8" w14:textId="77B3E4B3" w:rsidR="00843A7E" w:rsidRPr="00CE50EE" w:rsidRDefault="00843A7E"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shd w:val="clear" w:color="auto" w:fill="FFFFFF"/>
          <w:lang w:eastAsia="en-NL"/>
        </w:rPr>
        <w:t xml:space="preserve">National Library of Medicine. (2022). Coping mechanism. In </w:t>
      </w:r>
      <w:r w:rsidRPr="00CE50EE">
        <w:rPr>
          <w:rFonts w:ascii="Times New Roman" w:hAnsi="Times New Roman" w:cs="Times New Roman"/>
          <w:i/>
          <w:iCs/>
          <w:color w:val="000000" w:themeColor="text1"/>
          <w:shd w:val="clear" w:color="auto" w:fill="FFFFFF"/>
          <w:lang w:eastAsia="en-NL"/>
        </w:rPr>
        <w:t>Coping mechanisms.</w:t>
      </w:r>
      <w:r w:rsidRPr="00CE50EE">
        <w:rPr>
          <w:rFonts w:ascii="Times New Roman" w:hAnsi="Times New Roman" w:cs="Times New Roman"/>
          <w:color w:val="000000" w:themeColor="text1"/>
          <w:shd w:val="clear" w:color="auto" w:fill="FFFFFF"/>
          <w:lang w:eastAsia="en-NL"/>
        </w:rPr>
        <w:t xml:space="preserve"> Retrieved May 3, </w:t>
      </w:r>
      <w:r w:rsidRPr="00CE50EE">
        <w:rPr>
          <w:rFonts w:ascii="Times New Roman" w:hAnsi="Times New Roman" w:cs="Times New Roman"/>
          <w:color w:val="000000" w:themeColor="text1"/>
          <w:shd w:val="clear" w:color="auto" w:fill="FFFFFF"/>
          <w:lang w:eastAsia="en-NL"/>
        </w:rPr>
        <w:tab/>
        <w:t xml:space="preserve">2022, from </w:t>
      </w:r>
      <w:hyperlink r:id="rId64" w:history="1">
        <w:r w:rsidRPr="00CE50EE">
          <w:rPr>
            <w:rStyle w:val="Hyperlink"/>
            <w:rFonts w:ascii="Times New Roman" w:hAnsi="Times New Roman" w:cs="Times New Roman"/>
            <w:color w:val="000000" w:themeColor="text1"/>
            <w:u w:val="none"/>
            <w:shd w:val="clear" w:color="auto" w:fill="FFFFFF"/>
            <w:lang w:eastAsia="en-NL"/>
          </w:rPr>
          <w:t>https://www.ncbi.nlm.nih.gov/books/NBK559031/</w:t>
        </w:r>
      </w:hyperlink>
    </w:p>
    <w:p w14:paraId="28779CBE" w14:textId="77777777"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val="nl-NL" w:eastAsia="en-NL"/>
        </w:rPr>
        <w:t xml:space="preserve">Onwuegbuzie, A. J., &amp; Leech, N. L. (2006). </w:t>
      </w:r>
      <w:r w:rsidRPr="00CE50EE">
        <w:rPr>
          <w:rFonts w:ascii="Times New Roman" w:hAnsi="Times New Roman" w:cs="Times New Roman"/>
          <w:color w:val="000000" w:themeColor="text1"/>
          <w:lang w:eastAsia="en-NL"/>
        </w:rPr>
        <w:t xml:space="preserve">Validity and Qualitative Research: An Oxymoron?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r>
      <w:r w:rsidRPr="00CE50EE">
        <w:rPr>
          <w:rFonts w:ascii="Times New Roman" w:hAnsi="Times New Roman" w:cs="Times New Roman"/>
          <w:i/>
          <w:iCs/>
          <w:color w:val="000000" w:themeColor="text1"/>
          <w:lang w:eastAsia="en-NL"/>
        </w:rPr>
        <w:t>Quality &amp; Quantity, 41</w:t>
      </w:r>
      <w:r w:rsidRPr="00CE50EE">
        <w:rPr>
          <w:rFonts w:ascii="Times New Roman" w:hAnsi="Times New Roman" w:cs="Times New Roman"/>
          <w:color w:val="000000" w:themeColor="text1"/>
          <w:lang w:eastAsia="en-NL"/>
        </w:rPr>
        <w:t>(2), 233–249. https://doi.org/10.1007/s11135-006-9000-3</w:t>
      </w:r>
    </w:p>
    <w:p w14:paraId="0FC4F20E" w14:textId="77777777"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Palinkas, L. A., Horwitz, S. M., Green, C. A., Wisdom, J. P., Duan, N., &amp; Hoagwood, K. (2013).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Purposeful Sampling for Qualitative Data Collection and Analysis in Mixed Method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Implementation Research. </w:t>
      </w:r>
      <w:r w:rsidRPr="00CE50EE">
        <w:rPr>
          <w:rFonts w:ascii="Times New Roman" w:hAnsi="Times New Roman" w:cs="Times New Roman"/>
          <w:i/>
          <w:iCs/>
          <w:color w:val="000000" w:themeColor="text1"/>
          <w:lang w:eastAsia="en-NL"/>
        </w:rPr>
        <w:t xml:space="preserve">Administration and Policy in Mental Health and Mental Health   </w:t>
      </w:r>
      <w:r w:rsidRPr="00CE50EE">
        <w:rPr>
          <w:rFonts w:ascii="Times New Roman" w:hAnsi="Times New Roman" w:cs="Times New Roman"/>
          <w:i/>
          <w:iCs/>
          <w:color w:val="000000" w:themeColor="text1"/>
          <w:lang w:eastAsia="en-NL"/>
        </w:rPr>
        <w:tab/>
        <w:t>Services Research, 42</w:t>
      </w:r>
      <w:r w:rsidRPr="00CE50EE">
        <w:rPr>
          <w:rFonts w:ascii="Times New Roman" w:hAnsi="Times New Roman" w:cs="Times New Roman"/>
          <w:color w:val="000000" w:themeColor="text1"/>
          <w:lang w:eastAsia="en-NL"/>
        </w:rPr>
        <w:t>(5), 533–544. https://doi.org/10.1007/s10488-013-0528-y</w:t>
      </w:r>
    </w:p>
    <w:p w14:paraId="1186AC13" w14:textId="22FCCD65"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lastRenderedPageBreak/>
        <w:t xml:space="preserve">Park, C. L., &amp; Folkman, S. (1997). Meaning in the Context of Stress and Coping. </w:t>
      </w:r>
      <w:r w:rsidRPr="00CE50EE">
        <w:rPr>
          <w:rFonts w:ascii="Times New Roman" w:hAnsi="Times New Roman" w:cs="Times New Roman"/>
          <w:i/>
          <w:iCs/>
          <w:color w:val="000000" w:themeColor="text1"/>
          <w:lang w:eastAsia="en-NL"/>
        </w:rPr>
        <w:t>Review of General</w:t>
      </w:r>
      <w:r w:rsidR="0047217A" w:rsidRPr="00CE50EE">
        <w:rPr>
          <w:rFonts w:ascii="Times New Roman" w:hAnsi="Times New Roman" w:cs="Times New Roman"/>
          <w:i/>
          <w:iCs/>
          <w:color w:val="000000" w:themeColor="text1"/>
          <w:lang w:eastAsia="en-NL"/>
        </w:rPr>
        <w:t xml:space="preserve"> </w:t>
      </w:r>
      <w:r w:rsidR="0047217A"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Psychology</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1</w:t>
      </w:r>
      <w:r w:rsidRPr="00CE50EE">
        <w:rPr>
          <w:rFonts w:ascii="Times New Roman" w:hAnsi="Times New Roman" w:cs="Times New Roman"/>
          <w:color w:val="000000" w:themeColor="text1"/>
          <w:lang w:eastAsia="en-NL"/>
        </w:rPr>
        <w:t>(2), 115–144. https://doi.org/10.1037/1089-2680.1.2.115</w:t>
      </w:r>
    </w:p>
    <w:p w14:paraId="76841616" w14:textId="5786D17B" w:rsidR="0024002C" w:rsidRPr="00CE50EE" w:rsidRDefault="0024002C" w:rsidP="00CD0C50">
      <w:pPr>
        <w:pStyle w:val="Geenafstand"/>
        <w:spacing w:line="360" w:lineRule="auto"/>
        <w:rPr>
          <w:rStyle w:val="Hyperlink"/>
          <w:rFonts w:ascii="Times New Roman" w:eastAsia="Times New Roman" w:hAnsi="Times New Roman" w:cs="Times New Roman"/>
          <w:color w:val="000000" w:themeColor="text1"/>
          <w:u w:val="none"/>
          <w:lang w:val="en-NL" w:eastAsia="en-NL"/>
        </w:rPr>
      </w:pPr>
      <w:r w:rsidRPr="00CE50EE">
        <w:rPr>
          <w:rFonts w:ascii="Times New Roman" w:hAnsi="Times New Roman" w:cs="Times New Roman"/>
          <w:color w:val="000000" w:themeColor="text1"/>
          <w:lang w:eastAsia="en-NL"/>
        </w:rPr>
        <w:t>Pearce, K. E., Yip, J. C., Lee, J. H., Martinez, J. J., Windleharth, T. W., Bhattacharya, A., &amp; Li, Q.</w:t>
      </w:r>
      <w:r w:rsidR="0047217A" w:rsidRPr="00CE50EE">
        <w:rPr>
          <w:rFonts w:ascii="Times New Roman" w:hAnsi="Times New Roman" w:cs="Times New Roman"/>
          <w:color w:val="000000" w:themeColor="text1"/>
          <w:lang w:eastAsia="en-NL"/>
        </w:rPr>
        <w:t xml:space="preserve"> </w:t>
      </w:r>
      <w:r w:rsidR="0047217A"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(2021). Families Playing Animal Crossing Together: Coping With Video Games During the</w:t>
      </w:r>
      <w:r w:rsidR="0047217A" w:rsidRPr="00CE50EE">
        <w:rPr>
          <w:rFonts w:ascii="Times New Roman" w:hAnsi="Times New Roman" w:cs="Times New Roman"/>
          <w:color w:val="000000" w:themeColor="text1"/>
          <w:lang w:eastAsia="en-NL"/>
        </w:rPr>
        <w:t xml:space="preserve"> </w:t>
      </w:r>
      <w:r w:rsidR="0047217A"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 xml:space="preserve">COVID-19 Pandemic. </w:t>
      </w:r>
      <w:r w:rsidRPr="00CE50EE">
        <w:rPr>
          <w:rFonts w:ascii="Times New Roman" w:hAnsi="Times New Roman" w:cs="Times New Roman"/>
          <w:i/>
          <w:iCs/>
          <w:color w:val="000000" w:themeColor="text1"/>
          <w:lang w:eastAsia="en-NL"/>
        </w:rPr>
        <w:t>Games and Culture</w:t>
      </w:r>
      <w:r w:rsidRPr="00CE50EE">
        <w:rPr>
          <w:rFonts w:ascii="Times New Roman" w:hAnsi="Times New Roman" w:cs="Times New Roman"/>
          <w:color w:val="000000" w:themeColor="text1"/>
          <w:lang w:eastAsia="en-NL"/>
        </w:rPr>
        <w:t xml:space="preserve">, 1–22.        </w:t>
      </w:r>
      <w:r w:rsidRPr="00CE50EE">
        <w:rPr>
          <w:rFonts w:ascii="Times New Roman" w:hAnsi="Times New Roman" w:cs="Times New Roman"/>
          <w:color w:val="000000" w:themeColor="text1"/>
          <w:lang w:eastAsia="en-NL"/>
        </w:rPr>
        <w:tab/>
      </w:r>
      <w:hyperlink r:id="rId65" w:history="1">
        <w:r w:rsidR="0047217A" w:rsidRPr="00CE50EE">
          <w:rPr>
            <w:rStyle w:val="Hyperlink"/>
            <w:rFonts w:ascii="Times New Roman" w:eastAsia="Times New Roman" w:hAnsi="Times New Roman" w:cs="Times New Roman"/>
            <w:color w:val="000000" w:themeColor="text1"/>
            <w:u w:val="none"/>
            <w:lang w:val="en-NL" w:eastAsia="en-NL"/>
          </w:rPr>
          <w:t>https://doi.org/10.1177/15554120211056125</w:t>
        </w:r>
      </w:hyperlink>
    </w:p>
    <w:p w14:paraId="6A1F3333" w14:textId="089DD6A9" w:rsidR="0077356D" w:rsidRPr="00CE50EE" w:rsidRDefault="0077356D" w:rsidP="0077356D">
      <w:pPr>
        <w:widowControl/>
        <w:spacing w:after="0" w:line="360" w:lineRule="auto"/>
        <w:rPr>
          <w:rFonts w:ascii="Times New Roman" w:eastAsia="Times New Roman" w:hAnsi="Times New Roman" w:cs="Times New Roman"/>
          <w:color w:val="000000" w:themeColor="text1"/>
          <w:lang w:val="en-NL" w:eastAsia="en-NL"/>
        </w:rPr>
      </w:pPr>
      <w:r w:rsidRPr="00CE50EE">
        <w:rPr>
          <w:rFonts w:ascii="Times New Roman" w:eastAsia="Times New Roman" w:hAnsi="Times New Roman" w:cs="Times New Roman"/>
          <w:color w:val="000000" w:themeColor="text1"/>
          <w:lang w:eastAsia="en-NL"/>
        </w:rPr>
        <w:t xml:space="preserve">Pelgrim, T., &amp; Bierhaus, P. (2017). [Screenshot image from VilDu?! Where two characters are </w:t>
      </w:r>
      <w:r w:rsidRPr="00CE50EE">
        <w:rPr>
          <w:rFonts w:ascii="Times New Roman" w:eastAsia="Times New Roman" w:hAnsi="Times New Roman" w:cs="Times New Roman"/>
          <w:color w:val="000000" w:themeColor="text1"/>
          <w:lang w:eastAsia="en-NL"/>
        </w:rPr>
        <w:tab/>
        <w:t xml:space="preserve">facing each other with barely any clothes on]. YipYip. </w:t>
      </w:r>
      <w:hyperlink r:id="rId66" w:history="1">
        <w:r w:rsidRPr="00CE50EE">
          <w:rPr>
            <w:rStyle w:val="Hyperlink"/>
            <w:rFonts w:ascii="Times New Roman" w:eastAsia="Times New Roman" w:hAnsi="Times New Roman" w:cs="Times New Roman"/>
            <w:color w:val="000000" w:themeColor="text1"/>
            <w:u w:val="none"/>
            <w:lang w:val="en-NL" w:eastAsia="en-NL"/>
          </w:rPr>
          <w:t>https://www.yipyip.nl/portfolio/vil-</w:t>
        </w:r>
        <w:r w:rsidRPr="00CE50EE">
          <w:rPr>
            <w:rStyle w:val="Hyperlink"/>
            <w:rFonts w:ascii="Times New Roman" w:eastAsia="Times New Roman" w:hAnsi="Times New Roman" w:cs="Times New Roman"/>
            <w:color w:val="000000" w:themeColor="text1"/>
            <w:u w:val="none"/>
            <w:lang w:val="en-NL" w:eastAsia="en-NL"/>
          </w:rPr>
          <w:tab/>
          <w:t>du-app/</w:t>
        </w:r>
      </w:hyperlink>
    </w:p>
    <w:p w14:paraId="44504B3E" w14:textId="48BA6937"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Peng, X., Huang, J., Denisova, A., Chen, H., Tian, F., &amp; Wang, H. (2020). A Palette of Deepened</w:t>
      </w:r>
      <w:r w:rsidR="0047217A" w:rsidRPr="00CE50EE">
        <w:rPr>
          <w:rFonts w:ascii="Times New Roman" w:hAnsi="Times New Roman" w:cs="Times New Roman"/>
          <w:color w:val="000000" w:themeColor="text1"/>
          <w:lang w:eastAsia="en-NL"/>
        </w:rPr>
        <w:t xml:space="preserve"> </w:t>
      </w:r>
      <w:r w:rsidR="0047217A"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Emotions: Exploring Emotional Challenge in Virtual Reality Games. In R. Bernhaupt &amp; F.F.</w:t>
      </w:r>
      <w:r w:rsidR="0047217A" w:rsidRPr="00CE50EE">
        <w:rPr>
          <w:rFonts w:ascii="Times New Roman" w:hAnsi="Times New Roman" w:cs="Times New Roman"/>
          <w:color w:val="000000" w:themeColor="text1"/>
          <w:lang w:eastAsia="en-NL"/>
        </w:rPr>
        <w:t xml:space="preserve"> </w:t>
      </w:r>
      <w:r w:rsidR="0047217A"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 xml:space="preserve">Mueller (Eds.), </w:t>
      </w:r>
      <w:r w:rsidRPr="00CE50EE">
        <w:rPr>
          <w:rFonts w:ascii="Times New Roman" w:hAnsi="Times New Roman" w:cs="Times New Roman"/>
          <w:i/>
          <w:iCs/>
          <w:color w:val="000000" w:themeColor="text1"/>
          <w:lang w:eastAsia="en-NL"/>
        </w:rPr>
        <w:t xml:space="preserve">Proceedings of the 2020 CHI Conference on Human Factors in Computing    </w:t>
      </w:r>
      <w:r w:rsidRPr="00CE50EE">
        <w:rPr>
          <w:rFonts w:ascii="Times New Roman" w:hAnsi="Times New Roman" w:cs="Times New Roman"/>
          <w:i/>
          <w:iCs/>
          <w:color w:val="000000" w:themeColor="text1"/>
          <w:lang w:eastAsia="en-NL"/>
        </w:rPr>
        <w:tab/>
        <w:t>Systems</w:t>
      </w:r>
      <w:r w:rsidRPr="00CE50EE">
        <w:rPr>
          <w:rFonts w:ascii="Times New Roman" w:hAnsi="Times New Roman" w:cs="Times New Roman"/>
          <w:color w:val="000000" w:themeColor="text1"/>
          <w:lang w:eastAsia="en-NL"/>
        </w:rPr>
        <w:t xml:space="preserve"> </w:t>
      </w:r>
      <w:r w:rsidR="005061A2" w:rsidRPr="00CE50EE">
        <w:rPr>
          <w:rFonts w:ascii="Times New Roman" w:hAnsi="Times New Roman" w:cs="Times New Roman"/>
          <w:color w:val="000000" w:themeColor="text1"/>
          <w:lang w:eastAsia="en-NL"/>
        </w:rPr>
        <w:t xml:space="preserve">(pp. </w:t>
      </w:r>
      <w:r w:rsidRPr="00CE50EE">
        <w:rPr>
          <w:rFonts w:ascii="Times New Roman" w:hAnsi="Times New Roman" w:cs="Times New Roman"/>
          <w:color w:val="000000" w:themeColor="text1"/>
          <w:lang w:eastAsia="en-NL"/>
        </w:rPr>
        <w:t>1–13</w:t>
      </w:r>
      <w:r w:rsidR="005061A2" w:rsidRPr="00CE50EE">
        <w:rPr>
          <w:rFonts w:ascii="Times New Roman" w:hAnsi="Times New Roman" w:cs="Times New Roman"/>
          <w:color w:val="000000" w:themeColor="text1"/>
          <w:lang w:eastAsia="en-NL"/>
        </w:rPr>
        <w:t>)</w:t>
      </w:r>
      <w:r w:rsidRPr="00CE50EE">
        <w:rPr>
          <w:rFonts w:ascii="Times New Roman" w:hAnsi="Times New Roman" w:cs="Times New Roman"/>
          <w:color w:val="000000" w:themeColor="text1"/>
          <w:lang w:eastAsia="en-NL"/>
        </w:rPr>
        <w:t>. ACM. https://doi.org/10.1145/3313831.3376221</w:t>
      </w:r>
    </w:p>
    <w:p w14:paraId="57637019" w14:textId="77777777"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Plante, C. N., Gentile, D. A., Groves, C. L., Modlin, A., &amp; Blanco-Herrera, J. (2019). Video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games as coping mechanisms in the etiology of video game addiction. </w:t>
      </w:r>
      <w:r w:rsidRPr="00CE50EE">
        <w:rPr>
          <w:rFonts w:ascii="Times New Roman" w:hAnsi="Times New Roman" w:cs="Times New Roman"/>
          <w:i/>
          <w:iCs/>
          <w:color w:val="000000" w:themeColor="text1"/>
          <w:lang w:eastAsia="en-NL"/>
        </w:rPr>
        <w:t xml:space="preserve">Psychology of    </w:t>
      </w:r>
      <w:r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ab/>
        <w:t>Popular Media Culture, 8</w:t>
      </w:r>
      <w:r w:rsidRPr="00CE50EE">
        <w:rPr>
          <w:rFonts w:ascii="Times New Roman" w:hAnsi="Times New Roman" w:cs="Times New Roman"/>
          <w:color w:val="000000" w:themeColor="text1"/>
          <w:lang w:eastAsia="en-NL"/>
        </w:rPr>
        <w:t>(4), 385–394.</w:t>
      </w:r>
      <w:hyperlink r:id="rId67" w:history="1">
        <w:r w:rsidRPr="00CE50EE">
          <w:rPr>
            <w:rFonts w:ascii="Times New Roman" w:hAnsi="Times New Roman" w:cs="Times New Roman"/>
            <w:color w:val="000000" w:themeColor="text1"/>
            <w:lang w:eastAsia="en-NL"/>
          </w:rPr>
          <w:t xml:space="preserve"> https://doi.org/10.1037/ppm0000186</w:t>
        </w:r>
      </w:hyperlink>
    </w:p>
    <w:p w14:paraId="1CD06279" w14:textId="58DA980F"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Prinsen, E., &amp; Schofield, D. (2021). Video Game Escapism During Quarantine. </w:t>
      </w:r>
      <w:r w:rsidRPr="00CE50EE">
        <w:rPr>
          <w:rFonts w:ascii="Times New Roman" w:hAnsi="Times New Roman" w:cs="Times New Roman"/>
          <w:i/>
          <w:iCs/>
          <w:color w:val="000000" w:themeColor="text1"/>
          <w:lang w:eastAsia="en-NL"/>
        </w:rPr>
        <w:t xml:space="preserve">Computer and </w:t>
      </w:r>
      <w:r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ab/>
        <w:t>Information Science</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14</w:t>
      </w:r>
      <w:r w:rsidRPr="00CE50EE">
        <w:rPr>
          <w:rFonts w:ascii="Times New Roman" w:hAnsi="Times New Roman" w:cs="Times New Roman"/>
          <w:color w:val="000000" w:themeColor="text1"/>
          <w:lang w:eastAsia="en-NL"/>
        </w:rPr>
        <w:t>(4), 36–46.</w:t>
      </w:r>
      <w:hyperlink r:id="rId68" w:history="1">
        <w:r w:rsidRPr="00CE50EE">
          <w:rPr>
            <w:rFonts w:ascii="Times New Roman" w:hAnsi="Times New Roman" w:cs="Times New Roman"/>
            <w:color w:val="000000" w:themeColor="text1"/>
            <w:lang w:eastAsia="en-NL"/>
          </w:rPr>
          <w:t xml:space="preserve"> https://doi.org/10.5539/cis.v14n4p36</w:t>
        </w:r>
      </w:hyperlink>
    </w:p>
    <w:p w14:paraId="7A2B1E6A" w14:textId="49B34BFF" w:rsidR="00F4483E" w:rsidRPr="00CE50EE" w:rsidRDefault="008B7C67"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Ponterotto, J. G. (2010). Qualitative research in multicultural psychology: Philosophical </w:t>
      </w:r>
      <w:r w:rsidRPr="00CE50EE">
        <w:rPr>
          <w:rFonts w:ascii="Times New Roman" w:hAnsi="Times New Roman" w:cs="Times New Roman"/>
          <w:color w:val="000000" w:themeColor="text1"/>
          <w:lang w:eastAsia="en-NL"/>
        </w:rPr>
        <w:tab/>
        <w:t xml:space="preserve">underpinnings, popular approaches, and ethical considerations. </w:t>
      </w:r>
      <w:r w:rsidRPr="00CE50EE">
        <w:rPr>
          <w:rFonts w:ascii="Times New Roman" w:hAnsi="Times New Roman" w:cs="Times New Roman"/>
          <w:i/>
          <w:iCs/>
          <w:color w:val="000000" w:themeColor="text1"/>
          <w:lang w:eastAsia="en-NL"/>
        </w:rPr>
        <w:t xml:space="preserve">Cultural Diversity and Ethnic </w:t>
      </w:r>
      <w:r w:rsidRPr="00CE50EE">
        <w:rPr>
          <w:rFonts w:ascii="Times New Roman" w:hAnsi="Times New Roman" w:cs="Times New Roman"/>
          <w:i/>
          <w:iCs/>
          <w:color w:val="000000" w:themeColor="text1"/>
          <w:lang w:eastAsia="en-NL"/>
        </w:rPr>
        <w:tab/>
        <w:t>Minority Psychology</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16</w:t>
      </w:r>
      <w:r w:rsidRPr="00CE50EE">
        <w:rPr>
          <w:rFonts w:ascii="Times New Roman" w:hAnsi="Times New Roman" w:cs="Times New Roman"/>
          <w:color w:val="000000" w:themeColor="text1"/>
          <w:lang w:eastAsia="en-NL"/>
        </w:rPr>
        <w:t xml:space="preserve">(4), 581–589. </w:t>
      </w:r>
      <w:hyperlink r:id="rId69" w:history="1">
        <w:r w:rsidR="00F4483E" w:rsidRPr="00CE50EE">
          <w:rPr>
            <w:rStyle w:val="Hyperlink"/>
            <w:rFonts w:ascii="Times New Roman" w:hAnsi="Times New Roman" w:cs="Times New Roman"/>
            <w:color w:val="000000" w:themeColor="text1"/>
            <w:u w:val="none"/>
            <w:lang w:eastAsia="en-NL"/>
          </w:rPr>
          <w:t>https://doi.org/10.1037/a0012051</w:t>
        </w:r>
      </w:hyperlink>
    </w:p>
    <w:p w14:paraId="0635F4B0" w14:textId="2C89ED5A" w:rsidR="00F4483E" w:rsidRPr="00CE50EE" w:rsidRDefault="00F4483E"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Ryan, F., Coughlan, M., &amp; Cronin, P. (2009). Interviewing in qualitative research: The one-to-one </w:t>
      </w:r>
      <w:r w:rsidRPr="00CE50EE">
        <w:rPr>
          <w:rFonts w:ascii="Times New Roman" w:hAnsi="Times New Roman" w:cs="Times New Roman"/>
          <w:color w:val="000000" w:themeColor="text1"/>
          <w:lang w:eastAsia="en-NL"/>
        </w:rPr>
        <w:tab/>
        <w:t xml:space="preserve">interview. </w:t>
      </w:r>
      <w:r w:rsidRPr="00CE50EE">
        <w:rPr>
          <w:rFonts w:ascii="Times New Roman" w:hAnsi="Times New Roman" w:cs="Times New Roman"/>
          <w:i/>
          <w:iCs/>
          <w:color w:val="000000" w:themeColor="text1"/>
          <w:lang w:eastAsia="en-NL"/>
        </w:rPr>
        <w:t>International Journal of Therapy and Rehabilitation</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16</w:t>
      </w:r>
      <w:r w:rsidRPr="00CE50EE">
        <w:rPr>
          <w:rFonts w:ascii="Times New Roman" w:hAnsi="Times New Roman" w:cs="Times New Roman"/>
          <w:color w:val="000000" w:themeColor="text1"/>
          <w:lang w:eastAsia="en-NL"/>
        </w:rPr>
        <w:t xml:space="preserve">(6), 309–314. </w:t>
      </w:r>
      <w:r w:rsidRPr="00CE50EE">
        <w:rPr>
          <w:rFonts w:ascii="Times New Roman" w:hAnsi="Times New Roman" w:cs="Times New Roman"/>
          <w:color w:val="000000" w:themeColor="text1"/>
          <w:lang w:eastAsia="en-NL"/>
        </w:rPr>
        <w:tab/>
        <w:t>https://doi.org/10.12968/ijtr.2009.16.6.42433</w:t>
      </w:r>
    </w:p>
    <w:p w14:paraId="015E8B4F" w14:textId="63520BEF"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Saarijärvi, M., &amp; Bratt, E. L. (2021). When face-to-face interviews are not possible: tips and tricks </w:t>
      </w:r>
      <w:r w:rsidR="0047217A"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 xml:space="preserve">for video, telephone, online chat, and email interviews in qualitative research. </w:t>
      </w:r>
      <w:r w:rsidRPr="00CE50EE">
        <w:rPr>
          <w:rFonts w:ascii="Times New Roman" w:hAnsi="Times New Roman" w:cs="Times New Roman"/>
          <w:i/>
          <w:iCs/>
          <w:color w:val="000000" w:themeColor="text1"/>
          <w:lang w:eastAsia="en-NL"/>
        </w:rPr>
        <w:t xml:space="preserve">European </w:t>
      </w:r>
      <w:r w:rsidR="0047217A"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Journal</w:t>
      </w:r>
      <w:r w:rsidR="0047217A" w:rsidRPr="00CE50EE">
        <w:rPr>
          <w:rFonts w:ascii="Times New Roman" w:hAnsi="Times New Roman" w:cs="Times New Roman"/>
          <w:i/>
          <w:iCs/>
          <w:color w:val="000000" w:themeColor="text1"/>
          <w:lang w:eastAsia="en-NL"/>
        </w:rPr>
        <w:t xml:space="preserve"> </w:t>
      </w:r>
      <w:r w:rsidRPr="00CE50EE">
        <w:rPr>
          <w:rFonts w:ascii="Times New Roman" w:hAnsi="Times New Roman" w:cs="Times New Roman"/>
          <w:i/>
          <w:iCs/>
          <w:color w:val="000000" w:themeColor="text1"/>
          <w:lang w:eastAsia="en-NL"/>
        </w:rPr>
        <w:t>of Cardiovascular Nursing, 20(</w:t>
      </w:r>
      <w:r w:rsidRPr="00CE50EE">
        <w:rPr>
          <w:rFonts w:ascii="Times New Roman" w:hAnsi="Times New Roman" w:cs="Times New Roman"/>
          <w:color w:val="000000" w:themeColor="text1"/>
          <w:lang w:eastAsia="en-NL"/>
        </w:rPr>
        <w:t>4), 392–396. https://doi.org/10.1093/eurjcn/zvab038</w:t>
      </w:r>
    </w:p>
    <w:p w14:paraId="231316E4" w14:textId="77777777"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Saha, K., Torous, J., Ernala, S. K., Rizuto, C., Stafford, A., &amp; De Choudhury, M. (2019). A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computational study of mental health awareness campaigns on social media. </w:t>
      </w:r>
      <w:r w:rsidRPr="00CE50EE">
        <w:rPr>
          <w:rFonts w:ascii="Times New Roman" w:hAnsi="Times New Roman" w:cs="Times New Roman"/>
          <w:i/>
          <w:iCs/>
          <w:color w:val="000000" w:themeColor="text1"/>
          <w:lang w:eastAsia="en-NL"/>
        </w:rPr>
        <w:t xml:space="preserve">Translational </w:t>
      </w:r>
      <w:r w:rsidRPr="00CE50EE">
        <w:rPr>
          <w:rFonts w:ascii="Times New Roman" w:hAnsi="Times New Roman" w:cs="Times New Roman"/>
          <w:i/>
          <w:iCs/>
          <w:color w:val="000000" w:themeColor="text1"/>
          <w:lang w:eastAsia="en-NL"/>
        </w:rPr>
        <w:tab/>
        <w:t>Behavioral Medicine</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9</w:t>
      </w:r>
      <w:r w:rsidRPr="00CE50EE">
        <w:rPr>
          <w:rFonts w:ascii="Times New Roman" w:hAnsi="Times New Roman" w:cs="Times New Roman"/>
          <w:color w:val="000000" w:themeColor="text1"/>
          <w:lang w:eastAsia="en-NL"/>
        </w:rPr>
        <w:t>(6), 1197–1207.</w:t>
      </w:r>
      <w:hyperlink r:id="rId70" w:history="1">
        <w:r w:rsidRPr="00CE50EE">
          <w:rPr>
            <w:rFonts w:ascii="Times New Roman" w:hAnsi="Times New Roman" w:cs="Times New Roman"/>
            <w:color w:val="000000" w:themeColor="text1"/>
            <w:lang w:eastAsia="en-NL"/>
          </w:rPr>
          <w:t xml:space="preserve"> https://doi.org/10.1093/tbm/ibz028</w:t>
        </w:r>
      </w:hyperlink>
    </w:p>
    <w:p w14:paraId="2E61DD5B" w14:textId="1FE6ED8B"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Schneider, L. A., King, D. L., &amp; Delfabbro, P. H. (2018). Maladaptive coping styles in adolescents</w:t>
      </w:r>
      <w:r w:rsidR="0047217A" w:rsidRPr="00CE50EE">
        <w:rPr>
          <w:rFonts w:ascii="Times New Roman" w:hAnsi="Times New Roman" w:cs="Times New Roman"/>
          <w:color w:val="000000" w:themeColor="text1"/>
          <w:lang w:eastAsia="en-NL"/>
        </w:rPr>
        <w:t xml:space="preserve"> </w:t>
      </w:r>
      <w:r w:rsidR="0047217A"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 xml:space="preserve">with internet gaming disorder symptoms. </w:t>
      </w:r>
      <w:r w:rsidRPr="00CE50EE">
        <w:rPr>
          <w:rFonts w:ascii="Times New Roman" w:hAnsi="Times New Roman" w:cs="Times New Roman"/>
          <w:i/>
          <w:iCs/>
          <w:color w:val="000000" w:themeColor="text1"/>
          <w:lang w:eastAsia="en-NL"/>
        </w:rPr>
        <w:t xml:space="preserve">International Journal of Mental Health and </w:t>
      </w:r>
      <w:r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ab/>
        <w:t>Addiction</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16</w:t>
      </w:r>
      <w:r w:rsidRPr="00CE50EE">
        <w:rPr>
          <w:rFonts w:ascii="Times New Roman" w:hAnsi="Times New Roman" w:cs="Times New Roman"/>
          <w:color w:val="000000" w:themeColor="text1"/>
          <w:lang w:eastAsia="en-NL"/>
        </w:rPr>
        <w:t>(4), 905–916.</w:t>
      </w:r>
      <w:hyperlink r:id="rId71" w:history="1">
        <w:r w:rsidRPr="00CE50EE">
          <w:rPr>
            <w:rFonts w:ascii="Times New Roman" w:hAnsi="Times New Roman" w:cs="Times New Roman"/>
            <w:color w:val="000000" w:themeColor="text1"/>
            <w:lang w:eastAsia="en-NL"/>
          </w:rPr>
          <w:t xml:space="preserve"> https://doi.org/10.1007/s11469-017-9756-9</w:t>
        </w:r>
      </w:hyperlink>
    </w:p>
    <w:p w14:paraId="7B75B7B2" w14:textId="20D51A1F"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Schott, G. (2017). That Dragon, Cancer: contemplating life and death in a medium that has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frequently trivialized both. In M. Carter, M.R. Gibbs &amp; C. O’Donnel (Eds.), </w:t>
      </w:r>
      <w:r w:rsidRPr="00CE50EE">
        <w:rPr>
          <w:rFonts w:ascii="Times New Roman" w:hAnsi="Times New Roman" w:cs="Times New Roman"/>
          <w:i/>
          <w:iCs/>
          <w:color w:val="000000" w:themeColor="text1"/>
          <w:lang w:eastAsia="en-NL"/>
        </w:rPr>
        <w:t xml:space="preserve">Proceedings of </w:t>
      </w:r>
      <w:r w:rsidRPr="00CE50EE">
        <w:rPr>
          <w:rFonts w:ascii="Times New Roman" w:hAnsi="Times New Roman" w:cs="Times New Roman"/>
          <w:i/>
          <w:iCs/>
          <w:color w:val="000000" w:themeColor="text1"/>
          <w:lang w:eastAsia="en-NL"/>
        </w:rPr>
        <w:tab/>
        <w:t xml:space="preserve">the 2017 DiGRA International Conference, </w:t>
      </w:r>
      <w:r w:rsidRPr="00CE50EE">
        <w:rPr>
          <w:rFonts w:ascii="Times New Roman" w:hAnsi="Times New Roman" w:cs="Times New Roman"/>
          <w:color w:val="000000" w:themeColor="text1"/>
          <w:lang w:eastAsia="en-NL"/>
        </w:rPr>
        <w:t>(14)</w:t>
      </w:r>
      <w:r w:rsidR="00DB524B" w:rsidRPr="00CE50EE">
        <w:rPr>
          <w:rFonts w:ascii="Times New Roman" w:hAnsi="Times New Roman" w:cs="Times New Roman"/>
          <w:color w:val="000000" w:themeColor="text1"/>
          <w:lang w:eastAsia="en-NL"/>
        </w:rPr>
        <w:t>,</w:t>
      </w:r>
      <w:r w:rsidR="00315A08" w:rsidRPr="00CE50EE">
        <w:rPr>
          <w:rFonts w:ascii="Times New Roman" w:hAnsi="Times New Roman" w:cs="Times New Roman"/>
          <w:color w:val="000000" w:themeColor="text1"/>
          <w:lang w:eastAsia="en-NL"/>
        </w:rPr>
        <w:t xml:space="preserve"> (pp.1-10).</w:t>
      </w:r>
      <w:r w:rsidRPr="00CE50EE">
        <w:rPr>
          <w:rFonts w:ascii="Times New Roman" w:hAnsi="Times New Roman" w:cs="Times New Roman"/>
          <w:color w:val="000000" w:themeColor="text1"/>
          <w:lang w:eastAsia="en-NL"/>
        </w:rPr>
        <w:t xml:space="preserve"> DIGRA.</w:t>
      </w:r>
      <w:r w:rsidR="001F7AC8" w:rsidRPr="00CE50EE">
        <w:rPr>
          <w:rFonts w:ascii="Times New Roman" w:hAnsi="Times New Roman" w:cs="Times New Roman"/>
          <w:color w:val="000000" w:themeColor="text1"/>
          <w:lang w:eastAsia="en-NL"/>
        </w:rPr>
        <w:t xml:space="preserve"> </w:t>
      </w:r>
      <w:r w:rsidR="00DB524B" w:rsidRPr="00CE50EE">
        <w:rPr>
          <w:rFonts w:ascii="Times New Roman" w:hAnsi="Times New Roman" w:cs="Times New Roman"/>
          <w:color w:val="000000" w:themeColor="text1"/>
          <w:lang w:eastAsia="en-NL"/>
        </w:rPr>
        <w:tab/>
      </w:r>
      <w:r w:rsidR="001F7AC8" w:rsidRPr="00CE50EE">
        <w:rPr>
          <w:rFonts w:ascii="Times New Roman" w:hAnsi="Times New Roman" w:cs="Times New Roman"/>
          <w:color w:val="000000" w:themeColor="text1"/>
          <w:lang w:eastAsia="en-NL"/>
        </w:rPr>
        <w:t>https://doi.org</w:t>
      </w:r>
      <w:r w:rsidR="00DB524B" w:rsidRPr="00CE50EE">
        <w:rPr>
          <w:rFonts w:ascii="Times New Roman" w:hAnsi="Times New Roman" w:cs="Times New Roman"/>
          <w:color w:val="000000" w:themeColor="text1"/>
          <w:lang w:eastAsia="en-NL"/>
        </w:rPr>
        <w:t>/10289/11325</w:t>
      </w:r>
    </w:p>
    <w:p w14:paraId="6E1522BB" w14:textId="0AD03A90"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lastRenderedPageBreak/>
        <w:t>Seitz, S. (2015). Pixilated partnerships, overcoming obstacles in qualitative interviews via Skype: a</w:t>
      </w:r>
      <w:r w:rsidR="0047217A" w:rsidRPr="00CE50EE">
        <w:rPr>
          <w:rFonts w:ascii="Times New Roman" w:hAnsi="Times New Roman" w:cs="Times New Roman"/>
          <w:color w:val="000000" w:themeColor="text1"/>
          <w:lang w:eastAsia="en-NL"/>
        </w:rPr>
        <w:t xml:space="preserve"> </w:t>
      </w:r>
      <w:r w:rsidR="0047217A"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 xml:space="preserve">research note. </w:t>
      </w:r>
      <w:r w:rsidRPr="00CE50EE">
        <w:rPr>
          <w:rFonts w:ascii="Times New Roman" w:hAnsi="Times New Roman" w:cs="Times New Roman"/>
          <w:i/>
          <w:iCs/>
          <w:color w:val="000000" w:themeColor="text1"/>
          <w:lang w:eastAsia="en-NL"/>
        </w:rPr>
        <w:t>Qualitative Research, 16</w:t>
      </w:r>
      <w:r w:rsidRPr="00CE50EE">
        <w:rPr>
          <w:rFonts w:ascii="Times New Roman" w:hAnsi="Times New Roman" w:cs="Times New Roman"/>
          <w:color w:val="000000" w:themeColor="text1"/>
          <w:lang w:eastAsia="en-NL"/>
        </w:rPr>
        <w:t>(2), 229–235.</w:t>
      </w:r>
      <w:r w:rsidR="0047217A" w:rsidRPr="00CE50EE">
        <w:rPr>
          <w:rFonts w:ascii="Times New Roman" w:hAnsi="Times New Roman" w:cs="Times New Roman"/>
          <w:color w:val="000000" w:themeColor="text1"/>
          <w:lang w:eastAsia="en-NL"/>
        </w:rPr>
        <w:t xml:space="preserve"> </w:t>
      </w:r>
      <w:r w:rsidR="0047217A" w:rsidRPr="00CE50EE">
        <w:rPr>
          <w:rFonts w:ascii="Times New Roman" w:hAnsi="Times New Roman" w:cs="Times New Roman"/>
          <w:color w:val="000000" w:themeColor="text1"/>
          <w:lang w:eastAsia="en-NL"/>
        </w:rPr>
        <w:tab/>
        <w:t>https://doi.org/10.1177/1468794115577011</w:t>
      </w:r>
    </w:p>
    <w:p w14:paraId="3BE25A4B" w14:textId="6D254146"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Semaan, B. C., Britton, L. M., &amp; Dosono, B. (2016). Transition Resilience with ICTs. </w:t>
      </w:r>
      <w:r w:rsidR="00DB524B" w:rsidRPr="00CE50EE">
        <w:rPr>
          <w:rFonts w:ascii="Times New Roman" w:hAnsi="Times New Roman" w:cs="Times New Roman"/>
          <w:color w:val="000000" w:themeColor="text1"/>
          <w:lang w:eastAsia="en-NL"/>
        </w:rPr>
        <w:t xml:space="preserve">In </w:t>
      </w:r>
      <w:r w:rsidR="00AA2E8E" w:rsidRPr="00CE50EE">
        <w:rPr>
          <w:rFonts w:ascii="Times New Roman" w:hAnsi="Times New Roman" w:cs="Times New Roman"/>
          <w:color w:val="000000" w:themeColor="text1"/>
          <w:lang w:eastAsia="en-NL"/>
        </w:rPr>
        <w:t xml:space="preserve">J. Kaye, &amp; </w:t>
      </w:r>
      <w:r w:rsidR="00AA2E8E" w:rsidRPr="00CE50EE">
        <w:rPr>
          <w:rFonts w:ascii="Times New Roman" w:hAnsi="Times New Roman" w:cs="Times New Roman"/>
          <w:color w:val="000000" w:themeColor="text1"/>
          <w:lang w:eastAsia="en-NL"/>
        </w:rPr>
        <w:tab/>
        <w:t xml:space="preserve">A. Druin (Eds.), </w:t>
      </w:r>
      <w:r w:rsidRPr="00CE50EE">
        <w:rPr>
          <w:rFonts w:ascii="Times New Roman" w:hAnsi="Times New Roman" w:cs="Times New Roman"/>
          <w:i/>
          <w:iCs/>
          <w:color w:val="000000" w:themeColor="text1"/>
          <w:lang w:eastAsia="en-NL"/>
        </w:rPr>
        <w:t>Proceedings of</w:t>
      </w:r>
      <w:r w:rsidR="0047217A" w:rsidRPr="00CE50EE">
        <w:rPr>
          <w:rFonts w:ascii="Times New Roman" w:hAnsi="Times New Roman" w:cs="Times New Roman"/>
          <w:i/>
          <w:iCs/>
          <w:color w:val="000000" w:themeColor="text1"/>
          <w:lang w:eastAsia="en-NL"/>
        </w:rPr>
        <w:t xml:space="preserve"> </w:t>
      </w:r>
      <w:r w:rsidR="0047217A"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 xml:space="preserve">the 2016 CHI Conference on Human Factors in Computing </w:t>
      </w:r>
      <w:r w:rsidR="00AA2E8E"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Systems</w:t>
      </w:r>
      <w:r w:rsidR="00DB524B" w:rsidRPr="00CE50EE">
        <w:rPr>
          <w:rFonts w:ascii="Times New Roman" w:hAnsi="Times New Roman" w:cs="Times New Roman"/>
          <w:color w:val="000000" w:themeColor="text1"/>
          <w:lang w:eastAsia="en-NL"/>
        </w:rPr>
        <w:t xml:space="preserve"> (pp. </w:t>
      </w:r>
      <w:r w:rsidRPr="00CE50EE">
        <w:rPr>
          <w:rFonts w:ascii="Times New Roman" w:hAnsi="Times New Roman" w:cs="Times New Roman"/>
          <w:color w:val="000000" w:themeColor="text1"/>
          <w:lang w:eastAsia="en-NL"/>
        </w:rPr>
        <w:t>2882–2894</w:t>
      </w:r>
      <w:r w:rsidR="00DB524B" w:rsidRPr="00CE50EE">
        <w:rPr>
          <w:rFonts w:ascii="Times New Roman" w:hAnsi="Times New Roman" w:cs="Times New Roman"/>
          <w:color w:val="000000" w:themeColor="text1"/>
          <w:lang w:eastAsia="en-NL"/>
        </w:rPr>
        <w:t>)</w:t>
      </w:r>
      <w:r w:rsidRPr="00CE50EE">
        <w:rPr>
          <w:rFonts w:ascii="Times New Roman" w:hAnsi="Times New Roman" w:cs="Times New Roman"/>
          <w:color w:val="000000" w:themeColor="text1"/>
          <w:lang w:eastAsia="en-NL"/>
        </w:rPr>
        <w:t>.</w:t>
      </w:r>
      <w:r w:rsidR="00AA2E8E" w:rsidRPr="00CE50EE">
        <w:rPr>
          <w:rFonts w:ascii="Times New Roman" w:hAnsi="Times New Roman" w:cs="Times New Roman"/>
          <w:color w:val="000000" w:themeColor="text1"/>
          <w:lang w:eastAsia="en-NL"/>
        </w:rPr>
        <w:t xml:space="preserve"> ACM. </w:t>
      </w:r>
      <w:r w:rsidRPr="00CE50EE">
        <w:rPr>
          <w:rFonts w:ascii="Times New Roman" w:hAnsi="Times New Roman" w:cs="Times New Roman"/>
          <w:color w:val="000000" w:themeColor="text1"/>
          <w:lang w:eastAsia="en-NL"/>
        </w:rPr>
        <w:t>https://doi.org/10.1145/2858036.2858109</w:t>
      </w:r>
    </w:p>
    <w:p w14:paraId="75AEBA8C" w14:textId="3B22E335"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Silverman, D. (2013). </w:t>
      </w:r>
      <w:r w:rsidR="00471981" w:rsidRPr="00CE50EE">
        <w:rPr>
          <w:rFonts w:ascii="Times New Roman" w:hAnsi="Times New Roman" w:cs="Times New Roman"/>
          <w:i/>
          <w:iCs/>
          <w:color w:val="000000" w:themeColor="text1"/>
          <w:lang w:eastAsia="en-NL"/>
        </w:rPr>
        <w:t>Doing</w:t>
      </w:r>
      <w:r w:rsidRPr="00CE50EE">
        <w:rPr>
          <w:rFonts w:ascii="Times New Roman" w:hAnsi="Times New Roman" w:cs="Times New Roman"/>
          <w:i/>
          <w:iCs/>
          <w:color w:val="000000" w:themeColor="text1"/>
          <w:lang w:eastAsia="en-NL"/>
        </w:rPr>
        <w:t xml:space="preserve"> Qualitative Data (4th ed.</w:t>
      </w:r>
      <w:r w:rsidR="00403992" w:rsidRPr="00CE50EE">
        <w:rPr>
          <w:rFonts w:ascii="Times New Roman" w:hAnsi="Times New Roman" w:cs="Times New Roman"/>
          <w:i/>
          <w:iCs/>
          <w:color w:val="000000" w:themeColor="text1"/>
          <w:lang w:eastAsia="en-NL"/>
        </w:rPr>
        <w:t>).</w:t>
      </w:r>
      <w:r w:rsidRPr="00CE50EE">
        <w:rPr>
          <w:rFonts w:ascii="Times New Roman" w:hAnsi="Times New Roman" w:cs="Times New Roman"/>
          <w:color w:val="000000" w:themeColor="text1"/>
          <w:lang w:eastAsia="en-NL"/>
        </w:rPr>
        <w:t xml:space="preserve"> SAGE Publications.</w:t>
      </w:r>
    </w:p>
    <w:p w14:paraId="4B377BC1" w14:textId="745DC855"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Sullivan, J., R. (2012). Skype: An Appropriate Method of Data Collection for Qualitative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Interviews? </w:t>
      </w:r>
      <w:r w:rsidRPr="00CE50EE">
        <w:rPr>
          <w:rFonts w:ascii="Times New Roman" w:hAnsi="Times New Roman" w:cs="Times New Roman"/>
          <w:i/>
          <w:iCs/>
          <w:color w:val="000000" w:themeColor="text1"/>
          <w:lang w:eastAsia="en-NL"/>
        </w:rPr>
        <w:t>The Hilltop Review, 6</w:t>
      </w:r>
      <w:r w:rsidRPr="00CE50EE">
        <w:rPr>
          <w:rFonts w:ascii="Times New Roman" w:hAnsi="Times New Roman" w:cs="Times New Roman"/>
          <w:color w:val="000000" w:themeColor="text1"/>
          <w:lang w:eastAsia="en-NL"/>
        </w:rPr>
        <w:t xml:space="preserve">(1), 54-60. </w:t>
      </w:r>
    </w:p>
    <w:p w14:paraId="3AC8F482" w14:textId="73C0C703" w:rsidR="0039178D" w:rsidRPr="00CE50EE" w:rsidRDefault="0039178D"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Takashi, D. (</w:t>
      </w:r>
      <w:r w:rsidR="00382FF7" w:rsidRPr="00CE50EE">
        <w:rPr>
          <w:rFonts w:ascii="Times New Roman" w:hAnsi="Times New Roman" w:cs="Times New Roman"/>
          <w:color w:val="000000" w:themeColor="text1"/>
          <w:lang w:eastAsia="en-NL"/>
        </w:rPr>
        <w:t xml:space="preserve">2019, July 9). </w:t>
      </w:r>
      <w:r w:rsidR="00382FF7" w:rsidRPr="00CE50EE">
        <w:rPr>
          <w:rFonts w:ascii="Times New Roman" w:hAnsi="Times New Roman" w:cs="Times New Roman"/>
          <w:i/>
          <w:iCs/>
          <w:color w:val="000000" w:themeColor="text1"/>
          <w:lang w:eastAsia="en-NL"/>
        </w:rPr>
        <w:t xml:space="preserve">Take This: Game developers face serious mental health challenges. </w:t>
      </w:r>
      <w:r w:rsidR="00382FF7" w:rsidRPr="00CE50EE">
        <w:rPr>
          <w:rFonts w:ascii="Times New Roman" w:hAnsi="Times New Roman" w:cs="Times New Roman"/>
          <w:i/>
          <w:iCs/>
          <w:color w:val="000000" w:themeColor="text1"/>
          <w:lang w:eastAsia="en-NL"/>
        </w:rPr>
        <w:tab/>
      </w:r>
      <w:hyperlink r:id="rId72" w:history="1">
        <w:r w:rsidR="00382FF7" w:rsidRPr="00CE50EE">
          <w:rPr>
            <w:rStyle w:val="Hyperlink"/>
            <w:rFonts w:ascii="Times New Roman" w:hAnsi="Times New Roman" w:cs="Times New Roman"/>
            <w:color w:val="000000" w:themeColor="text1"/>
            <w:u w:val="none"/>
            <w:lang w:eastAsia="en-NL"/>
          </w:rPr>
          <w:t>https://venturebeat.com/2019/07/09/take-this-game-developers-face-serious-mental-health-</w:t>
        </w:r>
      </w:hyperlink>
      <w:r w:rsidR="00382FF7" w:rsidRPr="00CE50EE">
        <w:rPr>
          <w:rFonts w:ascii="Times New Roman" w:hAnsi="Times New Roman" w:cs="Times New Roman"/>
          <w:color w:val="000000" w:themeColor="text1"/>
          <w:lang w:eastAsia="en-NL"/>
        </w:rPr>
        <w:tab/>
        <w:t>challenges/</w:t>
      </w:r>
    </w:p>
    <w:p w14:paraId="2A936E5C" w14:textId="77777777"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Teng, Z., Pontes, H. M., Nie, Q., Griffiths, M. D., &amp; Guo, C. (2021). Depression and anxiety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symptoms associated with internet gaming disorder before and during the COVID-19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pandemic: A longitudinal study. </w:t>
      </w:r>
      <w:r w:rsidRPr="00CE50EE">
        <w:rPr>
          <w:rFonts w:ascii="Times New Roman" w:hAnsi="Times New Roman" w:cs="Times New Roman"/>
          <w:i/>
          <w:iCs/>
          <w:color w:val="000000" w:themeColor="text1"/>
          <w:lang w:eastAsia="en-NL"/>
        </w:rPr>
        <w:t>Journal of Behavioral Addictions</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10</w:t>
      </w:r>
      <w:r w:rsidRPr="00CE50EE">
        <w:rPr>
          <w:rFonts w:ascii="Times New Roman" w:hAnsi="Times New Roman" w:cs="Times New Roman"/>
          <w:color w:val="000000" w:themeColor="text1"/>
          <w:lang w:eastAsia="en-NL"/>
        </w:rPr>
        <w:t xml:space="preserve">(1), 169–180.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r>
      <w:hyperlink r:id="rId73" w:history="1">
        <w:r w:rsidRPr="00CE50EE">
          <w:rPr>
            <w:rFonts w:ascii="Times New Roman" w:hAnsi="Times New Roman" w:cs="Times New Roman"/>
            <w:color w:val="000000" w:themeColor="text1"/>
            <w:lang w:eastAsia="en-NL"/>
          </w:rPr>
          <w:t>https://doi.org/10.1556/2006.2021.00016</w:t>
        </w:r>
      </w:hyperlink>
    </w:p>
    <w:p w14:paraId="74FD91B1" w14:textId="31097B65"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Thomas, E., &amp; Magilvy, J. K. (2011). Qualitative Rigor or Research Validity in Qualitative </w:t>
      </w:r>
      <w:r w:rsidR="0047217A"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Research.</w:t>
      </w:r>
      <w:r w:rsidR="0047217A"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Journal for Specialists in Pediatric Nursing, 16</w:t>
      </w:r>
      <w:r w:rsidRPr="00CE50EE">
        <w:rPr>
          <w:rFonts w:ascii="Times New Roman" w:hAnsi="Times New Roman" w:cs="Times New Roman"/>
          <w:color w:val="000000" w:themeColor="text1"/>
          <w:lang w:eastAsia="en-NL"/>
        </w:rPr>
        <w:t>(2), 151–155.</w:t>
      </w:r>
      <w:hyperlink r:id="rId74" w:history="1">
        <w:r w:rsidR="0047217A" w:rsidRPr="00CE50EE">
          <w:rPr>
            <w:rStyle w:val="Hyperlink"/>
            <w:rFonts w:ascii="Times New Roman" w:eastAsia="Times New Roman" w:hAnsi="Times New Roman" w:cs="Times New Roman"/>
            <w:color w:val="000000" w:themeColor="text1"/>
            <w:u w:val="none"/>
            <w:lang w:val="en-NL" w:eastAsia="en-NL"/>
          </w:rPr>
          <w:t xml:space="preserve"> </w:t>
        </w:r>
        <w:r w:rsidR="0047217A" w:rsidRPr="00CE50EE">
          <w:rPr>
            <w:rStyle w:val="Hyperlink"/>
            <w:rFonts w:ascii="Times New Roman" w:eastAsia="Times New Roman" w:hAnsi="Times New Roman" w:cs="Times New Roman"/>
            <w:color w:val="000000" w:themeColor="text1"/>
            <w:u w:val="none"/>
            <w:lang w:val="en-NL" w:eastAsia="en-NL"/>
          </w:rPr>
          <w:tab/>
          <w:t>https://doi.org/10.1111/j.1744-</w:t>
        </w:r>
      </w:hyperlink>
      <w:r w:rsidRPr="00CE50EE">
        <w:rPr>
          <w:rFonts w:ascii="Times New Roman" w:hAnsi="Times New Roman" w:cs="Times New Roman"/>
          <w:color w:val="000000" w:themeColor="text1"/>
          <w:lang w:eastAsia="en-NL"/>
        </w:rPr>
        <w:t>6155.2011.00283.x</w:t>
      </w:r>
    </w:p>
    <w:p w14:paraId="3ECB1E13" w14:textId="1E59671D" w:rsidR="0024002C" w:rsidRPr="00CE50EE" w:rsidRDefault="0024002C" w:rsidP="00CD0C5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Torales, J., O’Higgins, M., Castaldelli-Maia, J. M., &amp; Ventriglio, A. (2020). The outbreak of </w:t>
      </w:r>
      <w:r w:rsidR="0047217A"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 xml:space="preserve">COVID-19 coronavirus and its impact on global mental health. </w:t>
      </w:r>
      <w:r w:rsidRPr="00CE50EE">
        <w:rPr>
          <w:rFonts w:ascii="Times New Roman" w:hAnsi="Times New Roman" w:cs="Times New Roman"/>
          <w:i/>
          <w:iCs/>
          <w:color w:val="000000" w:themeColor="text1"/>
          <w:lang w:eastAsia="en-NL"/>
        </w:rPr>
        <w:t xml:space="preserve">International Journal of </w:t>
      </w:r>
      <w:r w:rsidR="0047217A" w:rsidRPr="00CE50EE">
        <w:rPr>
          <w:rFonts w:ascii="Times New Roman" w:hAnsi="Times New Roman" w:cs="Times New Roman"/>
          <w:i/>
          <w:iCs/>
          <w:color w:val="000000" w:themeColor="text1"/>
          <w:lang w:eastAsia="en-NL"/>
        </w:rPr>
        <w:tab/>
      </w:r>
      <w:r w:rsidRPr="00CE50EE">
        <w:rPr>
          <w:rFonts w:ascii="Times New Roman" w:hAnsi="Times New Roman" w:cs="Times New Roman"/>
          <w:i/>
          <w:iCs/>
          <w:color w:val="000000" w:themeColor="text1"/>
          <w:lang w:eastAsia="en-NL"/>
        </w:rPr>
        <w:t>Social</w:t>
      </w:r>
      <w:r w:rsidR="0047217A" w:rsidRPr="00CE50EE">
        <w:rPr>
          <w:rFonts w:ascii="Times New Roman" w:hAnsi="Times New Roman" w:cs="Times New Roman"/>
          <w:i/>
          <w:iCs/>
          <w:color w:val="000000" w:themeColor="text1"/>
          <w:lang w:eastAsia="en-NL"/>
        </w:rPr>
        <w:t xml:space="preserve"> </w:t>
      </w:r>
      <w:r w:rsidRPr="00CE50EE">
        <w:rPr>
          <w:rFonts w:ascii="Times New Roman" w:hAnsi="Times New Roman" w:cs="Times New Roman"/>
          <w:i/>
          <w:iCs/>
          <w:color w:val="000000" w:themeColor="text1"/>
          <w:lang w:eastAsia="en-NL"/>
        </w:rPr>
        <w:t>Psychiatry</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66</w:t>
      </w:r>
      <w:r w:rsidRPr="00CE50EE">
        <w:rPr>
          <w:rFonts w:ascii="Times New Roman" w:hAnsi="Times New Roman" w:cs="Times New Roman"/>
          <w:color w:val="000000" w:themeColor="text1"/>
          <w:lang w:eastAsia="en-NL"/>
        </w:rPr>
        <w:t>(4), 317–320. https://doi.org/10.1177/0020764020915212</w:t>
      </w:r>
    </w:p>
    <w:p w14:paraId="114D929A" w14:textId="79586E92" w:rsidR="0024002C" w:rsidRPr="00CE50EE" w:rsidRDefault="0024002C" w:rsidP="00CD0C50">
      <w:pPr>
        <w:pStyle w:val="Geenafstand"/>
        <w:spacing w:line="360" w:lineRule="auto"/>
        <w:rPr>
          <w:rStyle w:val="Hyperlink"/>
          <w:rFonts w:ascii="Times New Roman" w:eastAsia="Times New Roman" w:hAnsi="Times New Roman" w:cs="Times New Roman"/>
          <w:color w:val="000000" w:themeColor="text1"/>
          <w:u w:val="none"/>
          <w:lang w:val="en-NL" w:eastAsia="en-NL"/>
        </w:rPr>
      </w:pPr>
      <w:r w:rsidRPr="00CE50EE">
        <w:rPr>
          <w:rFonts w:ascii="Times New Roman" w:hAnsi="Times New Roman" w:cs="Times New Roman"/>
          <w:color w:val="000000" w:themeColor="text1"/>
          <w:lang w:eastAsia="en-NL"/>
        </w:rPr>
        <w:t xml:space="preserve">Viana, R. B., &amp; De Lira, C. A. B. (2020). Exergames as Coping Strategies for Anxiety Disorders </w:t>
      </w:r>
      <w:r w:rsidRPr="00CE50EE">
        <w:rPr>
          <w:rFonts w:ascii="Times New Roman" w:hAnsi="Times New Roman" w:cs="Times New Roman"/>
          <w:color w:val="000000" w:themeColor="text1"/>
          <w:lang w:eastAsia="en-NL"/>
        </w:rPr>
        <w:tab/>
      </w:r>
      <w:r w:rsidRPr="00CE50EE">
        <w:rPr>
          <w:rFonts w:ascii="Times New Roman" w:hAnsi="Times New Roman" w:cs="Times New Roman"/>
          <w:color w:val="000000" w:themeColor="text1"/>
          <w:lang w:eastAsia="en-NL"/>
        </w:rPr>
        <w:tab/>
        <w:t xml:space="preserve">During the COVID-19 Quarantine Period. </w:t>
      </w:r>
      <w:r w:rsidRPr="00CE50EE">
        <w:rPr>
          <w:rFonts w:ascii="Times New Roman" w:hAnsi="Times New Roman" w:cs="Times New Roman"/>
          <w:i/>
          <w:iCs/>
          <w:color w:val="000000" w:themeColor="text1"/>
          <w:lang w:eastAsia="en-NL"/>
        </w:rPr>
        <w:t>Games for Health Journal</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9</w:t>
      </w:r>
      <w:r w:rsidRPr="00CE50EE">
        <w:rPr>
          <w:rFonts w:ascii="Times New Roman" w:hAnsi="Times New Roman" w:cs="Times New Roman"/>
          <w:color w:val="000000" w:themeColor="text1"/>
          <w:lang w:eastAsia="en-NL"/>
        </w:rPr>
        <w:t xml:space="preserve">(3), 147–149.        </w:t>
      </w:r>
      <w:r w:rsidRPr="00CE50EE">
        <w:rPr>
          <w:rFonts w:ascii="Times New Roman" w:hAnsi="Times New Roman" w:cs="Times New Roman"/>
          <w:color w:val="000000" w:themeColor="text1"/>
          <w:lang w:eastAsia="en-NL"/>
        </w:rPr>
        <w:tab/>
      </w:r>
      <w:hyperlink r:id="rId75" w:history="1">
        <w:r w:rsidR="0047217A" w:rsidRPr="00CE50EE">
          <w:rPr>
            <w:rStyle w:val="Hyperlink"/>
            <w:rFonts w:ascii="Times New Roman" w:eastAsia="Times New Roman" w:hAnsi="Times New Roman" w:cs="Times New Roman"/>
            <w:color w:val="000000" w:themeColor="text1"/>
            <w:u w:val="none"/>
            <w:lang w:val="en-NL" w:eastAsia="en-NL"/>
          </w:rPr>
          <w:t>https://doi.org/10.1089/g4h.2020.0060</w:t>
        </w:r>
      </w:hyperlink>
    </w:p>
    <w:p w14:paraId="5096D66B" w14:textId="6FFF7CA2" w:rsidR="00932105" w:rsidRPr="00CE50EE" w:rsidRDefault="00932105" w:rsidP="009A0900">
      <w:pPr>
        <w:pStyle w:val="Geenafstand"/>
        <w:spacing w:line="360" w:lineRule="auto"/>
        <w:rPr>
          <w:rFonts w:ascii="Times New Roman" w:hAnsi="Times New Roman" w:cs="Times New Roman"/>
          <w:color w:val="000000" w:themeColor="text1"/>
          <w:lang w:eastAsia="en-NL"/>
        </w:rPr>
      </w:pPr>
      <w:r w:rsidRPr="00CE50EE">
        <w:rPr>
          <w:rFonts w:ascii="Times New Roman" w:hAnsi="Times New Roman" w:cs="Times New Roman"/>
          <w:color w:val="000000" w:themeColor="text1"/>
          <w:lang w:eastAsia="en-NL"/>
        </w:rPr>
        <w:t xml:space="preserve">Wang, Y., Lippke, S., Miao, M., &amp; Gan, Y. (2019). Restoring meaning in life by meaning‐focused </w:t>
      </w:r>
      <w:r w:rsidRPr="00CE50EE">
        <w:rPr>
          <w:rFonts w:ascii="Times New Roman" w:hAnsi="Times New Roman" w:cs="Times New Roman"/>
          <w:color w:val="000000" w:themeColor="text1"/>
          <w:lang w:eastAsia="en-NL"/>
        </w:rPr>
        <w:tab/>
        <w:t xml:space="preserve">coping: The role of self‐distancing. </w:t>
      </w:r>
      <w:r w:rsidRPr="00CE50EE">
        <w:rPr>
          <w:rFonts w:ascii="Times New Roman" w:hAnsi="Times New Roman" w:cs="Times New Roman"/>
          <w:i/>
          <w:iCs/>
          <w:color w:val="000000" w:themeColor="text1"/>
          <w:lang w:eastAsia="en-NL"/>
        </w:rPr>
        <w:t>PsyCh Journal</w:t>
      </w:r>
      <w:r w:rsidRPr="00CE50EE">
        <w:rPr>
          <w:rFonts w:ascii="Times New Roman" w:hAnsi="Times New Roman" w:cs="Times New Roman"/>
          <w:color w:val="000000" w:themeColor="text1"/>
          <w:lang w:eastAsia="en-NL"/>
        </w:rPr>
        <w:t xml:space="preserve">, </w:t>
      </w:r>
      <w:r w:rsidRPr="00CE50EE">
        <w:rPr>
          <w:rFonts w:ascii="Times New Roman" w:hAnsi="Times New Roman" w:cs="Times New Roman"/>
          <w:i/>
          <w:iCs/>
          <w:color w:val="000000" w:themeColor="text1"/>
          <w:lang w:eastAsia="en-NL"/>
        </w:rPr>
        <w:t>8</w:t>
      </w:r>
      <w:r w:rsidRPr="00CE50EE">
        <w:rPr>
          <w:rFonts w:ascii="Times New Roman" w:hAnsi="Times New Roman" w:cs="Times New Roman"/>
          <w:color w:val="000000" w:themeColor="text1"/>
          <w:lang w:eastAsia="en-NL"/>
        </w:rPr>
        <w:t xml:space="preserve">(3), 386–396. </w:t>
      </w:r>
      <w:r w:rsidRPr="00CE50EE">
        <w:rPr>
          <w:rFonts w:ascii="Times New Roman" w:hAnsi="Times New Roman" w:cs="Times New Roman"/>
          <w:color w:val="000000" w:themeColor="text1"/>
          <w:lang w:eastAsia="en-NL"/>
        </w:rPr>
        <w:tab/>
        <w:t>https://doi.org/10.1002/pchj.296</w:t>
      </w:r>
    </w:p>
    <w:p w14:paraId="27B32C8C" w14:textId="38A11698" w:rsidR="00560676" w:rsidRPr="00CE50EE" w:rsidRDefault="0024002C" w:rsidP="00A94AFA">
      <w:pPr>
        <w:widowControl/>
        <w:spacing w:after="0" w:line="360" w:lineRule="auto"/>
        <w:rPr>
          <w:rFonts w:ascii="Times New Roman" w:eastAsia="Times New Roman" w:hAnsi="Times New Roman" w:cs="Times New Roman"/>
          <w:color w:val="000000" w:themeColor="text1"/>
          <w:lang w:val="en-NL" w:eastAsia="en-NL"/>
        </w:rPr>
      </w:pPr>
      <w:r w:rsidRPr="00CE50EE">
        <w:rPr>
          <w:rFonts w:ascii="Times New Roman" w:eastAsia="Times New Roman" w:hAnsi="Times New Roman" w:cs="Times New Roman"/>
          <w:color w:val="000000" w:themeColor="text1"/>
          <w:lang w:val="en-NL" w:eastAsia="en-NL"/>
        </w:rPr>
        <w:t xml:space="preserve">Weller, S. (2017). Using internet video calls in qualitative (longitudinal) interviews: some        </w:t>
      </w:r>
      <w:r w:rsidRPr="00CE50EE">
        <w:rPr>
          <w:rFonts w:ascii="Times New Roman" w:eastAsia="Times New Roman" w:hAnsi="Times New Roman" w:cs="Times New Roman"/>
          <w:color w:val="000000" w:themeColor="text1"/>
          <w:lang w:val="en-NL" w:eastAsia="en-NL"/>
        </w:rPr>
        <w:tab/>
      </w:r>
      <w:r w:rsidRPr="00CE50EE">
        <w:rPr>
          <w:rFonts w:ascii="Times New Roman" w:eastAsia="Times New Roman" w:hAnsi="Times New Roman" w:cs="Times New Roman"/>
          <w:color w:val="000000" w:themeColor="text1"/>
          <w:lang w:val="en-NL" w:eastAsia="en-NL"/>
        </w:rPr>
        <w:tab/>
        <w:t xml:space="preserve">implications for rapport. </w:t>
      </w:r>
      <w:r w:rsidRPr="00CE50EE">
        <w:rPr>
          <w:rFonts w:ascii="Times New Roman" w:eastAsia="Times New Roman" w:hAnsi="Times New Roman" w:cs="Times New Roman"/>
          <w:i/>
          <w:iCs/>
          <w:color w:val="000000" w:themeColor="text1"/>
          <w:lang w:val="en-NL" w:eastAsia="en-NL"/>
        </w:rPr>
        <w:t>International Journal of Social Research Methodology</w:t>
      </w:r>
      <w:r w:rsidRPr="00CE50EE">
        <w:rPr>
          <w:rFonts w:ascii="Times New Roman" w:eastAsia="Times New Roman" w:hAnsi="Times New Roman" w:cs="Times New Roman"/>
          <w:color w:val="000000" w:themeColor="text1"/>
          <w:lang w:val="en-NL" w:eastAsia="en-NL"/>
        </w:rPr>
        <w:t xml:space="preserve">, </w:t>
      </w:r>
      <w:r w:rsidRPr="00CE50EE">
        <w:rPr>
          <w:rFonts w:ascii="Times New Roman" w:eastAsia="Times New Roman" w:hAnsi="Times New Roman" w:cs="Times New Roman"/>
          <w:i/>
          <w:iCs/>
          <w:color w:val="000000" w:themeColor="text1"/>
          <w:lang w:val="en-NL" w:eastAsia="en-NL"/>
        </w:rPr>
        <w:t>20</w:t>
      </w:r>
      <w:r w:rsidRPr="00CE50EE">
        <w:rPr>
          <w:rFonts w:ascii="Times New Roman" w:eastAsia="Times New Roman" w:hAnsi="Times New Roman" w:cs="Times New Roman"/>
          <w:color w:val="000000" w:themeColor="text1"/>
          <w:lang w:val="en-NL" w:eastAsia="en-NL"/>
        </w:rPr>
        <w:t xml:space="preserve">(6), </w:t>
      </w:r>
      <w:r w:rsidR="0047217A" w:rsidRPr="00CE50EE">
        <w:rPr>
          <w:rFonts w:ascii="Times New Roman" w:eastAsia="Times New Roman" w:hAnsi="Times New Roman" w:cs="Times New Roman"/>
          <w:color w:val="000000" w:themeColor="text1"/>
          <w:lang w:val="en-NL" w:eastAsia="en-NL"/>
        </w:rPr>
        <w:tab/>
      </w:r>
      <w:r w:rsidRPr="00CE50EE">
        <w:rPr>
          <w:rFonts w:ascii="Times New Roman" w:eastAsia="Times New Roman" w:hAnsi="Times New Roman" w:cs="Times New Roman"/>
          <w:color w:val="000000" w:themeColor="text1"/>
          <w:lang w:val="en-NL" w:eastAsia="en-NL"/>
        </w:rPr>
        <w:t>613– 625.</w:t>
      </w:r>
      <w:hyperlink r:id="rId76" w:history="1">
        <w:r w:rsidRPr="00CE50EE">
          <w:rPr>
            <w:rFonts w:ascii="Times New Roman" w:eastAsia="Times New Roman" w:hAnsi="Times New Roman" w:cs="Times New Roman"/>
            <w:color w:val="000000" w:themeColor="text1"/>
            <w:lang w:val="en-NL" w:eastAsia="en-NL"/>
          </w:rPr>
          <w:t xml:space="preserve"> https://doi.org/10.1080/13645579.2016.1269505</w:t>
        </w:r>
      </w:hyperlink>
    </w:p>
    <w:p w14:paraId="77DBCC52" w14:textId="1CB12134" w:rsidR="009E07D0" w:rsidRPr="00CE50EE" w:rsidRDefault="00186F39" w:rsidP="009E07D0">
      <w:pPr>
        <w:widowControl/>
        <w:spacing w:after="0" w:line="360" w:lineRule="auto"/>
        <w:rPr>
          <w:rFonts w:ascii="Times New Roman" w:eastAsia="Times New Roman" w:hAnsi="Times New Roman" w:cs="Times New Roman"/>
          <w:color w:val="000000" w:themeColor="text1"/>
          <w:lang w:val="en-NL" w:eastAsia="en-NL"/>
        </w:rPr>
      </w:pPr>
      <w:r w:rsidRPr="00CE50EE">
        <w:rPr>
          <w:rFonts w:ascii="Times New Roman" w:eastAsia="Times New Roman" w:hAnsi="Times New Roman" w:cs="Times New Roman"/>
          <w:color w:val="000000" w:themeColor="text1"/>
          <w:lang w:val="en-GB" w:eastAsia="en-NL"/>
        </w:rPr>
        <w:t>Wen, A.</w:t>
      </w:r>
      <w:r w:rsidR="003D03AE" w:rsidRPr="00CE50EE">
        <w:rPr>
          <w:rFonts w:ascii="Times New Roman" w:eastAsia="Times New Roman" w:hAnsi="Times New Roman" w:cs="Times New Roman"/>
          <w:color w:val="000000" w:themeColor="text1"/>
          <w:lang w:val="en-GB" w:eastAsia="en-NL"/>
        </w:rPr>
        <w:t xml:space="preserve"> (2020). [Screenshot image of a scene in Before I Forget where Sunita sees an old photo and </w:t>
      </w:r>
      <w:r w:rsidR="009E07D0" w:rsidRPr="00CE50EE">
        <w:rPr>
          <w:rFonts w:ascii="Times New Roman" w:eastAsia="Times New Roman" w:hAnsi="Times New Roman" w:cs="Times New Roman"/>
          <w:color w:val="000000" w:themeColor="text1"/>
          <w:lang w:val="en-GB" w:eastAsia="en-NL"/>
        </w:rPr>
        <w:tab/>
      </w:r>
      <w:r w:rsidR="003D03AE" w:rsidRPr="00CE50EE">
        <w:rPr>
          <w:rFonts w:ascii="Times New Roman" w:eastAsia="Times New Roman" w:hAnsi="Times New Roman" w:cs="Times New Roman"/>
          <w:color w:val="000000" w:themeColor="text1"/>
          <w:lang w:val="en-GB" w:eastAsia="en-NL"/>
        </w:rPr>
        <w:t xml:space="preserve">remembers </w:t>
      </w:r>
      <w:r w:rsidR="00963506" w:rsidRPr="00CE50EE">
        <w:rPr>
          <w:rFonts w:ascii="Times New Roman" w:eastAsia="Times New Roman" w:hAnsi="Times New Roman" w:cs="Times New Roman"/>
          <w:color w:val="000000" w:themeColor="text1"/>
          <w:lang w:val="en-GB" w:eastAsia="en-NL"/>
        </w:rPr>
        <w:t xml:space="preserve">her relationship]. </w:t>
      </w:r>
      <w:r w:rsidR="009E07D0" w:rsidRPr="00CE50EE">
        <w:rPr>
          <w:rFonts w:ascii="Times New Roman" w:eastAsia="Times New Roman" w:hAnsi="Times New Roman" w:cs="Times New Roman"/>
          <w:color w:val="000000" w:themeColor="text1"/>
          <w:lang w:val="en-GB" w:eastAsia="en-NL"/>
        </w:rPr>
        <w:t xml:space="preserve">Gaming Bible. </w:t>
      </w:r>
      <w:hyperlink r:id="rId77" w:history="1">
        <w:r w:rsidR="009E07D0" w:rsidRPr="00CE50EE">
          <w:rPr>
            <w:rStyle w:val="Hyperlink"/>
            <w:rFonts w:ascii="Times New Roman" w:eastAsia="Times New Roman" w:hAnsi="Times New Roman" w:cs="Times New Roman"/>
            <w:color w:val="000000" w:themeColor="text1"/>
            <w:u w:val="none"/>
            <w:lang w:val="en-NL" w:eastAsia="en-NL"/>
          </w:rPr>
          <w:t>https://www.gamingbible.co.uk/features/pc-</w:t>
        </w:r>
        <w:r w:rsidR="009E07D0" w:rsidRPr="00CE50EE">
          <w:rPr>
            <w:rStyle w:val="Hyperlink"/>
            <w:rFonts w:ascii="Times New Roman" w:eastAsia="Times New Roman" w:hAnsi="Times New Roman" w:cs="Times New Roman"/>
            <w:color w:val="000000" w:themeColor="text1"/>
            <w:u w:val="none"/>
            <w:lang w:val="en-NL" w:eastAsia="en-NL"/>
          </w:rPr>
          <w:tab/>
          <w:t>before-i-forget-highlights-the-reality-of-living-with-dementia-20200707</w:t>
        </w:r>
      </w:hyperlink>
    </w:p>
    <w:p w14:paraId="4024F674" w14:textId="16EC9F53" w:rsidR="00560676" w:rsidRDefault="00560676" w:rsidP="00A94AFA">
      <w:pPr>
        <w:widowControl/>
        <w:spacing w:after="0" w:line="360" w:lineRule="auto"/>
        <w:rPr>
          <w:rFonts w:ascii="Times New Roman" w:eastAsia="Times New Roman" w:hAnsi="Times New Roman" w:cs="Times New Roman"/>
          <w:color w:val="000000" w:themeColor="text1"/>
          <w:lang w:val="en-NL" w:eastAsia="en-NL"/>
        </w:rPr>
      </w:pPr>
    </w:p>
    <w:p w14:paraId="0EA8E3B6" w14:textId="00346535" w:rsidR="003428A4" w:rsidRDefault="003428A4" w:rsidP="00A94AFA">
      <w:pPr>
        <w:widowControl/>
        <w:spacing w:after="0" w:line="360" w:lineRule="auto"/>
        <w:rPr>
          <w:rFonts w:ascii="Times New Roman" w:eastAsia="Times New Roman" w:hAnsi="Times New Roman" w:cs="Times New Roman"/>
          <w:color w:val="000000" w:themeColor="text1"/>
          <w:lang w:val="en-NL" w:eastAsia="en-NL"/>
        </w:rPr>
      </w:pPr>
    </w:p>
    <w:p w14:paraId="45EE9E5E" w14:textId="77777777" w:rsidR="004E67FD" w:rsidRDefault="004E67FD" w:rsidP="00681AB3">
      <w:pPr>
        <w:widowControl/>
        <w:spacing w:after="0" w:line="360" w:lineRule="auto"/>
        <w:rPr>
          <w:rFonts w:ascii="Times New Roman" w:eastAsia="Times New Roman" w:hAnsi="Times New Roman" w:cs="Times New Roman"/>
          <w:color w:val="000000" w:themeColor="text1"/>
          <w:lang w:val="en-NL" w:eastAsia="en-NL"/>
        </w:rPr>
      </w:pPr>
    </w:p>
    <w:p w14:paraId="6A9ACB48" w14:textId="77565458" w:rsidR="00681AB3" w:rsidRPr="0057096A" w:rsidRDefault="00681AB3" w:rsidP="00681AB3">
      <w:pPr>
        <w:widowControl/>
        <w:spacing w:after="0" w:line="360" w:lineRule="auto"/>
        <w:rPr>
          <w:rFonts w:ascii="Times New Roman" w:hAnsi="Times New Roman" w:cs="Times New Roman"/>
          <w:b/>
          <w:bCs/>
          <w:lang w:val="en-GB" w:eastAsia="en-NL"/>
        </w:rPr>
      </w:pPr>
      <w:r w:rsidRPr="0057096A">
        <w:rPr>
          <w:rFonts w:ascii="Times New Roman" w:hAnsi="Times New Roman" w:cs="Times New Roman"/>
          <w:b/>
          <w:bCs/>
          <w:lang w:val="en-GB" w:eastAsia="en-NL"/>
        </w:rPr>
        <w:lastRenderedPageBreak/>
        <w:t xml:space="preserve">Appendix </w:t>
      </w:r>
      <w:r>
        <w:rPr>
          <w:rFonts w:ascii="Times New Roman" w:hAnsi="Times New Roman" w:cs="Times New Roman"/>
          <w:b/>
          <w:bCs/>
          <w:lang w:val="en-GB" w:eastAsia="en-NL"/>
        </w:rPr>
        <w:t>A</w:t>
      </w:r>
      <w:r w:rsidRPr="0057096A">
        <w:rPr>
          <w:rFonts w:ascii="Times New Roman" w:hAnsi="Times New Roman" w:cs="Times New Roman"/>
          <w:b/>
          <w:bCs/>
          <w:lang w:val="en-GB" w:eastAsia="en-NL"/>
        </w:rPr>
        <w:t xml:space="preserve">: Interview </w:t>
      </w:r>
      <w:r>
        <w:rPr>
          <w:rFonts w:ascii="Times New Roman" w:hAnsi="Times New Roman" w:cs="Times New Roman"/>
          <w:b/>
          <w:bCs/>
          <w:lang w:val="en-GB" w:eastAsia="en-NL"/>
        </w:rPr>
        <w:t>g</w:t>
      </w:r>
      <w:r w:rsidRPr="0057096A">
        <w:rPr>
          <w:rFonts w:ascii="Times New Roman" w:hAnsi="Times New Roman" w:cs="Times New Roman"/>
          <w:b/>
          <w:bCs/>
          <w:lang w:val="en-GB" w:eastAsia="en-NL"/>
        </w:rPr>
        <w:t>uide</w:t>
      </w:r>
    </w:p>
    <w:p w14:paraId="4F757C3F" w14:textId="77777777" w:rsidR="00681AB3" w:rsidRPr="0057096A" w:rsidRDefault="00681AB3" w:rsidP="00681AB3">
      <w:pPr>
        <w:widowControl/>
        <w:spacing w:after="0" w:line="360" w:lineRule="auto"/>
        <w:rPr>
          <w:rFonts w:cs="Times New Roman"/>
          <w:lang w:val="en-GB" w:eastAsia="en-NL"/>
        </w:rPr>
      </w:pPr>
    </w:p>
    <w:p w14:paraId="692C56B9" w14:textId="77777777" w:rsidR="00681AB3" w:rsidRPr="0057096A" w:rsidRDefault="00681AB3" w:rsidP="00681AB3">
      <w:pPr>
        <w:widowControl/>
        <w:spacing w:after="0" w:line="360" w:lineRule="auto"/>
        <w:rPr>
          <w:rFonts w:ascii="Times New Roman" w:hAnsi="Times New Roman" w:cs="Times New Roman"/>
          <w:lang w:val="en-GB" w:eastAsia="en-NL"/>
        </w:rPr>
      </w:pPr>
      <w:r w:rsidRPr="0057096A">
        <w:rPr>
          <w:rFonts w:ascii="Times New Roman" w:hAnsi="Times New Roman" w:cs="Times New Roman"/>
          <w:lang w:val="en-GB" w:eastAsia="en-NL"/>
        </w:rPr>
        <w:t>Introduction text:</w:t>
      </w:r>
    </w:p>
    <w:p w14:paraId="6507EF3D" w14:textId="77777777" w:rsidR="00681AB3" w:rsidRPr="0057096A" w:rsidRDefault="00681AB3" w:rsidP="00681AB3">
      <w:pPr>
        <w:widowControl/>
        <w:spacing w:after="0" w:line="360" w:lineRule="auto"/>
        <w:ind w:firstLine="720"/>
        <w:rPr>
          <w:rFonts w:ascii="Times New Roman" w:hAnsi="Times New Roman" w:cs="Times New Roman"/>
          <w:lang w:val="en-GB" w:eastAsia="en-NL"/>
        </w:rPr>
      </w:pPr>
      <w:r w:rsidRPr="0057096A">
        <w:rPr>
          <w:rFonts w:ascii="Times New Roman" w:hAnsi="Times New Roman" w:cs="Times New Roman"/>
          <w:lang w:val="en-GB" w:eastAsia="en-NL"/>
        </w:rPr>
        <w:t xml:space="preserve">First of all, thank you for taking the time to participate, this is hugely appreciated! </w:t>
      </w:r>
    </w:p>
    <w:p w14:paraId="7C71F6E9" w14:textId="77777777" w:rsidR="00681AB3" w:rsidRPr="0057096A" w:rsidRDefault="00681AB3" w:rsidP="00681AB3">
      <w:pPr>
        <w:widowControl/>
        <w:spacing w:after="0" w:line="360" w:lineRule="auto"/>
        <w:rPr>
          <w:rFonts w:ascii="Times New Roman" w:hAnsi="Times New Roman" w:cs="Times New Roman"/>
          <w:lang w:val="en-GB" w:eastAsia="en-NL"/>
        </w:rPr>
      </w:pPr>
      <w:r w:rsidRPr="0057096A">
        <w:rPr>
          <w:rFonts w:ascii="Times New Roman" w:hAnsi="Times New Roman" w:cs="Times New Roman"/>
          <w:lang w:val="en-GB" w:eastAsia="en-NL"/>
        </w:rPr>
        <w:t xml:space="preserve">Just as a short introduction, this research is aiming to investigate the </w:t>
      </w:r>
      <w:r>
        <w:rPr>
          <w:rFonts w:ascii="Times New Roman" w:hAnsi="Times New Roman" w:cs="Times New Roman"/>
          <w:lang w:val="en-GB" w:eastAsia="en-NL"/>
        </w:rPr>
        <w:t>coping</w:t>
      </w:r>
      <w:r w:rsidRPr="0057096A">
        <w:rPr>
          <w:rFonts w:ascii="Times New Roman" w:hAnsi="Times New Roman" w:cs="Times New Roman"/>
          <w:lang w:val="en-GB" w:eastAsia="en-NL"/>
        </w:rPr>
        <w:t xml:space="preserve"> process of game designers that work or have worked on emotionally impactful games. These games have been described as games that have a strong emotional impact in the form of complex mixed-effect experiences. These games usually touch upon topics that evoke quite strong emotions such as death, depression, grief etc. I will be asking you questions about your profession, your experiences when designing games and how these have helped you overcome difficult situations in your life. Is there anything that you would like to ask before we start?</w:t>
      </w:r>
    </w:p>
    <w:p w14:paraId="3B1A3D3C" w14:textId="77777777" w:rsidR="00681AB3" w:rsidRPr="0057096A" w:rsidRDefault="00681AB3" w:rsidP="00681AB3">
      <w:pPr>
        <w:widowControl/>
        <w:spacing w:after="0" w:line="360" w:lineRule="auto"/>
        <w:rPr>
          <w:rFonts w:ascii="Times New Roman" w:hAnsi="Times New Roman" w:cs="Times New Roman"/>
          <w:lang w:val="en-GB" w:eastAsia="en-NL"/>
        </w:rPr>
      </w:pPr>
    </w:p>
    <w:tbl>
      <w:tblPr>
        <w:tblStyle w:val="Tabelraster5"/>
        <w:tblW w:w="9017" w:type="dxa"/>
        <w:tblInd w:w="0" w:type="dxa"/>
        <w:tblLook w:val="04A0" w:firstRow="1" w:lastRow="0" w:firstColumn="1" w:lastColumn="0" w:noHBand="0" w:noVBand="1"/>
      </w:tblPr>
      <w:tblGrid>
        <w:gridCol w:w="3686"/>
        <w:gridCol w:w="3118"/>
        <w:gridCol w:w="2213"/>
      </w:tblGrid>
      <w:tr w:rsidR="00681AB3" w:rsidRPr="0057096A" w14:paraId="3E40A08F" w14:textId="77777777" w:rsidTr="00D22A71">
        <w:tc>
          <w:tcPr>
            <w:tcW w:w="6804" w:type="dxa"/>
            <w:gridSpan w:val="2"/>
            <w:tcBorders>
              <w:top w:val="nil"/>
              <w:left w:val="nil"/>
              <w:bottom w:val="single" w:sz="4" w:space="0" w:color="auto"/>
              <w:right w:val="nil"/>
            </w:tcBorders>
          </w:tcPr>
          <w:p w14:paraId="78ABF28C" w14:textId="77777777" w:rsidR="00681AB3" w:rsidRPr="0057096A" w:rsidRDefault="00681AB3" w:rsidP="00D22A71">
            <w:pPr>
              <w:spacing w:after="0" w:line="360" w:lineRule="auto"/>
              <w:rPr>
                <w:rFonts w:cs="Times New Roman"/>
                <w:lang w:val="en-GB" w:eastAsia="nl-NL"/>
              </w:rPr>
            </w:pPr>
            <w:r w:rsidRPr="0057096A">
              <w:rPr>
                <w:rFonts w:cs="Times New Roman"/>
                <w:lang w:val="en-GB" w:eastAsia="nl-NL"/>
              </w:rPr>
              <w:t>Introduction questions</w:t>
            </w:r>
          </w:p>
        </w:tc>
        <w:tc>
          <w:tcPr>
            <w:tcW w:w="2213" w:type="dxa"/>
            <w:tcBorders>
              <w:top w:val="nil"/>
              <w:left w:val="nil"/>
              <w:bottom w:val="single" w:sz="4" w:space="0" w:color="auto"/>
              <w:right w:val="nil"/>
            </w:tcBorders>
          </w:tcPr>
          <w:p w14:paraId="7784D732" w14:textId="77777777" w:rsidR="00681AB3" w:rsidRPr="0057096A" w:rsidRDefault="00681AB3" w:rsidP="00D22A71">
            <w:pPr>
              <w:spacing w:after="0" w:line="360" w:lineRule="auto"/>
              <w:rPr>
                <w:rFonts w:cs="Times New Roman"/>
                <w:lang w:val="en-GB" w:eastAsia="nl-NL"/>
              </w:rPr>
            </w:pPr>
          </w:p>
        </w:tc>
      </w:tr>
      <w:tr w:rsidR="00681AB3" w:rsidRPr="0057096A" w14:paraId="1B236A12" w14:textId="77777777" w:rsidTr="00D22A71">
        <w:tc>
          <w:tcPr>
            <w:tcW w:w="3686" w:type="dxa"/>
            <w:tcBorders>
              <w:left w:val="nil"/>
              <w:bottom w:val="single" w:sz="4" w:space="0" w:color="auto"/>
              <w:right w:val="nil"/>
            </w:tcBorders>
          </w:tcPr>
          <w:p w14:paraId="505C707B"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Question</w:t>
            </w:r>
          </w:p>
        </w:tc>
        <w:tc>
          <w:tcPr>
            <w:tcW w:w="3118" w:type="dxa"/>
            <w:tcBorders>
              <w:left w:val="nil"/>
              <w:bottom w:val="single" w:sz="4" w:space="0" w:color="auto"/>
              <w:right w:val="nil"/>
            </w:tcBorders>
          </w:tcPr>
          <w:p w14:paraId="0553F30F"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Probe</w:t>
            </w:r>
          </w:p>
        </w:tc>
        <w:tc>
          <w:tcPr>
            <w:tcW w:w="2213" w:type="dxa"/>
            <w:tcBorders>
              <w:left w:val="nil"/>
              <w:bottom w:val="single" w:sz="4" w:space="0" w:color="auto"/>
              <w:right w:val="nil"/>
            </w:tcBorders>
          </w:tcPr>
          <w:p w14:paraId="00A027CC"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Explanation</w:t>
            </w:r>
          </w:p>
        </w:tc>
      </w:tr>
      <w:tr w:rsidR="00681AB3" w:rsidRPr="0057096A" w14:paraId="56DD7056" w14:textId="77777777" w:rsidTr="00D22A71">
        <w:trPr>
          <w:trHeight w:val="510"/>
        </w:trPr>
        <w:tc>
          <w:tcPr>
            <w:tcW w:w="3686" w:type="dxa"/>
            <w:tcBorders>
              <w:left w:val="nil"/>
              <w:bottom w:val="nil"/>
              <w:right w:val="nil"/>
            </w:tcBorders>
          </w:tcPr>
          <w:p w14:paraId="38A8E76B" w14:textId="77777777" w:rsidR="00681AB3" w:rsidRPr="0057096A" w:rsidRDefault="00681AB3" w:rsidP="00D22A71">
            <w:pPr>
              <w:tabs>
                <w:tab w:val="center" w:pos="1394"/>
              </w:tabs>
              <w:spacing w:after="0" w:line="360" w:lineRule="auto"/>
              <w:jc w:val="center"/>
              <w:rPr>
                <w:rFonts w:cs="Times New Roman"/>
                <w:lang w:val="en-GB" w:eastAsia="nl-NL"/>
              </w:rPr>
            </w:pPr>
            <w:r w:rsidRPr="0057096A">
              <w:rPr>
                <w:rFonts w:cs="Times New Roman"/>
                <w:lang w:val="en-GB" w:eastAsia="nl-NL"/>
              </w:rPr>
              <w:t>Have you been provided with the informed consent form?</w:t>
            </w:r>
          </w:p>
        </w:tc>
        <w:tc>
          <w:tcPr>
            <w:tcW w:w="3118" w:type="dxa"/>
            <w:tcBorders>
              <w:left w:val="nil"/>
              <w:bottom w:val="nil"/>
              <w:right w:val="nil"/>
            </w:tcBorders>
          </w:tcPr>
          <w:p w14:paraId="42C2BFA9"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n.a.</w:t>
            </w:r>
          </w:p>
        </w:tc>
        <w:tc>
          <w:tcPr>
            <w:tcW w:w="2213" w:type="dxa"/>
            <w:tcBorders>
              <w:left w:val="nil"/>
              <w:bottom w:val="nil"/>
              <w:right w:val="nil"/>
            </w:tcBorders>
          </w:tcPr>
          <w:p w14:paraId="443F9900"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Formal requirement</w:t>
            </w:r>
          </w:p>
        </w:tc>
      </w:tr>
      <w:tr w:rsidR="00681AB3" w:rsidRPr="0057096A" w14:paraId="74C39DCA" w14:textId="77777777" w:rsidTr="00D22A71">
        <w:tc>
          <w:tcPr>
            <w:tcW w:w="3686" w:type="dxa"/>
            <w:tcBorders>
              <w:top w:val="nil"/>
              <w:left w:val="nil"/>
              <w:bottom w:val="nil"/>
              <w:right w:val="nil"/>
            </w:tcBorders>
          </w:tcPr>
          <w:p w14:paraId="082B7D32" w14:textId="77777777" w:rsidR="00681AB3" w:rsidRPr="0057096A" w:rsidRDefault="00681AB3" w:rsidP="00D22A71">
            <w:pPr>
              <w:spacing w:after="0" w:line="360" w:lineRule="auto"/>
              <w:rPr>
                <w:rFonts w:cs="Times New Roman"/>
                <w:lang w:val="en-GB" w:eastAsia="nl-NL"/>
              </w:rPr>
            </w:pPr>
          </w:p>
          <w:p w14:paraId="076E9480"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Are you a professional game designer/developer?</w:t>
            </w:r>
          </w:p>
          <w:p w14:paraId="3843A1DB" w14:textId="77777777" w:rsidR="00681AB3" w:rsidRPr="0057096A" w:rsidRDefault="00681AB3" w:rsidP="00D22A71">
            <w:pPr>
              <w:spacing w:after="0" w:line="360" w:lineRule="auto"/>
              <w:jc w:val="center"/>
              <w:rPr>
                <w:rFonts w:cs="Times New Roman"/>
                <w:lang w:val="en-GB" w:eastAsia="nl-NL"/>
              </w:rPr>
            </w:pPr>
          </w:p>
          <w:p w14:paraId="15A5209C" w14:textId="77777777" w:rsidR="00681AB3" w:rsidRPr="0057096A" w:rsidRDefault="00681AB3" w:rsidP="00D22A71">
            <w:pPr>
              <w:spacing w:after="0" w:line="360" w:lineRule="auto"/>
              <w:jc w:val="center"/>
              <w:rPr>
                <w:rFonts w:cs="Times New Roman"/>
                <w:lang w:val="en-GB" w:eastAsia="nl-NL"/>
              </w:rPr>
            </w:pPr>
          </w:p>
          <w:p w14:paraId="7AE0B02C" w14:textId="77777777" w:rsidR="00681AB3" w:rsidRPr="0057096A" w:rsidRDefault="00681AB3" w:rsidP="00D22A71">
            <w:pPr>
              <w:spacing w:after="0" w:line="360" w:lineRule="auto"/>
              <w:jc w:val="center"/>
              <w:rPr>
                <w:rFonts w:cs="Times New Roman"/>
                <w:lang w:val="en-GB" w:eastAsia="nl-NL"/>
              </w:rPr>
            </w:pPr>
          </w:p>
          <w:p w14:paraId="18D38E55" w14:textId="77777777" w:rsidR="00681AB3" w:rsidRPr="0057096A" w:rsidRDefault="00681AB3" w:rsidP="00D22A71">
            <w:pPr>
              <w:spacing w:after="0" w:line="360" w:lineRule="auto"/>
              <w:jc w:val="center"/>
              <w:rPr>
                <w:rFonts w:cs="Times New Roman"/>
                <w:lang w:val="en-GB" w:eastAsia="nl-NL"/>
              </w:rPr>
            </w:pPr>
          </w:p>
          <w:p w14:paraId="07082095" w14:textId="77777777" w:rsidR="00681AB3" w:rsidRPr="0057096A" w:rsidRDefault="00681AB3" w:rsidP="00D22A71">
            <w:pPr>
              <w:spacing w:after="0" w:line="360" w:lineRule="auto"/>
              <w:rPr>
                <w:rFonts w:cs="Times New Roman"/>
                <w:lang w:val="en-GB" w:eastAsia="nl-NL"/>
              </w:rPr>
            </w:pPr>
          </w:p>
          <w:p w14:paraId="5DD6B577"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What games have you previously worked on?</w:t>
            </w:r>
          </w:p>
          <w:p w14:paraId="10FC7F0F" w14:textId="77777777" w:rsidR="00681AB3" w:rsidRPr="0057096A" w:rsidRDefault="00681AB3" w:rsidP="00D22A71">
            <w:pPr>
              <w:spacing w:after="0" w:line="360" w:lineRule="auto"/>
              <w:rPr>
                <w:rFonts w:cs="Times New Roman"/>
                <w:lang w:val="en-GB" w:eastAsia="nl-NL"/>
              </w:rPr>
            </w:pPr>
          </w:p>
          <w:p w14:paraId="41A31A59"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You mention ‘game x’, could you describe to me what is the story behind making it?</w:t>
            </w:r>
          </w:p>
          <w:p w14:paraId="29368F24" w14:textId="77777777" w:rsidR="00681AB3" w:rsidRPr="0057096A" w:rsidRDefault="00681AB3" w:rsidP="00D22A71">
            <w:pPr>
              <w:spacing w:after="0" w:line="360" w:lineRule="auto"/>
              <w:rPr>
                <w:rFonts w:cs="Times New Roman"/>
                <w:lang w:val="en-GB" w:eastAsia="nl-NL"/>
              </w:rPr>
            </w:pPr>
          </w:p>
          <w:p w14:paraId="2D1E2482" w14:textId="77777777" w:rsidR="00681AB3" w:rsidRPr="0057096A" w:rsidRDefault="00681AB3" w:rsidP="00D22A71">
            <w:pPr>
              <w:spacing w:after="0" w:line="360" w:lineRule="auto"/>
              <w:rPr>
                <w:rFonts w:cs="Times New Roman"/>
                <w:lang w:val="en-GB" w:eastAsia="nl-NL"/>
              </w:rPr>
            </w:pPr>
          </w:p>
          <w:p w14:paraId="786B4D30"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You mentioned ‘game x’, with the topic of ‘y’ central to the game. Could you tell me why you chose this topic?</w:t>
            </w:r>
          </w:p>
          <w:p w14:paraId="477D32F5" w14:textId="77777777" w:rsidR="00681AB3" w:rsidRPr="0057096A" w:rsidRDefault="00681AB3" w:rsidP="00D22A71">
            <w:pPr>
              <w:spacing w:after="0" w:line="360" w:lineRule="auto"/>
              <w:jc w:val="center"/>
              <w:rPr>
                <w:rFonts w:cs="Times New Roman"/>
                <w:lang w:val="en-GB" w:eastAsia="nl-NL"/>
              </w:rPr>
            </w:pPr>
          </w:p>
          <w:p w14:paraId="2918B90C" w14:textId="77777777" w:rsidR="00681AB3" w:rsidRPr="0057096A" w:rsidRDefault="00681AB3" w:rsidP="00D22A71">
            <w:pPr>
              <w:spacing w:after="0" w:line="360" w:lineRule="auto"/>
              <w:jc w:val="center"/>
              <w:rPr>
                <w:rFonts w:cs="Times New Roman"/>
                <w:lang w:val="en-GB" w:eastAsia="nl-NL"/>
              </w:rPr>
            </w:pPr>
          </w:p>
          <w:p w14:paraId="347FC53F"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lastRenderedPageBreak/>
              <w:t>In ‘game x’ there is a scene where ‘y’ happens, why did you include this?</w:t>
            </w:r>
          </w:p>
          <w:p w14:paraId="24BECB18" w14:textId="77777777" w:rsidR="00681AB3" w:rsidRPr="0057096A" w:rsidRDefault="00681AB3" w:rsidP="00D22A71">
            <w:pPr>
              <w:spacing w:after="0" w:line="360" w:lineRule="auto"/>
              <w:jc w:val="center"/>
              <w:rPr>
                <w:rFonts w:cs="Times New Roman"/>
                <w:lang w:val="en-GB" w:eastAsia="nl-NL"/>
              </w:rPr>
            </w:pPr>
          </w:p>
          <w:p w14:paraId="46821CF4"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In ‘game x’ there is a scene where ‘y’ happens which is open to interpretation, why did you make this part of the game?</w:t>
            </w:r>
          </w:p>
          <w:p w14:paraId="089D9030" w14:textId="77777777" w:rsidR="00681AB3" w:rsidRPr="0057096A" w:rsidRDefault="00681AB3" w:rsidP="00D22A71">
            <w:pPr>
              <w:spacing w:after="0" w:line="360" w:lineRule="auto"/>
              <w:jc w:val="center"/>
              <w:rPr>
                <w:rFonts w:cs="Times New Roman"/>
                <w:lang w:val="en-GB" w:eastAsia="nl-NL"/>
              </w:rPr>
            </w:pPr>
          </w:p>
        </w:tc>
        <w:tc>
          <w:tcPr>
            <w:tcW w:w="3118" w:type="dxa"/>
            <w:tcBorders>
              <w:top w:val="nil"/>
              <w:left w:val="nil"/>
              <w:bottom w:val="nil"/>
              <w:right w:val="nil"/>
            </w:tcBorders>
          </w:tcPr>
          <w:p w14:paraId="1FB14939" w14:textId="77777777" w:rsidR="00681AB3" w:rsidRPr="0057096A" w:rsidRDefault="00681AB3" w:rsidP="00D22A71">
            <w:pPr>
              <w:spacing w:after="0" w:line="360" w:lineRule="auto"/>
              <w:rPr>
                <w:rFonts w:cs="Times New Roman"/>
                <w:lang w:val="en-GB" w:eastAsia="nl-NL"/>
              </w:rPr>
            </w:pPr>
          </w:p>
          <w:p w14:paraId="6F52C3A1"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If yes: What motivated you to become one? How do you value your profession?</w:t>
            </w:r>
          </w:p>
          <w:p w14:paraId="5527F2F8"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If no: Why are you still designing games? What does this mean to you?</w:t>
            </w:r>
          </w:p>
          <w:p w14:paraId="78A0FB1E" w14:textId="77777777" w:rsidR="00681AB3" w:rsidRPr="0057096A" w:rsidRDefault="00681AB3" w:rsidP="00D22A71">
            <w:pPr>
              <w:spacing w:after="0" w:line="360" w:lineRule="auto"/>
              <w:rPr>
                <w:rFonts w:cs="Times New Roman"/>
                <w:lang w:val="en-GB" w:eastAsia="nl-NL"/>
              </w:rPr>
            </w:pPr>
          </w:p>
          <w:p w14:paraId="52CEA4BC" w14:textId="77777777" w:rsidR="00681AB3" w:rsidRPr="0057096A" w:rsidRDefault="00681AB3" w:rsidP="00D22A71">
            <w:pPr>
              <w:spacing w:after="0" w:line="360" w:lineRule="auto"/>
              <w:rPr>
                <w:rFonts w:cs="Times New Roman"/>
                <w:lang w:val="en-GB" w:eastAsia="nl-NL"/>
              </w:rPr>
            </w:pPr>
          </w:p>
          <w:p w14:paraId="5C929D6E" w14:textId="77777777" w:rsidR="00681AB3" w:rsidRPr="0057096A" w:rsidRDefault="00681AB3" w:rsidP="00D22A71">
            <w:pPr>
              <w:spacing w:after="0" w:line="360" w:lineRule="auto"/>
              <w:rPr>
                <w:rFonts w:cs="Times New Roman"/>
                <w:lang w:val="en-GB" w:eastAsia="nl-NL"/>
              </w:rPr>
            </w:pPr>
          </w:p>
          <w:p w14:paraId="7FAE7CB1" w14:textId="77777777" w:rsidR="00681AB3" w:rsidRPr="0057096A" w:rsidRDefault="00681AB3" w:rsidP="00D22A71">
            <w:pPr>
              <w:spacing w:after="0" w:line="360" w:lineRule="auto"/>
              <w:rPr>
                <w:rFonts w:cs="Times New Roman"/>
                <w:lang w:val="en-GB" w:eastAsia="nl-NL"/>
              </w:rPr>
            </w:pPr>
          </w:p>
          <w:p w14:paraId="63F29C8B"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How did the narrative come about? What were some of the inspirations/decisions going into the design process?</w:t>
            </w:r>
          </w:p>
          <w:p w14:paraId="6D6C5F47" w14:textId="77777777" w:rsidR="00681AB3" w:rsidRPr="0057096A" w:rsidRDefault="00681AB3" w:rsidP="00D22A71">
            <w:pPr>
              <w:spacing w:after="0" w:line="360" w:lineRule="auto"/>
              <w:jc w:val="center"/>
              <w:rPr>
                <w:rFonts w:cs="Times New Roman"/>
                <w:lang w:val="en-GB" w:eastAsia="nl-NL"/>
              </w:rPr>
            </w:pPr>
          </w:p>
          <w:p w14:paraId="71901E60"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Is this topic of personal significance to you? Why?</w:t>
            </w:r>
          </w:p>
          <w:p w14:paraId="40EA452E" w14:textId="77777777" w:rsidR="00681AB3" w:rsidRPr="0057096A" w:rsidRDefault="00681AB3" w:rsidP="00D22A71">
            <w:pPr>
              <w:spacing w:after="0" w:line="360" w:lineRule="auto"/>
              <w:jc w:val="center"/>
              <w:rPr>
                <w:rFonts w:cs="Times New Roman"/>
                <w:lang w:val="en-GB" w:eastAsia="nl-NL"/>
              </w:rPr>
            </w:pPr>
          </w:p>
          <w:p w14:paraId="766CDCBC" w14:textId="77777777" w:rsidR="00681AB3" w:rsidRPr="0057096A" w:rsidRDefault="00681AB3" w:rsidP="00D22A71">
            <w:pPr>
              <w:spacing w:after="0" w:line="360" w:lineRule="auto"/>
              <w:jc w:val="center"/>
              <w:rPr>
                <w:rFonts w:cs="Times New Roman"/>
                <w:lang w:val="en-GB" w:eastAsia="nl-NL"/>
              </w:rPr>
            </w:pPr>
          </w:p>
          <w:p w14:paraId="495D0F22" w14:textId="77777777" w:rsidR="00681AB3" w:rsidRPr="0057096A" w:rsidRDefault="00681AB3" w:rsidP="00D22A71">
            <w:pPr>
              <w:spacing w:after="0" w:line="360" w:lineRule="auto"/>
              <w:jc w:val="center"/>
              <w:rPr>
                <w:rFonts w:cs="Times New Roman"/>
                <w:lang w:val="en-GB" w:eastAsia="nl-NL"/>
              </w:rPr>
            </w:pPr>
          </w:p>
          <w:p w14:paraId="121A687E" w14:textId="77777777" w:rsidR="00681AB3" w:rsidRPr="0057096A" w:rsidRDefault="00681AB3" w:rsidP="00D22A71">
            <w:pPr>
              <w:spacing w:after="0" w:line="360" w:lineRule="auto"/>
              <w:rPr>
                <w:rFonts w:cs="Times New Roman"/>
                <w:lang w:val="en-GB" w:eastAsia="nl-NL"/>
              </w:rPr>
            </w:pPr>
          </w:p>
        </w:tc>
        <w:tc>
          <w:tcPr>
            <w:tcW w:w="2213" w:type="dxa"/>
            <w:tcBorders>
              <w:top w:val="nil"/>
              <w:left w:val="nil"/>
              <w:bottom w:val="nil"/>
              <w:right w:val="nil"/>
            </w:tcBorders>
          </w:tcPr>
          <w:p w14:paraId="1A2754C9" w14:textId="77777777" w:rsidR="00681AB3" w:rsidRPr="0057096A" w:rsidRDefault="00681AB3" w:rsidP="00D22A71">
            <w:pPr>
              <w:spacing w:after="0" w:line="360" w:lineRule="auto"/>
              <w:jc w:val="center"/>
              <w:rPr>
                <w:rFonts w:cs="Times New Roman"/>
                <w:lang w:val="en-GB" w:eastAsia="nl-NL"/>
              </w:rPr>
            </w:pPr>
          </w:p>
          <w:p w14:paraId="71EC6088"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Icebreaker</w:t>
            </w:r>
          </w:p>
          <w:p w14:paraId="1440467B" w14:textId="77777777" w:rsidR="00681AB3" w:rsidRPr="0057096A" w:rsidRDefault="00681AB3" w:rsidP="00D22A71">
            <w:pPr>
              <w:spacing w:after="0" w:line="360" w:lineRule="auto"/>
              <w:jc w:val="center"/>
              <w:rPr>
                <w:rFonts w:cs="Times New Roman"/>
                <w:lang w:val="en-GB" w:eastAsia="nl-NL"/>
              </w:rPr>
            </w:pPr>
          </w:p>
          <w:p w14:paraId="00DCA6F1" w14:textId="77777777" w:rsidR="00681AB3" w:rsidRPr="0057096A" w:rsidRDefault="00681AB3" w:rsidP="00D22A71">
            <w:pPr>
              <w:spacing w:after="0" w:line="360" w:lineRule="auto"/>
              <w:jc w:val="center"/>
              <w:rPr>
                <w:rFonts w:cs="Times New Roman"/>
                <w:lang w:val="en-GB" w:eastAsia="nl-NL"/>
              </w:rPr>
            </w:pPr>
          </w:p>
          <w:p w14:paraId="2BFD1F41" w14:textId="77777777" w:rsidR="00681AB3" w:rsidRPr="0057096A" w:rsidRDefault="00681AB3" w:rsidP="00D22A71">
            <w:pPr>
              <w:spacing w:after="0" w:line="360" w:lineRule="auto"/>
              <w:jc w:val="center"/>
              <w:rPr>
                <w:rFonts w:cs="Times New Roman"/>
                <w:lang w:val="en-GB" w:eastAsia="nl-NL"/>
              </w:rPr>
            </w:pPr>
          </w:p>
          <w:p w14:paraId="28A4C0D4" w14:textId="77777777" w:rsidR="00681AB3" w:rsidRPr="0057096A" w:rsidRDefault="00681AB3" w:rsidP="00D22A71">
            <w:pPr>
              <w:spacing w:after="0" w:line="360" w:lineRule="auto"/>
              <w:jc w:val="center"/>
              <w:rPr>
                <w:rFonts w:cs="Times New Roman"/>
                <w:lang w:val="en-GB" w:eastAsia="nl-NL"/>
              </w:rPr>
            </w:pPr>
          </w:p>
          <w:p w14:paraId="53865D8B" w14:textId="77777777" w:rsidR="00681AB3" w:rsidRPr="0057096A" w:rsidRDefault="00681AB3" w:rsidP="00D22A71">
            <w:pPr>
              <w:spacing w:after="0" w:line="360" w:lineRule="auto"/>
              <w:jc w:val="center"/>
              <w:rPr>
                <w:rFonts w:cs="Times New Roman"/>
                <w:lang w:val="en-GB" w:eastAsia="nl-NL"/>
              </w:rPr>
            </w:pPr>
          </w:p>
          <w:p w14:paraId="64BF7B7E" w14:textId="77777777" w:rsidR="00681AB3" w:rsidRPr="0057096A" w:rsidRDefault="00681AB3" w:rsidP="00D22A71">
            <w:pPr>
              <w:spacing w:after="0" w:line="360" w:lineRule="auto"/>
              <w:rPr>
                <w:rFonts w:cs="Times New Roman"/>
                <w:lang w:val="en-GB" w:eastAsia="nl-NL"/>
              </w:rPr>
            </w:pPr>
          </w:p>
          <w:p w14:paraId="20F178C7"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Icebreaker</w:t>
            </w:r>
          </w:p>
          <w:p w14:paraId="6AB32243" w14:textId="77777777" w:rsidR="00681AB3" w:rsidRPr="0057096A" w:rsidRDefault="00681AB3" w:rsidP="00D22A71">
            <w:pPr>
              <w:spacing w:after="0" w:line="360" w:lineRule="auto"/>
              <w:jc w:val="center"/>
              <w:rPr>
                <w:rFonts w:cs="Times New Roman"/>
                <w:lang w:val="en-GB" w:eastAsia="nl-NL"/>
              </w:rPr>
            </w:pPr>
          </w:p>
          <w:p w14:paraId="7536587A" w14:textId="77777777" w:rsidR="00681AB3" w:rsidRPr="0057096A" w:rsidRDefault="00681AB3" w:rsidP="00D22A71">
            <w:pPr>
              <w:spacing w:after="0" w:line="360" w:lineRule="auto"/>
              <w:rPr>
                <w:rFonts w:cs="Times New Roman"/>
                <w:lang w:val="en-GB" w:eastAsia="nl-NL"/>
              </w:rPr>
            </w:pPr>
          </w:p>
          <w:p w14:paraId="40ED2EFD"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Game design</w:t>
            </w:r>
          </w:p>
          <w:p w14:paraId="663084B0" w14:textId="77777777" w:rsidR="00681AB3" w:rsidRPr="0057096A" w:rsidRDefault="00681AB3" w:rsidP="00D22A71">
            <w:pPr>
              <w:spacing w:after="0" w:line="360" w:lineRule="auto"/>
              <w:jc w:val="center"/>
              <w:rPr>
                <w:rFonts w:cs="Times New Roman"/>
                <w:lang w:val="en-GB" w:eastAsia="nl-NL"/>
              </w:rPr>
            </w:pPr>
          </w:p>
          <w:p w14:paraId="6E5F398A" w14:textId="77777777" w:rsidR="00681AB3" w:rsidRPr="0057096A" w:rsidRDefault="00681AB3" w:rsidP="00D22A71">
            <w:pPr>
              <w:spacing w:after="0" w:line="360" w:lineRule="auto"/>
              <w:jc w:val="center"/>
              <w:rPr>
                <w:rFonts w:cs="Times New Roman"/>
                <w:lang w:val="en-GB" w:eastAsia="nl-NL"/>
              </w:rPr>
            </w:pPr>
          </w:p>
          <w:p w14:paraId="562F48A9" w14:textId="77777777" w:rsidR="00681AB3" w:rsidRPr="0057096A" w:rsidRDefault="00681AB3" w:rsidP="00D22A71">
            <w:pPr>
              <w:spacing w:after="0" w:line="360" w:lineRule="auto"/>
              <w:jc w:val="center"/>
              <w:rPr>
                <w:rFonts w:cs="Times New Roman"/>
                <w:lang w:val="en-GB" w:eastAsia="nl-NL"/>
              </w:rPr>
            </w:pPr>
          </w:p>
          <w:p w14:paraId="6F035A07" w14:textId="77777777" w:rsidR="00681AB3" w:rsidRPr="0057096A" w:rsidRDefault="00681AB3" w:rsidP="00D22A71">
            <w:pPr>
              <w:spacing w:after="0" w:line="360" w:lineRule="auto"/>
              <w:jc w:val="center"/>
              <w:rPr>
                <w:rFonts w:cs="Times New Roman"/>
                <w:lang w:val="en-GB" w:eastAsia="nl-NL"/>
              </w:rPr>
            </w:pPr>
          </w:p>
          <w:p w14:paraId="6EA1A830"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Game design</w:t>
            </w:r>
          </w:p>
          <w:p w14:paraId="4ABE3E23" w14:textId="77777777" w:rsidR="00681AB3" w:rsidRPr="0057096A" w:rsidRDefault="00681AB3" w:rsidP="00D22A71">
            <w:pPr>
              <w:spacing w:after="0" w:line="360" w:lineRule="auto"/>
              <w:jc w:val="center"/>
              <w:rPr>
                <w:rFonts w:cs="Times New Roman"/>
                <w:lang w:val="en-GB" w:eastAsia="nl-NL"/>
              </w:rPr>
            </w:pPr>
          </w:p>
          <w:p w14:paraId="7F629290" w14:textId="77777777" w:rsidR="00681AB3" w:rsidRPr="0057096A" w:rsidRDefault="00681AB3" w:rsidP="00D22A71">
            <w:pPr>
              <w:spacing w:after="0" w:line="360" w:lineRule="auto"/>
              <w:jc w:val="center"/>
              <w:rPr>
                <w:rFonts w:cs="Times New Roman"/>
                <w:lang w:val="en-GB" w:eastAsia="nl-NL"/>
              </w:rPr>
            </w:pPr>
          </w:p>
          <w:p w14:paraId="039D93F4" w14:textId="77777777" w:rsidR="00681AB3" w:rsidRPr="0057096A" w:rsidRDefault="00681AB3" w:rsidP="00D22A71">
            <w:pPr>
              <w:spacing w:after="0" w:line="360" w:lineRule="auto"/>
              <w:jc w:val="center"/>
              <w:rPr>
                <w:rFonts w:cs="Times New Roman"/>
                <w:lang w:val="en-GB" w:eastAsia="nl-NL"/>
              </w:rPr>
            </w:pPr>
          </w:p>
          <w:p w14:paraId="4F41B202" w14:textId="77777777" w:rsidR="00681AB3" w:rsidRPr="0057096A" w:rsidRDefault="00681AB3" w:rsidP="00D22A71">
            <w:pPr>
              <w:spacing w:after="0" w:line="360" w:lineRule="auto"/>
              <w:jc w:val="center"/>
              <w:rPr>
                <w:rFonts w:cs="Times New Roman"/>
                <w:lang w:val="en-GB" w:eastAsia="nl-NL"/>
              </w:rPr>
            </w:pPr>
          </w:p>
          <w:p w14:paraId="2656E3AD"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lastRenderedPageBreak/>
              <w:t>Game design</w:t>
            </w:r>
          </w:p>
          <w:p w14:paraId="6E691B5E" w14:textId="77777777" w:rsidR="00681AB3" w:rsidRPr="0057096A" w:rsidRDefault="00681AB3" w:rsidP="00D22A71">
            <w:pPr>
              <w:spacing w:after="0" w:line="360" w:lineRule="auto"/>
              <w:jc w:val="center"/>
              <w:rPr>
                <w:rFonts w:cs="Times New Roman"/>
                <w:lang w:val="en-GB" w:eastAsia="nl-NL"/>
              </w:rPr>
            </w:pPr>
          </w:p>
          <w:p w14:paraId="514BD5D7" w14:textId="77777777" w:rsidR="00681AB3" w:rsidRPr="0057096A" w:rsidRDefault="00681AB3" w:rsidP="00D22A71">
            <w:pPr>
              <w:spacing w:after="0" w:line="360" w:lineRule="auto"/>
              <w:jc w:val="center"/>
              <w:rPr>
                <w:rFonts w:cs="Times New Roman"/>
                <w:lang w:val="en-GB" w:eastAsia="nl-NL"/>
              </w:rPr>
            </w:pPr>
          </w:p>
          <w:p w14:paraId="65577A23"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Game design</w:t>
            </w:r>
          </w:p>
          <w:p w14:paraId="67F5732B" w14:textId="77777777" w:rsidR="00681AB3" w:rsidRPr="0057096A" w:rsidRDefault="00681AB3" w:rsidP="00D22A71">
            <w:pPr>
              <w:spacing w:after="0" w:line="360" w:lineRule="auto"/>
              <w:jc w:val="center"/>
              <w:rPr>
                <w:rFonts w:cs="Times New Roman"/>
                <w:lang w:val="en-GB" w:eastAsia="nl-NL"/>
              </w:rPr>
            </w:pPr>
          </w:p>
          <w:p w14:paraId="4E502C62" w14:textId="77777777" w:rsidR="00681AB3" w:rsidRPr="0057096A" w:rsidRDefault="00681AB3" w:rsidP="00D22A71">
            <w:pPr>
              <w:spacing w:after="0" w:line="360" w:lineRule="auto"/>
              <w:rPr>
                <w:rFonts w:cs="Times New Roman"/>
                <w:lang w:val="en-GB" w:eastAsia="nl-NL"/>
              </w:rPr>
            </w:pPr>
          </w:p>
        </w:tc>
      </w:tr>
      <w:tr w:rsidR="00681AB3" w:rsidRPr="0057096A" w14:paraId="20902E24" w14:textId="77777777" w:rsidTr="00D22A71">
        <w:tc>
          <w:tcPr>
            <w:tcW w:w="9017" w:type="dxa"/>
            <w:gridSpan w:val="3"/>
            <w:tcBorders>
              <w:left w:val="nil"/>
              <w:bottom w:val="nil"/>
              <w:right w:val="nil"/>
            </w:tcBorders>
          </w:tcPr>
          <w:p w14:paraId="0F8947B2" w14:textId="77777777" w:rsidR="00681AB3" w:rsidRPr="0057096A" w:rsidRDefault="00681AB3" w:rsidP="00D22A71">
            <w:pPr>
              <w:spacing w:after="0" w:line="360" w:lineRule="auto"/>
              <w:rPr>
                <w:rFonts w:cs="Times New Roman"/>
                <w:i/>
                <w:iCs/>
                <w:lang w:val="en-GB" w:eastAsia="nl-NL"/>
              </w:rPr>
            </w:pPr>
            <w:r w:rsidRPr="0057096A">
              <w:rPr>
                <w:rFonts w:cs="Times New Roman"/>
                <w:i/>
                <w:iCs/>
                <w:lang w:val="en-GB" w:eastAsia="nl-NL"/>
              </w:rPr>
              <w:lastRenderedPageBreak/>
              <w:t>Note.</w:t>
            </w:r>
            <w:r w:rsidRPr="0057096A">
              <w:rPr>
                <w:rFonts w:cs="Times New Roman"/>
                <w:lang w:val="en-GB" w:eastAsia="nl-NL"/>
              </w:rPr>
              <w:t xml:space="preserve"> Introduction, icebreaker questions and intro to game design</w:t>
            </w:r>
            <w:r>
              <w:rPr>
                <w:rFonts w:cs="Times New Roman"/>
                <w:lang w:val="en-GB" w:eastAsia="nl-NL"/>
              </w:rPr>
              <w:t>.</w:t>
            </w:r>
          </w:p>
        </w:tc>
      </w:tr>
    </w:tbl>
    <w:p w14:paraId="5646D093" w14:textId="6BBD3A3C" w:rsidR="00681AB3" w:rsidRDefault="00681AB3" w:rsidP="00681AB3">
      <w:pPr>
        <w:widowControl/>
        <w:spacing w:after="0" w:line="360" w:lineRule="auto"/>
        <w:rPr>
          <w:rFonts w:cs="Times New Roman"/>
          <w:lang w:val="en-NL" w:eastAsia="en-NL"/>
        </w:rPr>
      </w:pPr>
    </w:p>
    <w:p w14:paraId="55700A9A" w14:textId="4653AB0F" w:rsidR="0077356D" w:rsidRDefault="0077356D" w:rsidP="00681AB3">
      <w:pPr>
        <w:widowControl/>
        <w:spacing w:after="0" w:line="360" w:lineRule="auto"/>
        <w:rPr>
          <w:rFonts w:cs="Times New Roman"/>
          <w:lang w:val="en-NL" w:eastAsia="en-NL"/>
        </w:rPr>
      </w:pPr>
    </w:p>
    <w:p w14:paraId="12D6349F" w14:textId="3EAD66E4" w:rsidR="0077356D" w:rsidRDefault="0077356D" w:rsidP="00681AB3">
      <w:pPr>
        <w:widowControl/>
        <w:spacing w:after="0" w:line="360" w:lineRule="auto"/>
        <w:rPr>
          <w:rFonts w:cs="Times New Roman"/>
          <w:lang w:val="en-NL" w:eastAsia="en-NL"/>
        </w:rPr>
      </w:pPr>
    </w:p>
    <w:p w14:paraId="1D511C56" w14:textId="4BB8CB1C" w:rsidR="0077356D" w:rsidRDefault="0077356D" w:rsidP="00681AB3">
      <w:pPr>
        <w:widowControl/>
        <w:spacing w:after="0" w:line="360" w:lineRule="auto"/>
        <w:rPr>
          <w:rFonts w:cs="Times New Roman"/>
          <w:lang w:val="en-NL" w:eastAsia="en-NL"/>
        </w:rPr>
      </w:pPr>
    </w:p>
    <w:p w14:paraId="0B54D009" w14:textId="4FBD9B19" w:rsidR="0077356D" w:rsidRDefault="0077356D" w:rsidP="00681AB3">
      <w:pPr>
        <w:widowControl/>
        <w:spacing w:after="0" w:line="360" w:lineRule="auto"/>
        <w:rPr>
          <w:rFonts w:cs="Times New Roman"/>
          <w:lang w:val="en-NL" w:eastAsia="en-NL"/>
        </w:rPr>
      </w:pPr>
    </w:p>
    <w:p w14:paraId="37F3DFE8" w14:textId="21E1883F" w:rsidR="0077356D" w:rsidRDefault="0077356D" w:rsidP="00681AB3">
      <w:pPr>
        <w:widowControl/>
        <w:spacing w:after="0" w:line="360" w:lineRule="auto"/>
        <w:rPr>
          <w:rFonts w:cs="Times New Roman"/>
          <w:lang w:val="en-NL" w:eastAsia="en-NL"/>
        </w:rPr>
      </w:pPr>
    </w:p>
    <w:p w14:paraId="64349EDE" w14:textId="51BF9D83" w:rsidR="0077356D" w:rsidRDefault="0077356D" w:rsidP="00681AB3">
      <w:pPr>
        <w:widowControl/>
        <w:spacing w:after="0" w:line="360" w:lineRule="auto"/>
        <w:rPr>
          <w:rFonts w:cs="Times New Roman"/>
          <w:lang w:val="en-NL" w:eastAsia="en-NL"/>
        </w:rPr>
      </w:pPr>
    </w:p>
    <w:p w14:paraId="3F0A95E3" w14:textId="14250381" w:rsidR="0077356D" w:rsidRDefault="0077356D" w:rsidP="00681AB3">
      <w:pPr>
        <w:widowControl/>
        <w:spacing w:after="0" w:line="360" w:lineRule="auto"/>
        <w:rPr>
          <w:rFonts w:cs="Times New Roman"/>
          <w:lang w:val="en-NL" w:eastAsia="en-NL"/>
        </w:rPr>
      </w:pPr>
    </w:p>
    <w:p w14:paraId="6B041DC3" w14:textId="17F6C0FF" w:rsidR="0077356D" w:rsidRDefault="0077356D" w:rsidP="00681AB3">
      <w:pPr>
        <w:widowControl/>
        <w:spacing w:after="0" w:line="360" w:lineRule="auto"/>
        <w:rPr>
          <w:rFonts w:cs="Times New Roman"/>
          <w:lang w:val="en-NL" w:eastAsia="en-NL"/>
        </w:rPr>
      </w:pPr>
    </w:p>
    <w:p w14:paraId="7056B38D" w14:textId="49331BE9" w:rsidR="0077356D" w:rsidRDefault="0077356D" w:rsidP="00681AB3">
      <w:pPr>
        <w:widowControl/>
        <w:spacing w:after="0" w:line="360" w:lineRule="auto"/>
        <w:rPr>
          <w:rFonts w:cs="Times New Roman"/>
          <w:lang w:val="en-NL" w:eastAsia="en-NL"/>
        </w:rPr>
      </w:pPr>
    </w:p>
    <w:p w14:paraId="48C2A4DE" w14:textId="6E3BAFB6" w:rsidR="0077356D" w:rsidRDefault="0077356D" w:rsidP="00681AB3">
      <w:pPr>
        <w:widowControl/>
        <w:spacing w:after="0" w:line="360" w:lineRule="auto"/>
        <w:rPr>
          <w:rFonts w:cs="Times New Roman"/>
          <w:lang w:val="en-NL" w:eastAsia="en-NL"/>
        </w:rPr>
      </w:pPr>
    </w:p>
    <w:p w14:paraId="02D0DBDF" w14:textId="218FAC24" w:rsidR="0077356D" w:rsidRDefault="0077356D" w:rsidP="00681AB3">
      <w:pPr>
        <w:widowControl/>
        <w:spacing w:after="0" w:line="360" w:lineRule="auto"/>
        <w:rPr>
          <w:rFonts w:cs="Times New Roman"/>
          <w:lang w:val="en-NL" w:eastAsia="en-NL"/>
        </w:rPr>
      </w:pPr>
    </w:p>
    <w:p w14:paraId="1FCBA86A" w14:textId="6308B1FD" w:rsidR="0077356D" w:rsidRDefault="0077356D" w:rsidP="00681AB3">
      <w:pPr>
        <w:widowControl/>
        <w:spacing w:after="0" w:line="360" w:lineRule="auto"/>
        <w:rPr>
          <w:rFonts w:cs="Times New Roman"/>
          <w:lang w:val="en-NL" w:eastAsia="en-NL"/>
        </w:rPr>
      </w:pPr>
    </w:p>
    <w:p w14:paraId="5FA11BB0" w14:textId="42B0148A" w:rsidR="0077356D" w:rsidRDefault="0077356D" w:rsidP="00681AB3">
      <w:pPr>
        <w:widowControl/>
        <w:spacing w:after="0" w:line="360" w:lineRule="auto"/>
        <w:rPr>
          <w:rFonts w:cs="Times New Roman"/>
          <w:lang w:val="en-NL" w:eastAsia="en-NL"/>
        </w:rPr>
      </w:pPr>
    </w:p>
    <w:p w14:paraId="7810D7A8" w14:textId="392E4CF4" w:rsidR="0077356D" w:rsidRDefault="0077356D" w:rsidP="00681AB3">
      <w:pPr>
        <w:widowControl/>
        <w:spacing w:after="0" w:line="360" w:lineRule="auto"/>
        <w:rPr>
          <w:rFonts w:cs="Times New Roman"/>
          <w:lang w:val="en-NL" w:eastAsia="en-NL"/>
        </w:rPr>
      </w:pPr>
    </w:p>
    <w:p w14:paraId="404B0F79" w14:textId="1A9D5ED7" w:rsidR="0077356D" w:rsidRDefault="0077356D" w:rsidP="00681AB3">
      <w:pPr>
        <w:widowControl/>
        <w:spacing w:after="0" w:line="360" w:lineRule="auto"/>
        <w:rPr>
          <w:rFonts w:cs="Times New Roman"/>
          <w:lang w:val="en-NL" w:eastAsia="en-NL"/>
        </w:rPr>
      </w:pPr>
    </w:p>
    <w:p w14:paraId="224C1554" w14:textId="5BDB0C55" w:rsidR="0077356D" w:rsidRDefault="0077356D" w:rsidP="00681AB3">
      <w:pPr>
        <w:widowControl/>
        <w:spacing w:after="0" w:line="360" w:lineRule="auto"/>
        <w:rPr>
          <w:rFonts w:cs="Times New Roman"/>
          <w:lang w:val="en-NL" w:eastAsia="en-NL"/>
        </w:rPr>
      </w:pPr>
    </w:p>
    <w:p w14:paraId="7D750A64" w14:textId="0E1CA5A7" w:rsidR="0077356D" w:rsidRDefault="0077356D" w:rsidP="00681AB3">
      <w:pPr>
        <w:widowControl/>
        <w:spacing w:after="0" w:line="360" w:lineRule="auto"/>
        <w:rPr>
          <w:rFonts w:cs="Times New Roman"/>
          <w:lang w:val="en-NL" w:eastAsia="en-NL"/>
        </w:rPr>
      </w:pPr>
    </w:p>
    <w:p w14:paraId="7C0BACF0" w14:textId="66F67902" w:rsidR="0077356D" w:rsidRDefault="0077356D" w:rsidP="00681AB3">
      <w:pPr>
        <w:widowControl/>
        <w:spacing w:after="0" w:line="360" w:lineRule="auto"/>
        <w:rPr>
          <w:rFonts w:cs="Times New Roman"/>
          <w:lang w:val="en-NL" w:eastAsia="en-NL"/>
        </w:rPr>
      </w:pPr>
    </w:p>
    <w:p w14:paraId="188D2B74" w14:textId="7AC8BFED" w:rsidR="0077356D" w:rsidRDefault="0077356D" w:rsidP="00681AB3">
      <w:pPr>
        <w:widowControl/>
        <w:spacing w:after="0" w:line="360" w:lineRule="auto"/>
        <w:rPr>
          <w:rFonts w:cs="Times New Roman"/>
          <w:lang w:val="en-NL" w:eastAsia="en-NL"/>
        </w:rPr>
      </w:pPr>
    </w:p>
    <w:p w14:paraId="0277EF8C" w14:textId="4E2D787E" w:rsidR="0077356D" w:rsidRDefault="0077356D" w:rsidP="00681AB3">
      <w:pPr>
        <w:widowControl/>
        <w:spacing w:after="0" w:line="360" w:lineRule="auto"/>
        <w:rPr>
          <w:rFonts w:cs="Times New Roman"/>
          <w:lang w:val="en-NL" w:eastAsia="en-NL"/>
        </w:rPr>
      </w:pPr>
    </w:p>
    <w:p w14:paraId="4174612D" w14:textId="28C0DF4E" w:rsidR="0077356D" w:rsidRDefault="0077356D" w:rsidP="00681AB3">
      <w:pPr>
        <w:widowControl/>
        <w:spacing w:after="0" w:line="360" w:lineRule="auto"/>
        <w:rPr>
          <w:rFonts w:cs="Times New Roman"/>
          <w:lang w:val="en-NL" w:eastAsia="en-NL"/>
        </w:rPr>
      </w:pPr>
    </w:p>
    <w:p w14:paraId="0A4372A7" w14:textId="589236CD" w:rsidR="0077356D" w:rsidRDefault="0077356D" w:rsidP="00681AB3">
      <w:pPr>
        <w:widowControl/>
        <w:spacing w:after="0" w:line="360" w:lineRule="auto"/>
        <w:rPr>
          <w:rFonts w:cs="Times New Roman"/>
          <w:lang w:val="en-NL" w:eastAsia="en-NL"/>
        </w:rPr>
      </w:pPr>
    </w:p>
    <w:p w14:paraId="7C4D30E8" w14:textId="385A3DB3" w:rsidR="0077356D" w:rsidRDefault="0077356D" w:rsidP="00681AB3">
      <w:pPr>
        <w:widowControl/>
        <w:spacing w:after="0" w:line="360" w:lineRule="auto"/>
        <w:rPr>
          <w:rFonts w:cs="Times New Roman"/>
          <w:lang w:val="en-NL" w:eastAsia="en-NL"/>
        </w:rPr>
      </w:pPr>
    </w:p>
    <w:p w14:paraId="78FDDAF5" w14:textId="3DC5EE87" w:rsidR="0077356D" w:rsidRDefault="0077356D" w:rsidP="00681AB3">
      <w:pPr>
        <w:widowControl/>
        <w:spacing w:after="0" w:line="360" w:lineRule="auto"/>
        <w:rPr>
          <w:rFonts w:cs="Times New Roman"/>
          <w:lang w:val="en-NL" w:eastAsia="en-NL"/>
        </w:rPr>
      </w:pPr>
    </w:p>
    <w:p w14:paraId="6D5C7EE4" w14:textId="77777777" w:rsidR="0077356D" w:rsidRPr="0057096A" w:rsidRDefault="0077356D" w:rsidP="00681AB3">
      <w:pPr>
        <w:widowControl/>
        <w:spacing w:after="0" w:line="360" w:lineRule="auto"/>
        <w:rPr>
          <w:rFonts w:cs="Times New Roman"/>
          <w:lang w:val="en-NL" w:eastAsia="en-NL"/>
        </w:rPr>
      </w:pPr>
    </w:p>
    <w:tbl>
      <w:tblPr>
        <w:tblStyle w:val="Tabelraster5"/>
        <w:tblW w:w="8931" w:type="dxa"/>
        <w:tblInd w:w="0" w:type="dxa"/>
        <w:tblLook w:val="04A0" w:firstRow="1" w:lastRow="0" w:firstColumn="1" w:lastColumn="0" w:noHBand="0" w:noVBand="1"/>
      </w:tblPr>
      <w:tblGrid>
        <w:gridCol w:w="2694"/>
        <w:gridCol w:w="3827"/>
        <w:gridCol w:w="2410"/>
      </w:tblGrid>
      <w:tr w:rsidR="00681AB3" w:rsidRPr="0057096A" w14:paraId="1704A9DA" w14:textId="77777777" w:rsidTr="00D22A71">
        <w:tc>
          <w:tcPr>
            <w:tcW w:w="6521" w:type="dxa"/>
            <w:gridSpan w:val="2"/>
            <w:tcBorders>
              <w:top w:val="nil"/>
              <w:left w:val="nil"/>
              <w:bottom w:val="single" w:sz="4" w:space="0" w:color="auto"/>
              <w:right w:val="nil"/>
            </w:tcBorders>
          </w:tcPr>
          <w:p w14:paraId="75BC8BC3" w14:textId="77777777" w:rsidR="00681AB3" w:rsidRPr="0057096A" w:rsidRDefault="00681AB3" w:rsidP="00D22A71">
            <w:pPr>
              <w:spacing w:after="0" w:line="360" w:lineRule="auto"/>
              <w:rPr>
                <w:rFonts w:cs="Times New Roman"/>
                <w:lang w:val="en-GB" w:eastAsia="nl-NL"/>
              </w:rPr>
            </w:pPr>
            <w:r w:rsidRPr="0057096A">
              <w:rPr>
                <w:rFonts w:cs="Times New Roman"/>
                <w:lang w:val="en-GB" w:eastAsia="nl-NL"/>
              </w:rPr>
              <w:lastRenderedPageBreak/>
              <w:t>Game design.</w:t>
            </w:r>
          </w:p>
        </w:tc>
        <w:tc>
          <w:tcPr>
            <w:tcW w:w="2410" w:type="dxa"/>
            <w:tcBorders>
              <w:top w:val="nil"/>
              <w:left w:val="nil"/>
              <w:bottom w:val="single" w:sz="4" w:space="0" w:color="auto"/>
              <w:right w:val="nil"/>
            </w:tcBorders>
          </w:tcPr>
          <w:p w14:paraId="5D4ABB6A" w14:textId="77777777" w:rsidR="00681AB3" w:rsidRPr="0057096A" w:rsidRDefault="00681AB3" w:rsidP="00D22A71">
            <w:pPr>
              <w:spacing w:after="0" w:line="360" w:lineRule="auto"/>
              <w:rPr>
                <w:rFonts w:cs="Times New Roman"/>
                <w:lang w:val="en-GB" w:eastAsia="nl-NL"/>
              </w:rPr>
            </w:pPr>
          </w:p>
        </w:tc>
      </w:tr>
      <w:tr w:rsidR="00681AB3" w:rsidRPr="0057096A" w14:paraId="37242DFB" w14:textId="77777777" w:rsidTr="00D22A71">
        <w:tc>
          <w:tcPr>
            <w:tcW w:w="2694" w:type="dxa"/>
            <w:tcBorders>
              <w:left w:val="nil"/>
              <w:bottom w:val="single" w:sz="4" w:space="0" w:color="auto"/>
              <w:right w:val="nil"/>
            </w:tcBorders>
          </w:tcPr>
          <w:p w14:paraId="28F4C998"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 xml:space="preserve">Concept </w:t>
            </w:r>
          </w:p>
        </w:tc>
        <w:tc>
          <w:tcPr>
            <w:tcW w:w="3827" w:type="dxa"/>
            <w:tcBorders>
              <w:left w:val="nil"/>
              <w:bottom w:val="single" w:sz="4" w:space="0" w:color="auto"/>
              <w:right w:val="nil"/>
            </w:tcBorders>
          </w:tcPr>
          <w:p w14:paraId="51E684F0"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Question</w:t>
            </w:r>
          </w:p>
        </w:tc>
        <w:tc>
          <w:tcPr>
            <w:tcW w:w="2410" w:type="dxa"/>
            <w:tcBorders>
              <w:left w:val="nil"/>
              <w:bottom w:val="single" w:sz="4" w:space="0" w:color="auto"/>
              <w:right w:val="nil"/>
            </w:tcBorders>
          </w:tcPr>
          <w:p w14:paraId="1386D849"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Probe</w:t>
            </w:r>
          </w:p>
        </w:tc>
      </w:tr>
      <w:tr w:rsidR="00681AB3" w:rsidRPr="0057096A" w14:paraId="50B58E04" w14:textId="77777777" w:rsidTr="00D22A71">
        <w:trPr>
          <w:trHeight w:val="510"/>
        </w:trPr>
        <w:tc>
          <w:tcPr>
            <w:tcW w:w="2694" w:type="dxa"/>
            <w:tcBorders>
              <w:left w:val="nil"/>
              <w:bottom w:val="nil"/>
              <w:right w:val="nil"/>
            </w:tcBorders>
          </w:tcPr>
          <w:p w14:paraId="0204B846" w14:textId="77777777" w:rsidR="00681AB3" w:rsidRPr="0057096A" w:rsidRDefault="00681AB3" w:rsidP="00D22A71">
            <w:pPr>
              <w:tabs>
                <w:tab w:val="center" w:pos="1394"/>
              </w:tabs>
              <w:spacing w:after="0" w:line="360" w:lineRule="auto"/>
              <w:jc w:val="center"/>
              <w:rPr>
                <w:rFonts w:cs="Times New Roman"/>
                <w:lang w:val="en-GB" w:eastAsia="nl-NL"/>
              </w:rPr>
            </w:pPr>
            <w:r w:rsidRPr="0057096A">
              <w:rPr>
                <w:rFonts w:cs="Times New Roman"/>
                <w:lang w:val="en-GB" w:eastAsia="nl-NL"/>
              </w:rPr>
              <w:t>Emotionally impactful games</w:t>
            </w:r>
          </w:p>
          <w:p w14:paraId="0A1E10DA" w14:textId="77777777" w:rsidR="00681AB3" w:rsidRPr="0057096A" w:rsidRDefault="00681AB3" w:rsidP="00D22A71">
            <w:pPr>
              <w:tabs>
                <w:tab w:val="center" w:pos="1394"/>
              </w:tabs>
              <w:spacing w:after="0" w:line="360" w:lineRule="auto"/>
              <w:jc w:val="center"/>
              <w:rPr>
                <w:rFonts w:cs="Times New Roman"/>
                <w:lang w:val="en-GB" w:eastAsia="nl-NL"/>
              </w:rPr>
            </w:pPr>
          </w:p>
        </w:tc>
        <w:tc>
          <w:tcPr>
            <w:tcW w:w="3827" w:type="dxa"/>
            <w:tcBorders>
              <w:left w:val="nil"/>
              <w:bottom w:val="nil"/>
              <w:right w:val="nil"/>
            </w:tcBorders>
          </w:tcPr>
          <w:p w14:paraId="3E79303F"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How would you characterize an emotionally impactful game?</w:t>
            </w:r>
          </w:p>
          <w:p w14:paraId="4A3CC26F" w14:textId="77777777" w:rsidR="00681AB3" w:rsidRPr="0057096A" w:rsidRDefault="00681AB3" w:rsidP="00D22A71">
            <w:pPr>
              <w:spacing w:after="0" w:line="360" w:lineRule="auto"/>
              <w:jc w:val="center"/>
              <w:rPr>
                <w:rFonts w:cs="Times New Roman"/>
                <w:lang w:val="en-GB" w:eastAsia="nl-NL"/>
              </w:rPr>
            </w:pPr>
          </w:p>
          <w:p w14:paraId="17FBF9EA" w14:textId="77777777" w:rsidR="00681AB3" w:rsidRPr="0057096A" w:rsidRDefault="00681AB3" w:rsidP="00D22A71">
            <w:pPr>
              <w:spacing w:after="0" w:line="360" w:lineRule="auto"/>
              <w:jc w:val="center"/>
              <w:rPr>
                <w:rFonts w:cs="Times New Roman"/>
                <w:lang w:val="en-GB" w:eastAsia="nl-NL"/>
              </w:rPr>
            </w:pPr>
          </w:p>
          <w:p w14:paraId="38AF3477"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What do you think is the value of games that touch on these sensitive, emotional topics?</w:t>
            </w:r>
          </w:p>
          <w:p w14:paraId="347C8462" w14:textId="77777777" w:rsidR="00681AB3" w:rsidRPr="0057096A" w:rsidRDefault="00681AB3" w:rsidP="00D22A71">
            <w:pPr>
              <w:spacing w:after="0" w:line="360" w:lineRule="auto"/>
              <w:jc w:val="center"/>
              <w:rPr>
                <w:rFonts w:cs="Times New Roman"/>
                <w:lang w:val="en-GB" w:eastAsia="nl-NL"/>
              </w:rPr>
            </w:pPr>
          </w:p>
          <w:p w14:paraId="27EF8490"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What were some of your motivations to design ‘game x’?</w:t>
            </w:r>
          </w:p>
          <w:p w14:paraId="2ABD3D70" w14:textId="77777777" w:rsidR="00681AB3" w:rsidRPr="0057096A" w:rsidRDefault="00681AB3" w:rsidP="00D22A71">
            <w:pPr>
              <w:spacing w:after="0" w:line="360" w:lineRule="auto"/>
              <w:jc w:val="center"/>
              <w:rPr>
                <w:rFonts w:cs="Times New Roman"/>
                <w:lang w:val="en-GB" w:eastAsia="nl-NL"/>
              </w:rPr>
            </w:pPr>
          </w:p>
        </w:tc>
        <w:tc>
          <w:tcPr>
            <w:tcW w:w="2410" w:type="dxa"/>
            <w:tcBorders>
              <w:left w:val="nil"/>
              <w:bottom w:val="nil"/>
              <w:right w:val="nil"/>
            </w:tcBorders>
          </w:tcPr>
          <w:p w14:paraId="38EAC336"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What makes a game emotionally impactful to you?</w:t>
            </w:r>
          </w:p>
          <w:p w14:paraId="214FBA12" w14:textId="77777777" w:rsidR="00681AB3" w:rsidRPr="0057096A" w:rsidRDefault="00681AB3" w:rsidP="00D22A71">
            <w:pPr>
              <w:spacing w:after="0" w:line="360" w:lineRule="auto"/>
              <w:jc w:val="center"/>
              <w:rPr>
                <w:rFonts w:cs="Times New Roman"/>
                <w:lang w:val="en-GB" w:eastAsia="nl-NL"/>
              </w:rPr>
            </w:pPr>
          </w:p>
          <w:p w14:paraId="0AA21B03" w14:textId="77777777" w:rsidR="00681AB3" w:rsidRPr="0057096A" w:rsidRDefault="00681AB3" w:rsidP="00D22A71">
            <w:pPr>
              <w:spacing w:after="0" w:line="360" w:lineRule="auto"/>
              <w:jc w:val="center"/>
              <w:rPr>
                <w:rFonts w:cs="Times New Roman"/>
                <w:lang w:val="en-GB" w:eastAsia="nl-NL"/>
              </w:rPr>
            </w:pPr>
          </w:p>
          <w:p w14:paraId="07F2E6BC" w14:textId="77777777" w:rsidR="00681AB3" w:rsidRPr="0057096A" w:rsidRDefault="00681AB3" w:rsidP="00D22A71">
            <w:pPr>
              <w:spacing w:after="0" w:line="360" w:lineRule="auto"/>
              <w:jc w:val="center"/>
              <w:rPr>
                <w:rFonts w:cs="Times New Roman"/>
                <w:lang w:val="en-GB" w:eastAsia="nl-NL"/>
              </w:rPr>
            </w:pPr>
          </w:p>
          <w:p w14:paraId="0C8A66F5" w14:textId="77777777" w:rsidR="00681AB3" w:rsidRPr="0057096A" w:rsidRDefault="00681AB3" w:rsidP="00D22A71">
            <w:pPr>
              <w:spacing w:after="0" w:line="360" w:lineRule="auto"/>
              <w:jc w:val="center"/>
              <w:rPr>
                <w:rFonts w:cs="Times New Roman"/>
                <w:lang w:val="en-GB" w:eastAsia="nl-NL"/>
              </w:rPr>
            </w:pPr>
          </w:p>
          <w:p w14:paraId="349C825F" w14:textId="77777777" w:rsidR="00681AB3" w:rsidRPr="0057096A" w:rsidRDefault="00681AB3" w:rsidP="00D22A71">
            <w:pPr>
              <w:spacing w:after="0" w:line="360" w:lineRule="auto"/>
              <w:jc w:val="center"/>
              <w:rPr>
                <w:rFonts w:cs="Times New Roman"/>
                <w:lang w:val="en-GB" w:eastAsia="nl-NL"/>
              </w:rPr>
            </w:pPr>
          </w:p>
          <w:p w14:paraId="73424748"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 xml:space="preserve">Were these more personal? </w:t>
            </w:r>
          </w:p>
        </w:tc>
      </w:tr>
      <w:tr w:rsidR="00681AB3" w:rsidRPr="0057096A" w14:paraId="1515741E" w14:textId="77777777" w:rsidTr="00D22A71">
        <w:tc>
          <w:tcPr>
            <w:tcW w:w="2694" w:type="dxa"/>
            <w:tcBorders>
              <w:top w:val="nil"/>
              <w:left w:val="nil"/>
              <w:bottom w:val="nil"/>
              <w:right w:val="nil"/>
            </w:tcBorders>
          </w:tcPr>
          <w:p w14:paraId="601608D7"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Designing: Vision</w:t>
            </w:r>
          </w:p>
          <w:p w14:paraId="485E14B2" w14:textId="77777777" w:rsidR="00681AB3" w:rsidRPr="0057096A" w:rsidRDefault="00681AB3" w:rsidP="00D22A71">
            <w:pPr>
              <w:spacing w:after="0" w:line="360" w:lineRule="auto"/>
              <w:jc w:val="center"/>
              <w:rPr>
                <w:rFonts w:cs="Times New Roman"/>
                <w:lang w:val="en-GB" w:eastAsia="nl-NL"/>
              </w:rPr>
            </w:pPr>
          </w:p>
          <w:p w14:paraId="5C4CBC6A" w14:textId="77777777" w:rsidR="00681AB3" w:rsidRPr="0057096A" w:rsidRDefault="00681AB3" w:rsidP="00D22A71">
            <w:pPr>
              <w:spacing w:after="0" w:line="360" w:lineRule="auto"/>
              <w:jc w:val="center"/>
              <w:rPr>
                <w:rFonts w:cs="Times New Roman"/>
                <w:lang w:val="en-GB" w:eastAsia="nl-NL"/>
              </w:rPr>
            </w:pPr>
          </w:p>
          <w:p w14:paraId="06E520DA" w14:textId="77777777" w:rsidR="00681AB3" w:rsidRPr="0057096A" w:rsidRDefault="00681AB3" w:rsidP="00D22A71">
            <w:pPr>
              <w:spacing w:after="0" w:line="360" w:lineRule="auto"/>
              <w:rPr>
                <w:rFonts w:cs="Times New Roman"/>
                <w:lang w:val="en-GB" w:eastAsia="nl-NL"/>
              </w:rPr>
            </w:pPr>
          </w:p>
          <w:p w14:paraId="1F2A05B7" w14:textId="77777777" w:rsidR="00681AB3" w:rsidRPr="0057096A" w:rsidRDefault="00681AB3" w:rsidP="00D22A71">
            <w:pPr>
              <w:spacing w:after="0" w:line="360" w:lineRule="auto"/>
              <w:jc w:val="center"/>
              <w:rPr>
                <w:rFonts w:cs="Times New Roman"/>
                <w:lang w:val="en-GB" w:eastAsia="nl-NL"/>
              </w:rPr>
            </w:pPr>
          </w:p>
          <w:p w14:paraId="2A2A1200" w14:textId="77777777" w:rsidR="00681AB3" w:rsidRPr="0057096A" w:rsidRDefault="00681AB3" w:rsidP="00D22A71">
            <w:pPr>
              <w:spacing w:after="0" w:line="360" w:lineRule="auto"/>
              <w:jc w:val="center"/>
              <w:rPr>
                <w:rFonts w:cs="Times New Roman"/>
                <w:lang w:val="en-GB" w:eastAsia="nl-NL"/>
              </w:rPr>
            </w:pPr>
          </w:p>
          <w:p w14:paraId="2B015FA5" w14:textId="77777777" w:rsidR="00681AB3" w:rsidRPr="0057096A" w:rsidRDefault="00681AB3" w:rsidP="00D22A71">
            <w:pPr>
              <w:spacing w:after="0" w:line="360" w:lineRule="auto"/>
              <w:jc w:val="center"/>
              <w:rPr>
                <w:rFonts w:cs="Times New Roman"/>
                <w:lang w:val="en-GB" w:eastAsia="nl-NL"/>
              </w:rPr>
            </w:pPr>
          </w:p>
          <w:p w14:paraId="6EBF0804" w14:textId="77777777" w:rsidR="00681AB3" w:rsidRPr="0057096A" w:rsidRDefault="00681AB3" w:rsidP="00D22A71">
            <w:pPr>
              <w:spacing w:after="0" w:line="360" w:lineRule="auto"/>
              <w:jc w:val="center"/>
              <w:rPr>
                <w:rFonts w:cs="Times New Roman"/>
                <w:lang w:val="en-GB" w:eastAsia="nl-NL"/>
              </w:rPr>
            </w:pPr>
          </w:p>
          <w:p w14:paraId="31A381CE" w14:textId="77777777" w:rsidR="00681AB3" w:rsidRPr="0057096A" w:rsidRDefault="00681AB3" w:rsidP="00D22A71">
            <w:pPr>
              <w:spacing w:after="0" w:line="360" w:lineRule="auto"/>
              <w:jc w:val="center"/>
              <w:rPr>
                <w:rFonts w:cs="Times New Roman"/>
                <w:lang w:val="en-GB" w:eastAsia="nl-NL"/>
              </w:rPr>
            </w:pPr>
          </w:p>
          <w:p w14:paraId="68B79B84" w14:textId="77777777" w:rsidR="00681AB3" w:rsidRPr="0057096A" w:rsidRDefault="00681AB3" w:rsidP="00D22A71">
            <w:pPr>
              <w:spacing w:after="0" w:line="360" w:lineRule="auto"/>
              <w:jc w:val="center"/>
              <w:rPr>
                <w:rFonts w:cs="Times New Roman"/>
                <w:lang w:val="en-GB" w:eastAsia="nl-NL"/>
              </w:rPr>
            </w:pPr>
          </w:p>
          <w:p w14:paraId="66D6156E"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Designing: Interpretation</w:t>
            </w:r>
          </w:p>
          <w:p w14:paraId="3E010E2E" w14:textId="77777777" w:rsidR="00681AB3" w:rsidRPr="0057096A" w:rsidRDefault="00681AB3" w:rsidP="00D22A71">
            <w:pPr>
              <w:spacing w:after="0" w:line="360" w:lineRule="auto"/>
              <w:jc w:val="center"/>
              <w:rPr>
                <w:rFonts w:cs="Times New Roman"/>
                <w:lang w:val="en-GB" w:eastAsia="nl-NL"/>
              </w:rPr>
            </w:pPr>
          </w:p>
          <w:p w14:paraId="4989BFCB" w14:textId="77777777" w:rsidR="00681AB3" w:rsidRPr="0057096A" w:rsidRDefault="00681AB3" w:rsidP="00D22A71">
            <w:pPr>
              <w:spacing w:after="0" w:line="360" w:lineRule="auto"/>
              <w:jc w:val="center"/>
              <w:rPr>
                <w:rFonts w:cs="Times New Roman"/>
                <w:lang w:val="en-GB" w:eastAsia="nl-NL"/>
              </w:rPr>
            </w:pPr>
          </w:p>
          <w:p w14:paraId="448FBAB8" w14:textId="77777777" w:rsidR="00681AB3" w:rsidRPr="0057096A" w:rsidRDefault="00681AB3" w:rsidP="00D22A71">
            <w:pPr>
              <w:spacing w:after="0" w:line="360" w:lineRule="auto"/>
              <w:rPr>
                <w:rFonts w:cs="Times New Roman"/>
                <w:lang w:val="en-GB" w:eastAsia="nl-NL"/>
              </w:rPr>
            </w:pPr>
          </w:p>
          <w:p w14:paraId="58FAF4DE" w14:textId="77777777" w:rsidR="00681AB3" w:rsidRPr="0057096A" w:rsidRDefault="00681AB3" w:rsidP="00D22A71">
            <w:pPr>
              <w:spacing w:after="0" w:line="360" w:lineRule="auto"/>
              <w:rPr>
                <w:rFonts w:cs="Times New Roman"/>
                <w:lang w:val="en-GB" w:eastAsia="nl-NL"/>
              </w:rPr>
            </w:pPr>
          </w:p>
          <w:p w14:paraId="2E90C230" w14:textId="77777777" w:rsidR="00681AB3" w:rsidRPr="0057096A" w:rsidRDefault="00681AB3" w:rsidP="00D22A71">
            <w:pPr>
              <w:spacing w:after="0" w:line="360" w:lineRule="auto"/>
              <w:rPr>
                <w:rFonts w:cs="Times New Roman"/>
                <w:lang w:val="en-GB" w:eastAsia="nl-NL"/>
              </w:rPr>
            </w:pPr>
          </w:p>
          <w:p w14:paraId="0276879A" w14:textId="77777777" w:rsidR="00681AB3" w:rsidRPr="0057096A" w:rsidRDefault="00681AB3" w:rsidP="00D22A71">
            <w:pPr>
              <w:spacing w:after="0" w:line="360" w:lineRule="auto"/>
              <w:rPr>
                <w:rFonts w:cs="Times New Roman"/>
                <w:lang w:val="en-GB" w:eastAsia="nl-NL"/>
              </w:rPr>
            </w:pPr>
          </w:p>
          <w:p w14:paraId="183CE275" w14:textId="77777777" w:rsidR="00681AB3" w:rsidRPr="0057096A" w:rsidRDefault="00681AB3" w:rsidP="00D22A71">
            <w:pPr>
              <w:spacing w:after="0" w:line="360" w:lineRule="auto"/>
              <w:rPr>
                <w:rFonts w:cs="Times New Roman"/>
                <w:lang w:val="en-GB" w:eastAsia="nl-NL"/>
              </w:rPr>
            </w:pPr>
          </w:p>
          <w:p w14:paraId="72C86F3B" w14:textId="77777777" w:rsidR="00681AB3" w:rsidRPr="0057096A" w:rsidRDefault="00681AB3" w:rsidP="00D22A71">
            <w:pPr>
              <w:spacing w:after="0" w:line="360" w:lineRule="auto"/>
              <w:rPr>
                <w:rFonts w:cs="Times New Roman"/>
                <w:lang w:val="en-GB" w:eastAsia="nl-NL"/>
              </w:rPr>
            </w:pPr>
          </w:p>
          <w:p w14:paraId="0E601B47"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Designing: Gameplay</w:t>
            </w:r>
          </w:p>
          <w:p w14:paraId="18033B8D" w14:textId="77777777" w:rsidR="00681AB3" w:rsidRPr="0057096A" w:rsidRDefault="00681AB3" w:rsidP="00D22A71">
            <w:pPr>
              <w:spacing w:after="0" w:line="360" w:lineRule="auto"/>
              <w:jc w:val="center"/>
              <w:rPr>
                <w:rFonts w:cs="Times New Roman"/>
                <w:lang w:val="en-GB" w:eastAsia="nl-NL"/>
              </w:rPr>
            </w:pPr>
          </w:p>
          <w:p w14:paraId="4F105202" w14:textId="77777777" w:rsidR="00681AB3" w:rsidRPr="0057096A" w:rsidRDefault="00681AB3" w:rsidP="00D22A71">
            <w:pPr>
              <w:spacing w:after="0" w:line="360" w:lineRule="auto"/>
              <w:rPr>
                <w:rFonts w:cs="Times New Roman"/>
                <w:lang w:val="en-GB" w:eastAsia="nl-NL"/>
              </w:rPr>
            </w:pPr>
          </w:p>
        </w:tc>
        <w:tc>
          <w:tcPr>
            <w:tcW w:w="3827" w:type="dxa"/>
            <w:tcBorders>
              <w:top w:val="nil"/>
              <w:left w:val="nil"/>
              <w:bottom w:val="nil"/>
              <w:right w:val="nil"/>
            </w:tcBorders>
          </w:tcPr>
          <w:p w14:paraId="40270300"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How did you approach the creation of ‘game x’?</w:t>
            </w:r>
          </w:p>
          <w:p w14:paraId="33AADC89" w14:textId="77777777" w:rsidR="00681AB3" w:rsidRPr="0057096A" w:rsidRDefault="00681AB3" w:rsidP="00D22A71">
            <w:pPr>
              <w:spacing w:after="0" w:line="360" w:lineRule="auto"/>
              <w:jc w:val="center"/>
              <w:rPr>
                <w:rFonts w:cs="Times New Roman"/>
                <w:lang w:val="en-GB" w:eastAsia="nl-NL"/>
              </w:rPr>
            </w:pPr>
          </w:p>
          <w:p w14:paraId="3CDB3CD3" w14:textId="77777777" w:rsidR="00681AB3" w:rsidRPr="0057096A" w:rsidRDefault="00681AB3" w:rsidP="00D22A71">
            <w:pPr>
              <w:spacing w:after="0" w:line="360" w:lineRule="auto"/>
              <w:jc w:val="center"/>
              <w:rPr>
                <w:rFonts w:cs="Times New Roman"/>
                <w:lang w:val="en-GB" w:eastAsia="nl-NL"/>
              </w:rPr>
            </w:pPr>
          </w:p>
          <w:p w14:paraId="41B94850" w14:textId="77777777" w:rsidR="00681AB3" w:rsidRPr="0057096A" w:rsidRDefault="00681AB3" w:rsidP="00D22A71">
            <w:pPr>
              <w:spacing w:after="0" w:line="360" w:lineRule="auto"/>
              <w:jc w:val="center"/>
              <w:rPr>
                <w:rFonts w:cs="Times New Roman"/>
                <w:lang w:val="en-GB" w:eastAsia="nl-NL"/>
              </w:rPr>
            </w:pPr>
          </w:p>
          <w:p w14:paraId="7C1800D9"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 xml:space="preserve">Did you have a clear vision for what the end result of ‘game x’ should look like upon starting? </w:t>
            </w:r>
          </w:p>
          <w:p w14:paraId="3FE5723A" w14:textId="77777777" w:rsidR="00681AB3" w:rsidRPr="0057096A" w:rsidRDefault="00681AB3" w:rsidP="00D22A71">
            <w:pPr>
              <w:spacing w:after="0" w:line="360" w:lineRule="auto"/>
              <w:jc w:val="center"/>
              <w:rPr>
                <w:rFonts w:cs="Times New Roman"/>
                <w:lang w:val="en-GB" w:eastAsia="nl-NL"/>
              </w:rPr>
            </w:pPr>
          </w:p>
          <w:p w14:paraId="605BFC67" w14:textId="77777777" w:rsidR="00681AB3" w:rsidRPr="0057096A" w:rsidRDefault="00681AB3" w:rsidP="00D22A71">
            <w:pPr>
              <w:spacing w:after="0" w:line="360" w:lineRule="auto"/>
              <w:rPr>
                <w:rFonts w:cs="Times New Roman"/>
                <w:lang w:val="en-GB" w:eastAsia="nl-NL"/>
              </w:rPr>
            </w:pPr>
          </w:p>
          <w:p w14:paraId="43EED362"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How do you think about leaving certain pieces of narrative open to interpretation by the player?</w:t>
            </w:r>
          </w:p>
          <w:p w14:paraId="3C3039E2" w14:textId="77777777" w:rsidR="00681AB3" w:rsidRPr="0057096A" w:rsidRDefault="00681AB3" w:rsidP="00D22A71">
            <w:pPr>
              <w:spacing w:after="0" w:line="360" w:lineRule="auto"/>
              <w:jc w:val="center"/>
              <w:rPr>
                <w:rFonts w:cs="Times New Roman"/>
                <w:lang w:val="en-GB" w:eastAsia="nl-NL"/>
              </w:rPr>
            </w:pPr>
          </w:p>
          <w:p w14:paraId="2129606E"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In ‘game x’ there is a scene where ‘y’ happens which is open to interpretation, why did you make this part of the game?</w:t>
            </w:r>
          </w:p>
          <w:p w14:paraId="4B6520D2" w14:textId="77777777" w:rsidR="00681AB3" w:rsidRPr="0057096A" w:rsidRDefault="00681AB3" w:rsidP="00D22A71">
            <w:pPr>
              <w:spacing w:after="0" w:line="360" w:lineRule="auto"/>
              <w:rPr>
                <w:rFonts w:cs="Times New Roman"/>
                <w:lang w:val="en-GB" w:eastAsia="nl-NL"/>
              </w:rPr>
            </w:pPr>
          </w:p>
          <w:p w14:paraId="01A8EF5C" w14:textId="77777777" w:rsidR="00681AB3" w:rsidRPr="0057096A" w:rsidRDefault="00681AB3" w:rsidP="00D22A71">
            <w:pPr>
              <w:spacing w:after="0" w:line="360" w:lineRule="auto"/>
              <w:rPr>
                <w:rFonts w:cs="Times New Roman"/>
                <w:lang w:val="en-GB" w:eastAsia="nl-NL"/>
              </w:rPr>
            </w:pPr>
          </w:p>
          <w:p w14:paraId="48F35272"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 xml:space="preserve">Are there any hidden gameplay/narrative elements that are not so obvious to players? </w:t>
            </w:r>
          </w:p>
          <w:p w14:paraId="39AEB7D5" w14:textId="77777777" w:rsidR="00681AB3" w:rsidRPr="0057096A" w:rsidRDefault="00681AB3" w:rsidP="00D22A71">
            <w:pPr>
              <w:spacing w:after="0" w:line="360" w:lineRule="auto"/>
              <w:jc w:val="center"/>
              <w:rPr>
                <w:rFonts w:cs="Times New Roman"/>
                <w:lang w:val="en-GB" w:eastAsia="nl-NL"/>
              </w:rPr>
            </w:pPr>
          </w:p>
          <w:p w14:paraId="7ECF3234" w14:textId="77777777" w:rsidR="00681AB3" w:rsidRPr="0057096A" w:rsidRDefault="00681AB3" w:rsidP="00D22A71">
            <w:pPr>
              <w:spacing w:after="0" w:line="360" w:lineRule="auto"/>
              <w:rPr>
                <w:rFonts w:cs="Times New Roman"/>
                <w:lang w:val="en-GB" w:eastAsia="nl-NL"/>
              </w:rPr>
            </w:pPr>
          </w:p>
        </w:tc>
        <w:tc>
          <w:tcPr>
            <w:tcW w:w="2410" w:type="dxa"/>
            <w:tcBorders>
              <w:top w:val="nil"/>
              <w:left w:val="nil"/>
              <w:bottom w:val="nil"/>
              <w:right w:val="nil"/>
            </w:tcBorders>
          </w:tcPr>
          <w:p w14:paraId="6DC5EE32"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Was there anything specific that inspired you to take this approach?</w:t>
            </w:r>
          </w:p>
          <w:p w14:paraId="5D4FF75D" w14:textId="77777777" w:rsidR="00681AB3" w:rsidRPr="0057096A" w:rsidRDefault="00681AB3" w:rsidP="00D22A71">
            <w:pPr>
              <w:spacing w:after="0" w:line="360" w:lineRule="auto"/>
              <w:rPr>
                <w:rFonts w:cs="Times New Roman"/>
                <w:lang w:val="en-GB" w:eastAsia="nl-NL"/>
              </w:rPr>
            </w:pPr>
          </w:p>
          <w:p w14:paraId="5FD186B8"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Was this inspired by anything? Was it more a learning by doing approach?</w:t>
            </w:r>
          </w:p>
          <w:p w14:paraId="042A3C2E" w14:textId="77777777" w:rsidR="00681AB3" w:rsidRPr="0057096A" w:rsidRDefault="00681AB3" w:rsidP="00D22A71">
            <w:pPr>
              <w:spacing w:after="0" w:line="360" w:lineRule="auto"/>
              <w:rPr>
                <w:rFonts w:cs="Times New Roman"/>
                <w:lang w:val="en-GB" w:eastAsia="nl-NL"/>
              </w:rPr>
            </w:pPr>
          </w:p>
          <w:p w14:paraId="63536370"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How does this affect the emotional impact in your opinion?</w:t>
            </w:r>
          </w:p>
          <w:p w14:paraId="111A9868" w14:textId="77777777" w:rsidR="00681AB3" w:rsidRPr="0057096A" w:rsidRDefault="00681AB3" w:rsidP="00D22A71">
            <w:pPr>
              <w:spacing w:after="0" w:line="360" w:lineRule="auto"/>
              <w:jc w:val="center"/>
              <w:rPr>
                <w:rFonts w:cs="Times New Roman"/>
                <w:lang w:val="en-GB" w:eastAsia="nl-NL"/>
              </w:rPr>
            </w:pPr>
          </w:p>
          <w:p w14:paraId="445583A8"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How do you personally interpret this?</w:t>
            </w:r>
          </w:p>
          <w:p w14:paraId="1FA88E83" w14:textId="77777777" w:rsidR="00681AB3" w:rsidRPr="0057096A" w:rsidRDefault="00681AB3" w:rsidP="00D22A71">
            <w:pPr>
              <w:spacing w:after="0" w:line="360" w:lineRule="auto"/>
              <w:rPr>
                <w:rFonts w:cs="Times New Roman"/>
                <w:lang w:val="en-GB" w:eastAsia="nl-NL"/>
              </w:rPr>
            </w:pPr>
          </w:p>
          <w:p w14:paraId="20700033" w14:textId="77777777" w:rsidR="00681AB3" w:rsidRPr="0057096A" w:rsidRDefault="00681AB3" w:rsidP="00D22A71">
            <w:pPr>
              <w:spacing w:after="0" w:line="360" w:lineRule="auto"/>
              <w:rPr>
                <w:rFonts w:cs="Times New Roman"/>
                <w:lang w:val="en-GB" w:eastAsia="nl-NL"/>
              </w:rPr>
            </w:pPr>
          </w:p>
          <w:p w14:paraId="03C45862" w14:textId="77777777" w:rsidR="00681AB3" w:rsidRPr="0057096A" w:rsidRDefault="00681AB3" w:rsidP="00D22A71">
            <w:pPr>
              <w:spacing w:after="0" w:line="360" w:lineRule="auto"/>
              <w:rPr>
                <w:rFonts w:cs="Times New Roman"/>
                <w:lang w:val="en-GB" w:eastAsia="nl-NL"/>
              </w:rPr>
            </w:pPr>
          </w:p>
          <w:p w14:paraId="1E7F4F64"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If so, which? Why did you put these in? How does this contribute to the narrative/gameplay?</w:t>
            </w:r>
          </w:p>
        </w:tc>
      </w:tr>
      <w:tr w:rsidR="00681AB3" w:rsidRPr="0057096A" w14:paraId="6CCCC35B" w14:textId="77777777" w:rsidTr="00D22A71">
        <w:tc>
          <w:tcPr>
            <w:tcW w:w="8931" w:type="dxa"/>
            <w:gridSpan w:val="3"/>
            <w:tcBorders>
              <w:left w:val="nil"/>
              <w:bottom w:val="nil"/>
              <w:right w:val="nil"/>
            </w:tcBorders>
          </w:tcPr>
          <w:p w14:paraId="73144CA1" w14:textId="77777777" w:rsidR="00681AB3" w:rsidRPr="0057096A" w:rsidRDefault="00681AB3" w:rsidP="00D22A71">
            <w:pPr>
              <w:spacing w:after="0" w:line="360" w:lineRule="auto"/>
              <w:rPr>
                <w:rFonts w:cs="Times New Roman"/>
                <w:i/>
                <w:iCs/>
                <w:lang w:val="en-GB" w:eastAsia="nl-NL"/>
              </w:rPr>
            </w:pPr>
            <w:r w:rsidRPr="0057096A">
              <w:rPr>
                <w:rFonts w:cs="Times New Roman"/>
                <w:i/>
                <w:iCs/>
                <w:lang w:val="en-GB" w:eastAsia="nl-NL"/>
              </w:rPr>
              <w:lastRenderedPageBreak/>
              <w:t>Note.</w:t>
            </w:r>
            <w:r w:rsidRPr="0057096A">
              <w:rPr>
                <w:rFonts w:cs="Times New Roman"/>
                <w:lang w:val="en-GB" w:eastAsia="nl-NL"/>
              </w:rPr>
              <w:t xml:space="preserve"> Questions regarding the design of emotionally impactful games. </w:t>
            </w:r>
          </w:p>
        </w:tc>
      </w:tr>
    </w:tbl>
    <w:p w14:paraId="066F7877" w14:textId="6AEAC2C1" w:rsidR="00681AB3" w:rsidRDefault="00681AB3" w:rsidP="00681AB3">
      <w:pPr>
        <w:widowControl/>
        <w:spacing w:after="0" w:line="360" w:lineRule="auto"/>
        <w:rPr>
          <w:rFonts w:ascii="Times New Roman" w:hAnsi="Times New Roman" w:cs="Times New Roman"/>
          <w:lang w:val="en-NL" w:eastAsia="en-NL"/>
        </w:rPr>
      </w:pPr>
    </w:p>
    <w:p w14:paraId="4B3E5502" w14:textId="353B2458" w:rsidR="0077356D" w:rsidRDefault="0077356D" w:rsidP="00681AB3">
      <w:pPr>
        <w:widowControl/>
        <w:spacing w:after="0" w:line="360" w:lineRule="auto"/>
        <w:rPr>
          <w:rFonts w:ascii="Times New Roman" w:hAnsi="Times New Roman" w:cs="Times New Roman"/>
          <w:lang w:val="en-NL" w:eastAsia="en-NL"/>
        </w:rPr>
      </w:pPr>
    </w:p>
    <w:p w14:paraId="38EE1797" w14:textId="210BCA9B" w:rsidR="0077356D" w:rsidRDefault="0077356D" w:rsidP="00681AB3">
      <w:pPr>
        <w:widowControl/>
        <w:spacing w:after="0" w:line="360" w:lineRule="auto"/>
        <w:rPr>
          <w:rFonts w:ascii="Times New Roman" w:hAnsi="Times New Roman" w:cs="Times New Roman"/>
          <w:lang w:val="en-NL" w:eastAsia="en-NL"/>
        </w:rPr>
      </w:pPr>
    </w:p>
    <w:p w14:paraId="5C68727A" w14:textId="2DFC87D1" w:rsidR="0077356D" w:rsidRDefault="0077356D" w:rsidP="00681AB3">
      <w:pPr>
        <w:widowControl/>
        <w:spacing w:after="0" w:line="360" w:lineRule="auto"/>
        <w:rPr>
          <w:rFonts w:ascii="Times New Roman" w:hAnsi="Times New Roman" w:cs="Times New Roman"/>
          <w:lang w:val="en-NL" w:eastAsia="en-NL"/>
        </w:rPr>
      </w:pPr>
    </w:p>
    <w:p w14:paraId="4BF31A11" w14:textId="483BE068" w:rsidR="0077356D" w:rsidRDefault="0077356D" w:rsidP="00681AB3">
      <w:pPr>
        <w:widowControl/>
        <w:spacing w:after="0" w:line="360" w:lineRule="auto"/>
        <w:rPr>
          <w:rFonts w:ascii="Times New Roman" w:hAnsi="Times New Roman" w:cs="Times New Roman"/>
          <w:lang w:val="en-NL" w:eastAsia="en-NL"/>
        </w:rPr>
      </w:pPr>
    </w:p>
    <w:p w14:paraId="3C1CD4A4" w14:textId="39166FC5" w:rsidR="0077356D" w:rsidRDefault="0077356D" w:rsidP="00681AB3">
      <w:pPr>
        <w:widowControl/>
        <w:spacing w:after="0" w:line="360" w:lineRule="auto"/>
        <w:rPr>
          <w:rFonts w:ascii="Times New Roman" w:hAnsi="Times New Roman" w:cs="Times New Roman"/>
          <w:lang w:val="en-NL" w:eastAsia="en-NL"/>
        </w:rPr>
      </w:pPr>
    </w:p>
    <w:p w14:paraId="2CCAAA64" w14:textId="75F77F4A" w:rsidR="0077356D" w:rsidRDefault="0077356D" w:rsidP="00681AB3">
      <w:pPr>
        <w:widowControl/>
        <w:spacing w:after="0" w:line="360" w:lineRule="auto"/>
        <w:rPr>
          <w:rFonts w:ascii="Times New Roman" w:hAnsi="Times New Roman" w:cs="Times New Roman"/>
          <w:lang w:val="en-NL" w:eastAsia="en-NL"/>
        </w:rPr>
      </w:pPr>
    </w:p>
    <w:p w14:paraId="32DB263B" w14:textId="1C567216" w:rsidR="0077356D" w:rsidRDefault="0077356D" w:rsidP="00681AB3">
      <w:pPr>
        <w:widowControl/>
        <w:spacing w:after="0" w:line="360" w:lineRule="auto"/>
        <w:rPr>
          <w:rFonts w:ascii="Times New Roman" w:hAnsi="Times New Roman" w:cs="Times New Roman"/>
          <w:lang w:val="en-NL" w:eastAsia="en-NL"/>
        </w:rPr>
      </w:pPr>
    </w:p>
    <w:p w14:paraId="3B6388DD" w14:textId="74865C13" w:rsidR="0077356D" w:rsidRDefault="0077356D" w:rsidP="00681AB3">
      <w:pPr>
        <w:widowControl/>
        <w:spacing w:after="0" w:line="360" w:lineRule="auto"/>
        <w:rPr>
          <w:rFonts w:ascii="Times New Roman" w:hAnsi="Times New Roman" w:cs="Times New Roman"/>
          <w:lang w:val="en-NL" w:eastAsia="en-NL"/>
        </w:rPr>
      </w:pPr>
    </w:p>
    <w:p w14:paraId="61874447" w14:textId="1D534FE8" w:rsidR="0077356D" w:rsidRDefault="0077356D" w:rsidP="00681AB3">
      <w:pPr>
        <w:widowControl/>
        <w:spacing w:after="0" w:line="360" w:lineRule="auto"/>
        <w:rPr>
          <w:rFonts w:ascii="Times New Roman" w:hAnsi="Times New Roman" w:cs="Times New Roman"/>
          <w:lang w:val="en-NL" w:eastAsia="en-NL"/>
        </w:rPr>
      </w:pPr>
    </w:p>
    <w:p w14:paraId="202D3147" w14:textId="00C83AE7" w:rsidR="0077356D" w:rsidRDefault="0077356D" w:rsidP="00681AB3">
      <w:pPr>
        <w:widowControl/>
        <w:spacing w:after="0" w:line="360" w:lineRule="auto"/>
        <w:rPr>
          <w:rFonts w:ascii="Times New Roman" w:hAnsi="Times New Roman" w:cs="Times New Roman"/>
          <w:lang w:val="en-NL" w:eastAsia="en-NL"/>
        </w:rPr>
      </w:pPr>
    </w:p>
    <w:p w14:paraId="1C8855AF" w14:textId="354BE308" w:rsidR="0077356D" w:rsidRDefault="0077356D" w:rsidP="00681AB3">
      <w:pPr>
        <w:widowControl/>
        <w:spacing w:after="0" w:line="360" w:lineRule="auto"/>
        <w:rPr>
          <w:rFonts w:ascii="Times New Roman" w:hAnsi="Times New Roman" w:cs="Times New Roman"/>
          <w:lang w:val="en-NL" w:eastAsia="en-NL"/>
        </w:rPr>
      </w:pPr>
    </w:p>
    <w:p w14:paraId="3B5181AF" w14:textId="40E8FB9E" w:rsidR="0077356D" w:rsidRDefault="0077356D" w:rsidP="00681AB3">
      <w:pPr>
        <w:widowControl/>
        <w:spacing w:after="0" w:line="360" w:lineRule="auto"/>
        <w:rPr>
          <w:rFonts w:ascii="Times New Roman" w:hAnsi="Times New Roman" w:cs="Times New Roman"/>
          <w:lang w:val="en-NL" w:eastAsia="en-NL"/>
        </w:rPr>
      </w:pPr>
    </w:p>
    <w:p w14:paraId="4509A0E2" w14:textId="1D6DD8B1" w:rsidR="0077356D" w:rsidRDefault="0077356D" w:rsidP="00681AB3">
      <w:pPr>
        <w:widowControl/>
        <w:spacing w:after="0" w:line="360" w:lineRule="auto"/>
        <w:rPr>
          <w:rFonts w:ascii="Times New Roman" w:hAnsi="Times New Roman" w:cs="Times New Roman"/>
          <w:lang w:val="en-NL" w:eastAsia="en-NL"/>
        </w:rPr>
      </w:pPr>
    </w:p>
    <w:p w14:paraId="1A1EC8EF" w14:textId="2A0F2901" w:rsidR="0077356D" w:rsidRDefault="0077356D" w:rsidP="00681AB3">
      <w:pPr>
        <w:widowControl/>
        <w:spacing w:after="0" w:line="360" w:lineRule="auto"/>
        <w:rPr>
          <w:rFonts w:ascii="Times New Roman" w:hAnsi="Times New Roman" w:cs="Times New Roman"/>
          <w:lang w:val="en-NL" w:eastAsia="en-NL"/>
        </w:rPr>
      </w:pPr>
    </w:p>
    <w:p w14:paraId="22A4DD56" w14:textId="29CBFB25" w:rsidR="0077356D" w:rsidRDefault="0077356D" w:rsidP="00681AB3">
      <w:pPr>
        <w:widowControl/>
        <w:spacing w:after="0" w:line="360" w:lineRule="auto"/>
        <w:rPr>
          <w:rFonts w:ascii="Times New Roman" w:hAnsi="Times New Roman" w:cs="Times New Roman"/>
          <w:lang w:val="en-NL" w:eastAsia="en-NL"/>
        </w:rPr>
      </w:pPr>
    </w:p>
    <w:p w14:paraId="116E782F" w14:textId="56057053" w:rsidR="0077356D" w:rsidRDefault="0077356D" w:rsidP="00681AB3">
      <w:pPr>
        <w:widowControl/>
        <w:spacing w:after="0" w:line="360" w:lineRule="auto"/>
        <w:rPr>
          <w:rFonts w:ascii="Times New Roman" w:hAnsi="Times New Roman" w:cs="Times New Roman"/>
          <w:lang w:val="en-NL" w:eastAsia="en-NL"/>
        </w:rPr>
      </w:pPr>
    </w:p>
    <w:p w14:paraId="29B30468" w14:textId="53BCE4F8" w:rsidR="0077356D" w:rsidRDefault="0077356D" w:rsidP="00681AB3">
      <w:pPr>
        <w:widowControl/>
        <w:spacing w:after="0" w:line="360" w:lineRule="auto"/>
        <w:rPr>
          <w:rFonts w:ascii="Times New Roman" w:hAnsi="Times New Roman" w:cs="Times New Roman"/>
          <w:lang w:val="en-NL" w:eastAsia="en-NL"/>
        </w:rPr>
      </w:pPr>
    </w:p>
    <w:p w14:paraId="10A8DA1C" w14:textId="38C419BF" w:rsidR="0077356D" w:rsidRDefault="0077356D" w:rsidP="00681AB3">
      <w:pPr>
        <w:widowControl/>
        <w:spacing w:after="0" w:line="360" w:lineRule="auto"/>
        <w:rPr>
          <w:rFonts w:ascii="Times New Roman" w:hAnsi="Times New Roman" w:cs="Times New Roman"/>
          <w:lang w:val="en-NL" w:eastAsia="en-NL"/>
        </w:rPr>
      </w:pPr>
    </w:p>
    <w:p w14:paraId="561C895B" w14:textId="1FCE4127" w:rsidR="0077356D" w:rsidRDefault="0077356D" w:rsidP="00681AB3">
      <w:pPr>
        <w:widowControl/>
        <w:spacing w:after="0" w:line="360" w:lineRule="auto"/>
        <w:rPr>
          <w:rFonts w:ascii="Times New Roman" w:hAnsi="Times New Roman" w:cs="Times New Roman"/>
          <w:lang w:val="en-NL" w:eastAsia="en-NL"/>
        </w:rPr>
      </w:pPr>
    </w:p>
    <w:p w14:paraId="46A62785" w14:textId="6F46F58D" w:rsidR="0077356D" w:rsidRDefault="0077356D" w:rsidP="00681AB3">
      <w:pPr>
        <w:widowControl/>
        <w:spacing w:after="0" w:line="360" w:lineRule="auto"/>
        <w:rPr>
          <w:rFonts w:ascii="Times New Roman" w:hAnsi="Times New Roman" w:cs="Times New Roman"/>
          <w:lang w:val="en-NL" w:eastAsia="en-NL"/>
        </w:rPr>
      </w:pPr>
    </w:p>
    <w:p w14:paraId="10471311" w14:textId="11B33BEF" w:rsidR="0077356D" w:rsidRDefault="0077356D" w:rsidP="00681AB3">
      <w:pPr>
        <w:widowControl/>
        <w:spacing w:after="0" w:line="360" w:lineRule="auto"/>
        <w:rPr>
          <w:rFonts w:ascii="Times New Roman" w:hAnsi="Times New Roman" w:cs="Times New Roman"/>
          <w:lang w:val="en-NL" w:eastAsia="en-NL"/>
        </w:rPr>
      </w:pPr>
    </w:p>
    <w:p w14:paraId="240F019D" w14:textId="6EBDA9F1" w:rsidR="0077356D" w:rsidRDefault="0077356D" w:rsidP="00681AB3">
      <w:pPr>
        <w:widowControl/>
        <w:spacing w:after="0" w:line="360" w:lineRule="auto"/>
        <w:rPr>
          <w:rFonts w:ascii="Times New Roman" w:hAnsi="Times New Roman" w:cs="Times New Roman"/>
          <w:lang w:val="en-NL" w:eastAsia="en-NL"/>
        </w:rPr>
      </w:pPr>
    </w:p>
    <w:p w14:paraId="7D2D6E72" w14:textId="52F2FAD5" w:rsidR="0077356D" w:rsidRDefault="0077356D" w:rsidP="00681AB3">
      <w:pPr>
        <w:widowControl/>
        <w:spacing w:after="0" w:line="360" w:lineRule="auto"/>
        <w:rPr>
          <w:rFonts w:ascii="Times New Roman" w:hAnsi="Times New Roman" w:cs="Times New Roman"/>
          <w:lang w:val="en-NL" w:eastAsia="en-NL"/>
        </w:rPr>
      </w:pPr>
    </w:p>
    <w:p w14:paraId="4E8D9B1D" w14:textId="29848A4B" w:rsidR="0077356D" w:rsidRDefault="0077356D" w:rsidP="00681AB3">
      <w:pPr>
        <w:widowControl/>
        <w:spacing w:after="0" w:line="360" w:lineRule="auto"/>
        <w:rPr>
          <w:rFonts w:ascii="Times New Roman" w:hAnsi="Times New Roman" w:cs="Times New Roman"/>
          <w:lang w:val="en-NL" w:eastAsia="en-NL"/>
        </w:rPr>
      </w:pPr>
    </w:p>
    <w:p w14:paraId="5CBA2228" w14:textId="107CE678" w:rsidR="0077356D" w:rsidRDefault="0077356D" w:rsidP="00681AB3">
      <w:pPr>
        <w:widowControl/>
        <w:spacing w:after="0" w:line="360" w:lineRule="auto"/>
        <w:rPr>
          <w:rFonts w:ascii="Times New Roman" w:hAnsi="Times New Roman" w:cs="Times New Roman"/>
          <w:lang w:val="en-NL" w:eastAsia="en-NL"/>
        </w:rPr>
      </w:pPr>
    </w:p>
    <w:p w14:paraId="22A243F7" w14:textId="46162150" w:rsidR="0077356D" w:rsidRDefault="0077356D" w:rsidP="00681AB3">
      <w:pPr>
        <w:widowControl/>
        <w:spacing w:after="0" w:line="360" w:lineRule="auto"/>
        <w:rPr>
          <w:rFonts w:ascii="Times New Roman" w:hAnsi="Times New Roman" w:cs="Times New Roman"/>
          <w:lang w:val="en-NL" w:eastAsia="en-NL"/>
        </w:rPr>
      </w:pPr>
    </w:p>
    <w:p w14:paraId="5A08D7F2" w14:textId="20514F9C" w:rsidR="0077356D" w:rsidRDefault="0077356D" w:rsidP="00681AB3">
      <w:pPr>
        <w:widowControl/>
        <w:spacing w:after="0" w:line="360" w:lineRule="auto"/>
        <w:rPr>
          <w:rFonts w:ascii="Times New Roman" w:hAnsi="Times New Roman" w:cs="Times New Roman"/>
          <w:lang w:val="en-NL" w:eastAsia="en-NL"/>
        </w:rPr>
      </w:pPr>
    </w:p>
    <w:p w14:paraId="6A67CE57" w14:textId="2B63C210" w:rsidR="0077356D" w:rsidRDefault="0077356D" w:rsidP="00681AB3">
      <w:pPr>
        <w:widowControl/>
        <w:spacing w:after="0" w:line="360" w:lineRule="auto"/>
        <w:rPr>
          <w:rFonts w:ascii="Times New Roman" w:hAnsi="Times New Roman" w:cs="Times New Roman"/>
          <w:lang w:val="en-NL" w:eastAsia="en-NL"/>
        </w:rPr>
      </w:pPr>
    </w:p>
    <w:p w14:paraId="2D18AD37" w14:textId="26B9E2CF" w:rsidR="0077356D" w:rsidRDefault="0077356D" w:rsidP="00681AB3">
      <w:pPr>
        <w:widowControl/>
        <w:spacing w:after="0" w:line="360" w:lineRule="auto"/>
        <w:rPr>
          <w:rFonts w:ascii="Times New Roman" w:hAnsi="Times New Roman" w:cs="Times New Roman"/>
          <w:lang w:val="en-NL" w:eastAsia="en-NL"/>
        </w:rPr>
      </w:pPr>
    </w:p>
    <w:p w14:paraId="443EF225" w14:textId="3DDC5234" w:rsidR="0077356D" w:rsidRDefault="0077356D" w:rsidP="00681AB3">
      <w:pPr>
        <w:widowControl/>
        <w:spacing w:after="0" w:line="360" w:lineRule="auto"/>
        <w:rPr>
          <w:rFonts w:ascii="Times New Roman" w:hAnsi="Times New Roman" w:cs="Times New Roman"/>
          <w:lang w:val="en-NL" w:eastAsia="en-NL"/>
        </w:rPr>
      </w:pPr>
    </w:p>
    <w:p w14:paraId="484A69C9" w14:textId="69C91624" w:rsidR="0077356D" w:rsidRDefault="0077356D" w:rsidP="00681AB3">
      <w:pPr>
        <w:widowControl/>
        <w:spacing w:after="0" w:line="360" w:lineRule="auto"/>
        <w:rPr>
          <w:rFonts w:ascii="Times New Roman" w:hAnsi="Times New Roman" w:cs="Times New Roman"/>
          <w:lang w:val="en-NL" w:eastAsia="en-NL"/>
        </w:rPr>
      </w:pPr>
    </w:p>
    <w:p w14:paraId="62633FEA" w14:textId="1497CFDF" w:rsidR="0077356D" w:rsidRDefault="0077356D" w:rsidP="00681AB3">
      <w:pPr>
        <w:widowControl/>
        <w:spacing w:after="0" w:line="360" w:lineRule="auto"/>
        <w:rPr>
          <w:rFonts w:ascii="Times New Roman" w:hAnsi="Times New Roman" w:cs="Times New Roman"/>
          <w:lang w:val="en-NL" w:eastAsia="en-NL"/>
        </w:rPr>
      </w:pPr>
    </w:p>
    <w:p w14:paraId="1F0E6C04" w14:textId="07528C4E" w:rsidR="0077356D" w:rsidRDefault="0077356D" w:rsidP="00681AB3">
      <w:pPr>
        <w:widowControl/>
        <w:spacing w:after="0" w:line="360" w:lineRule="auto"/>
        <w:rPr>
          <w:rFonts w:ascii="Times New Roman" w:hAnsi="Times New Roman" w:cs="Times New Roman"/>
          <w:lang w:val="en-NL" w:eastAsia="en-NL"/>
        </w:rPr>
      </w:pPr>
    </w:p>
    <w:p w14:paraId="04DD3E51" w14:textId="36AC62D2" w:rsidR="0077356D" w:rsidRDefault="0077356D" w:rsidP="00681AB3">
      <w:pPr>
        <w:widowControl/>
        <w:spacing w:after="0" w:line="360" w:lineRule="auto"/>
        <w:rPr>
          <w:rFonts w:ascii="Times New Roman" w:hAnsi="Times New Roman" w:cs="Times New Roman"/>
          <w:lang w:val="en-NL" w:eastAsia="en-NL"/>
        </w:rPr>
      </w:pPr>
    </w:p>
    <w:p w14:paraId="0E57F160" w14:textId="77777777" w:rsidR="0077356D" w:rsidRPr="0057096A" w:rsidRDefault="0077356D" w:rsidP="00681AB3">
      <w:pPr>
        <w:widowControl/>
        <w:spacing w:after="0" w:line="360" w:lineRule="auto"/>
        <w:rPr>
          <w:rFonts w:ascii="Times New Roman" w:hAnsi="Times New Roman" w:cs="Times New Roman"/>
          <w:lang w:val="en-NL" w:eastAsia="en-NL"/>
        </w:rPr>
      </w:pPr>
    </w:p>
    <w:tbl>
      <w:tblPr>
        <w:tblStyle w:val="Tabelraster5"/>
        <w:tblW w:w="8931" w:type="dxa"/>
        <w:tblInd w:w="0" w:type="dxa"/>
        <w:tblLook w:val="04A0" w:firstRow="1" w:lastRow="0" w:firstColumn="1" w:lastColumn="0" w:noHBand="0" w:noVBand="1"/>
      </w:tblPr>
      <w:tblGrid>
        <w:gridCol w:w="2694"/>
        <w:gridCol w:w="3969"/>
        <w:gridCol w:w="2268"/>
      </w:tblGrid>
      <w:tr w:rsidR="00681AB3" w:rsidRPr="0057096A" w14:paraId="1636DC16" w14:textId="77777777" w:rsidTr="00D22A71">
        <w:tc>
          <w:tcPr>
            <w:tcW w:w="6663" w:type="dxa"/>
            <w:gridSpan w:val="2"/>
            <w:tcBorders>
              <w:top w:val="nil"/>
              <w:left w:val="nil"/>
              <w:bottom w:val="single" w:sz="4" w:space="0" w:color="auto"/>
              <w:right w:val="nil"/>
            </w:tcBorders>
          </w:tcPr>
          <w:p w14:paraId="7D6D3130" w14:textId="77777777" w:rsidR="00681AB3" w:rsidRPr="0057096A" w:rsidRDefault="00681AB3" w:rsidP="00D22A71">
            <w:pPr>
              <w:spacing w:after="0" w:line="360" w:lineRule="auto"/>
              <w:rPr>
                <w:rFonts w:cs="Times New Roman"/>
                <w:lang w:val="en-GB" w:eastAsia="nl-NL"/>
              </w:rPr>
            </w:pPr>
            <w:r w:rsidRPr="0057096A">
              <w:rPr>
                <w:rFonts w:cs="Times New Roman"/>
                <w:lang w:val="en-GB" w:eastAsia="nl-NL"/>
              </w:rPr>
              <w:lastRenderedPageBreak/>
              <w:t>Coping.</w:t>
            </w:r>
          </w:p>
        </w:tc>
        <w:tc>
          <w:tcPr>
            <w:tcW w:w="2268" w:type="dxa"/>
            <w:tcBorders>
              <w:top w:val="nil"/>
              <w:left w:val="nil"/>
              <w:bottom w:val="single" w:sz="4" w:space="0" w:color="auto"/>
              <w:right w:val="nil"/>
            </w:tcBorders>
          </w:tcPr>
          <w:p w14:paraId="6104F4F9" w14:textId="77777777" w:rsidR="00681AB3" w:rsidRPr="0057096A" w:rsidRDefault="00681AB3" w:rsidP="00D22A71">
            <w:pPr>
              <w:spacing w:after="0" w:line="360" w:lineRule="auto"/>
              <w:rPr>
                <w:rFonts w:cs="Times New Roman"/>
                <w:lang w:val="en-GB" w:eastAsia="nl-NL"/>
              </w:rPr>
            </w:pPr>
          </w:p>
        </w:tc>
      </w:tr>
      <w:tr w:rsidR="00681AB3" w:rsidRPr="0057096A" w14:paraId="232E1AA4" w14:textId="77777777" w:rsidTr="00D22A71">
        <w:tc>
          <w:tcPr>
            <w:tcW w:w="2694" w:type="dxa"/>
            <w:tcBorders>
              <w:left w:val="nil"/>
              <w:bottom w:val="single" w:sz="4" w:space="0" w:color="auto"/>
              <w:right w:val="nil"/>
            </w:tcBorders>
          </w:tcPr>
          <w:p w14:paraId="51A5F37C"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Concept &amp; strategy</w:t>
            </w:r>
          </w:p>
        </w:tc>
        <w:tc>
          <w:tcPr>
            <w:tcW w:w="3969" w:type="dxa"/>
            <w:tcBorders>
              <w:left w:val="nil"/>
              <w:bottom w:val="single" w:sz="4" w:space="0" w:color="auto"/>
              <w:right w:val="nil"/>
            </w:tcBorders>
          </w:tcPr>
          <w:p w14:paraId="667ABE6D"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Question</w:t>
            </w:r>
          </w:p>
        </w:tc>
        <w:tc>
          <w:tcPr>
            <w:tcW w:w="2268" w:type="dxa"/>
            <w:tcBorders>
              <w:left w:val="nil"/>
              <w:bottom w:val="single" w:sz="4" w:space="0" w:color="auto"/>
              <w:right w:val="nil"/>
            </w:tcBorders>
          </w:tcPr>
          <w:p w14:paraId="0DE84866"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Probe</w:t>
            </w:r>
          </w:p>
        </w:tc>
      </w:tr>
      <w:tr w:rsidR="00681AB3" w:rsidRPr="0057096A" w14:paraId="184400A5" w14:textId="77777777" w:rsidTr="00D22A71">
        <w:trPr>
          <w:trHeight w:val="510"/>
        </w:trPr>
        <w:tc>
          <w:tcPr>
            <w:tcW w:w="2694" w:type="dxa"/>
            <w:tcBorders>
              <w:left w:val="nil"/>
              <w:bottom w:val="nil"/>
              <w:right w:val="nil"/>
            </w:tcBorders>
          </w:tcPr>
          <w:p w14:paraId="3AC0D826" w14:textId="77777777" w:rsidR="00681AB3" w:rsidRPr="0057096A" w:rsidRDefault="00681AB3" w:rsidP="00D22A71">
            <w:pPr>
              <w:tabs>
                <w:tab w:val="center" w:pos="1394"/>
              </w:tabs>
              <w:spacing w:after="0" w:line="360" w:lineRule="auto"/>
              <w:jc w:val="center"/>
              <w:rPr>
                <w:rFonts w:cs="Times New Roman"/>
                <w:lang w:val="en-GB" w:eastAsia="nl-NL"/>
              </w:rPr>
            </w:pPr>
            <w:r w:rsidRPr="0057096A">
              <w:rPr>
                <w:rFonts w:cs="Times New Roman"/>
                <w:lang w:val="en-GB" w:eastAsia="nl-NL"/>
              </w:rPr>
              <w:t>Coping</w:t>
            </w:r>
          </w:p>
          <w:p w14:paraId="13310A17" w14:textId="77777777" w:rsidR="00681AB3" w:rsidRPr="0057096A" w:rsidRDefault="00681AB3" w:rsidP="00D22A71">
            <w:pPr>
              <w:tabs>
                <w:tab w:val="center" w:pos="1394"/>
              </w:tabs>
              <w:spacing w:after="0" w:line="360" w:lineRule="auto"/>
              <w:jc w:val="center"/>
              <w:rPr>
                <w:rFonts w:cs="Times New Roman"/>
                <w:lang w:val="en-GB" w:eastAsia="nl-NL"/>
              </w:rPr>
            </w:pPr>
          </w:p>
        </w:tc>
        <w:tc>
          <w:tcPr>
            <w:tcW w:w="3969" w:type="dxa"/>
            <w:tcBorders>
              <w:left w:val="nil"/>
              <w:bottom w:val="nil"/>
              <w:right w:val="nil"/>
            </w:tcBorders>
          </w:tcPr>
          <w:p w14:paraId="5B5CD77D"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How do you feel designing ‘game x’ has helped you get through tough situations in your life?</w:t>
            </w:r>
          </w:p>
          <w:p w14:paraId="13C3CD06" w14:textId="77777777" w:rsidR="00681AB3" w:rsidRPr="0057096A" w:rsidRDefault="00681AB3" w:rsidP="00D22A71">
            <w:pPr>
              <w:spacing w:after="0" w:line="360" w:lineRule="auto"/>
              <w:jc w:val="center"/>
              <w:rPr>
                <w:rFonts w:cs="Times New Roman"/>
                <w:lang w:val="en-GB" w:eastAsia="nl-NL"/>
              </w:rPr>
            </w:pPr>
          </w:p>
          <w:p w14:paraId="599D2742"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Would you say ‘game x’ is a direct representation of a tough situation you went through in your life?</w:t>
            </w:r>
          </w:p>
        </w:tc>
        <w:tc>
          <w:tcPr>
            <w:tcW w:w="2268" w:type="dxa"/>
            <w:tcBorders>
              <w:left w:val="nil"/>
              <w:bottom w:val="nil"/>
              <w:right w:val="nil"/>
            </w:tcBorders>
          </w:tcPr>
          <w:p w14:paraId="7CF80523"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In what ways did it help you?</w:t>
            </w:r>
          </w:p>
          <w:p w14:paraId="51E9FAB6" w14:textId="77777777" w:rsidR="00681AB3" w:rsidRPr="0057096A" w:rsidRDefault="00681AB3" w:rsidP="00D22A71">
            <w:pPr>
              <w:spacing w:after="0" w:line="360" w:lineRule="auto"/>
              <w:rPr>
                <w:rFonts w:cs="Times New Roman"/>
                <w:lang w:val="en-GB" w:eastAsia="nl-NL"/>
              </w:rPr>
            </w:pPr>
          </w:p>
        </w:tc>
      </w:tr>
      <w:tr w:rsidR="00681AB3" w:rsidRPr="0057096A" w14:paraId="594FA996" w14:textId="77777777" w:rsidTr="00D22A71">
        <w:tc>
          <w:tcPr>
            <w:tcW w:w="2694" w:type="dxa"/>
            <w:tcBorders>
              <w:top w:val="nil"/>
              <w:left w:val="nil"/>
              <w:bottom w:val="nil"/>
              <w:right w:val="nil"/>
            </w:tcBorders>
          </w:tcPr>
          <w:p w14:paraId="03D97C55" w14:textId="77777777" w:rsidR="00681AB3" w:rsidRPr="0057096A" w:rsidRDefault="00681AB3" w:rsidP="00D22A71">
            <w:pPr>
              <w:spacing w:after="0" w:line="360" w:lineRule="auto"/>
              <w:jc w:val="center"/>
              <w:rPr>
                <w:rFonts w:cs="Times New Roman"/>
                <w:lang w:val="en-GB" w:eastAsia="nl-NL"/>
              </w:rPr>
            </w:pPr>
          </w:p>
          <w:p w14:paraId="498379CF"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Problem-focused coping: active coping</w:t>
            </w:r>
          </w:p>
          <w:p w14:paraId="53E4C520" w14:textId="77777777" w:rsidR="00681AB3" w:rsidRPr="0057096A" w:rsidRDefault="00681AB3" w:rsidP="00D22A71">
            <w:pPr>
              <w:spacing w:after="0" w:line="360" w:lineRule="auto"/>
              <w:jc w:val="center"/>
              <w:rPr>
                <w:rFonts w:cs="Times New Roman"/>
                <w:lang w:val="en-GB" w:eastAsia="nl-NL"/>
              </w:rPr>
            </w:pPr>
          </w:p>
          <w:p w14:paraId="0A6B4F0B" w14:textId="77777777" w:rsidR="00681AB3" w:rsidRPr="0057096A" w:rsidRDefault="00681AB3" w:rsidP="00D22A71">
            <w:pPr>
              <w:spacing w:after="0" w:line="360" w:lineRule="auto"/>
              <w:jc w:val="center"/>
              <w:rPr>
                <w:rFonts w:cs="Times New Roman"/>
                <w:lang w:val="en-GB" w:eastAsia="nl-NL"/>
              </w:rPr>
            </w:pPr>
          </w:p>
          <w:p w14:paraId="51C41A7C"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Problem-focused coping: active coping</w:t>
            </w:r>
          </w:p>
          <w:p w14:paraId="6B38D771" w14:textId="77777777" w:rsidR="00681AB3" w:rsidRPr="0057096A" w:rsidRDefault="00681AB3" w:rsidP="00D22A71">
            <w:pPr>
              <w:spacing w:after="0" w:line="360" w:lineRule="auto"/>
              <w:jc w:val="center"/>
              <w:rPr>
                <w:rFonts w:cs="Times New Roman"/>
                <w:lang w:val="en-GB" w:eastAsia="nl-NL"/>
              </w:rPr>
            </w:pPr>
          </w:p>
          <w:p w14:paraId="7EAE066E" w14:textId="77777777" w:rsidR="00681AB3" w:rsidRPr="0057096A" w:rsidRDefault="00681AB3" w:rsidP="00D22A71">
            <w:pPr>
              <w:spacing w:after="0" w:line="360" w:lineRule="auto"/>
              <w:jc w:val="center"/>
              <w:rPr>
                <w:rFonts w:cs="Times New Roman"/>
                <w:lang w:val="en-GB" w:eastAsia="nl-NL"/>
              </w:rPr>
            </w:pPr>
          </w:p>
          <w:p w14:paraId="753997E1"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Emotion-focused coping: venting</w:t>
            </w:r>
          </w:p>
          <w:p w14:paraId="3D847E90" w14:textId="77777777" w:rsidR="00681AB3" w:rsidRPr="0057096A" w:rsidRDefault="00681AB3" w:rsidP="00D22A71">
            <w:pPr>
              <w:spacing w:after="0" w:line="360" w:lineRule="auto"/>
              <w:jc w:val="center"/>
              <w:rPr>
                <w:rFonts w:cs="Times New Roman"/>
                <w:lang w:val="en-GB" w:eastAsia="nl-NL"/>
              </w:rPr>
            </w:pPr>
          </w:p>
          <w:p w14:paraId="1EF81C7A" w14:textId="77777777" w:rsidR="00681AB3" w:rsidRPr="0057096A" w:rsidRDefault="00681AB3" w:rsidP="00D22A71">
            <w:pPr>
              <w:spacing w:after="0" w:line="360" w:lineRule="auto"/>
              <w:rPr>
                <w:rFonts w:cs="Times New Roman"/>
                <w:lang w:val="en-GB" w:eastAsia="nl-NL"/>
              </w:rPr>
            </w:pPr>
          </w:p>
          <w:p w14:paraId="2F6936B5"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Emotion-focused coping: positive reinterpretation and growth</w:t>
            </w:r>
          </w:p>
          <w:p w14:paraId="7264950B" w14:textId="77777777" w:rsidR="00681AB3" w:rsidRPr="0057096A" w:rsidRDefault="00681AB3" w:rsidP="00D22A71">
            <w:pPr>
              <w:spacing w:after="0" w:line="360" w:lineRule="auto"/>
              <w:jc w:val="center"/>
              <w:rPr>
                <w:rFonts w:cs="Times New Roman"/>
                <w:lang w:val="en-GB" w:eastAsia="nl-NL"/>
              </w:rPr>
            </w:pPr>
          </w:p>
          <w:p w14:paraId="17B6B84A"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Emotion-focused coping: Suppressing of competing activities / mental disengagement</w:t>
            </w:r>
          </w:p>
          <w:p w14:paraId="57C8BAEF" w14:textId="77777777" w:rsidR="00681AB3" w:rsidRPr="0057096A" w:rsidRDefault="00681AB3" w:rsidP="00D22A71">
            <w:pPr>
              <w:spacing w:after="0" w:line="360" w:lineRule="auto"/>
              <w:rPr>
                <w:rFonts w:cs="Times New Roman"/>
                <w:lang w:val="en-GB" w:eastAsia="nl-NL"/>
              </w:rPr>
            </w:pPr>
          </w:p>
          <w:p w14:paraId="4AB84AAD"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Emotion-focused coping: Acceptance</w:t>
            </w:r>
          </w:p>
          <w:p w14:paraId="1B159F40" w14:textId="77777777" w:rsidR="00681AB3" w:rsidRPr="0057096A" w:rsidRDefault="00681AB3" w:rsidP="00D22A71">
            <w:pPr>
              <w:spacing w:after="0" w:line="360" w:lineRule="auto"/>
              <w:jc w:val="center"/>
              <w:rPr>
                <w:rFonts w:cs="Times New Roman"/>
                <w:lang w:val="en-GB" w:eastAsia="nl-NL"/>
              </w:rPr>
            </w:pPr>
          </w:p>
          <w:p w14:paraId="278B09E8" w14:textId="77777777" w:rsidR="00681AB3" w:rsidRPr="0057096A" w:rsidRDefault="00681AB3" w:rsidP="00D22A71">
            <w:pPr>
              <w:spacing w:after="0" w:line="360" w:lineRule="auto"/>
              <w:jc w:val="center"/>
              <w:rPr>
                <w:rFonts w:cs="Times New Roman"/>
                <w:lang w:val="en-GB" w:eastAsia="nl-NL"/>
              </w:rPr>
            </w:pPr>
          </w:p>
          <w:p w14:paraId="1C07D0D7"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Meaning-making coping</w:t>
            </w:r>
          </w:p>
          <w:p w14:paraId="72E38D7C" w14:textId="77777777" w:rsidR="00681AB3" w:rsidRPr="0057096A" w:rsidRDefault="00681AB3" w:rsidP="00D22A71">
            <w:pPr>
              <w:spacing w:after="0" w:line="360" w:lineRule="auto"/>
              <w:jc w:val="center"/>
              <w:rPr>
                <w:rFonts w:cs="Times New Roman"/>
                <w:lang w:val="en-GB" w:eastAsia="nl-NL"/>
              </w:rPr>
            </w:pPr>
          </w:p>
          <w:p w14:paraId="1EB7D5E5" w14:textId="77777777" w:rsidR="00681AB3" w:rsidRPr="0057096A" w:rsidRDefault="00681AB3" w:rsidP="00D22A71">
            <w:pPr>
              <w:spacing w:after="0" w:line="360" w:lineRule="auto"/>
              <w:jc w:val="center"/>
              <w:rPr>
                <w:rFonts w:cs="Times New Roman"/>
                <w:lang w:val="en-GB" w:eastAsia="nl-NL"/>
              </w:rPr>
            </w:pPr>
          </w:p>
          <w:p w14:paraId="0D9571CF" w14:textId="77777777" w:rsidR="00681AB3" w:rsidRPr="0057096A" w:rsidRDefault="00681AB3" w:rsidP="00D22A71">
            <w:pPr>
              <w:spacing w:after="0" w:line="360" w:lineRule="auto"/>
              <w:jc w:val="center"/>
              <w:rPr>
                <w:rFonts w:cs="Times New Roman"/>
                <w:lang w:val="en-GB" w:eastAsia="nl-NL"/>
              </w:rPr>
            </w:pPr>
          </w:p>
          <w:p w14:paraId="393BCDD8" w14:textId="77777777" w:rsidR="00681AB3" w:rsidRPr="0057096A" w:rsidRDefault="00681AB3" w:rsidP="00D22A71">
            <w:pPr>
              <w:spacing w:after="0" w:line="360" w:lineRule="auto"/>
              <w:jc w:val="center"/>
              <w:rPr>
                <w:rFonts w:cs="Times New Roman"/>
                <w:lang w:val="en-GB" w:eastAsia="nl-NL"/>
              </w:rPr>
            </w:pPr>
          </w:p>
        </w:tc>
        <w:tc>
          <w:tcPr>
            <w:tcW w:w="3969" w:type="dxa"/>
            <w:tcBorders>
              <w:top w:val="nil"/>
              <w:left w:val="nil"/>
              <w:bottom w:val="nil"/>
              <w:right w:val="nil"/>
            </w:tcBorders>
          </w:tcPr>
          <w:p w14:paraId="4654A16C" w14:textId="77777777" w:rsidR="00681AB3" w:rsidRPr="0057096A" w:rsidRDefault="00681AB3" w:rsidP="00D22A71">
            <w:pPr>
              <w:spacing w:after="0" w:line="360" w:lineRule="auto"/>
              <w:rPr>
                <w:rFonts w:cs="Times New Roman"/>
                <w:lang w:val="en-GB" w:eastAsia="nl-NL"/>
              </w:rPr>
            </w:pPr>
          </w:p>
          <w:p w14:paraId="37C190CA"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Did you feel like designing ‘game x’ provided a direct distraction from the challenging situation in your life?</w:t>
            </w:r>
          </w:p>
          <w:p w14:paraId="17DC6615" w14:textId="77777777" w:rsidR="00681AB3" w:rsidRPr="0057096A" w:rsidRDefault="00681AB3" w:rsidP="00D22A71">
            <w:pPr>
              <w:spacing w:after="0" w:line="360" w:lineRule="auto"/>
              <w:jc w:val="center"/>
              <w:rPr>
                <w:rFonts w:cs="Times New Roman"/>
                <w:lang w:val="en-GB" w:eastAsia="nl-NL"/>
              </w:rPr>
            </w:pPr>
          </w:p>
          <w:p w14:paraId="7D44FF27"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How did designing ‘game x’ help you actively address the stressful situation you were in at that time?</w:t>
            </w:r>
          </w:p>
          <w:p w14:paraId="5AFD7EF7" w14:textId="77777777" w:rsidR="00681AB3" w:rsidRPr="0057096A" w:rsidRDefault="00681AB3" w:rsidP="00D22A71">
            <w:pPr>
              <w:spacing w:after="0" w:line="360" w:lineRule="auto"/>
              <w:jc w:val="center"/>
              <w:rPr>
                <w:rFonts w:cs="Times New Roman"/>
                <w:lang w:val="en-GB" w:eastAsia="nl-NL"/>
              </w:rPr>
            </w:pPr>
          </w:p>
          <w:p w14:paraId="49FCB70D"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Did you feel like working on ‘game x’ functioned as a form of venting certain negative emotions?</w:t>
            </w:r>
          </w:p>
          <w:p w14:paraId="7F074815" w14:textId="77777777" w:rsidR="00681AB3" w:rsidRPr="0057096A" w:rsidRDefault="00681AB3" w:rsidP="00D22A71">
            <w:pPr>
              <w:spacing w:after="0" w:line="360" w:lineRule="auto"/>
              <w:rPr>
                <w:rFonts w:cs="Times New Roman"/>
                <w:lang w:val="en-GB" w:eastAsia="nl-NL"/>
              </w:rPr>
            </w:pPr>
          </w:p>
          <w:p w14:paraId="55655014"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How did designing ‘game x’ help you grow as a person?</w:t>
            </w:r>
          </w:p>
          <w:p w14:paraId="2ABDF23F" w14:textId="77777777" w:rsidR="00681AB3" w:rsidRPr="0057096A" w:rsidRDefault="00681AB3" w:rsidP="00D22A71">
            <w:pPr>
              <w:spacing w:after="0" w:line="360" w:lineRule="auto"/>
              <w:jc w:val="center"/>
              <w:rPr>
                <w:rFonts w:cs="Times New Roman"/>
                <w:lang w:val="en-GB" w:eastAsia="nl-NL"/>
              </w:rPr>
            </w:pPr>
          </w:p>
          <w:p w14:paraId="540332B4" w14:textId="77777777" w:rsidR="00681AB3" w:rsidRPr="0057096A" w:rsidRDefault="00681AB3" w:rsidP="00D22A71">
            <w:pPr>
              <w:spacing w:after="0" w:line="360" w:lineRule="auto"/>
              <w:jc w:val="center"/>
              <w:rPr>
                <w:rFonts w:cs="Times New Roman"/>
                <w:lang w:val="en-GB" w:eastAsia="nl-NL"/>
              </w:rPr>
            </w:pPr>
          </w:p>
          <w:p w14:paraId="19BCF8BD"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Did designing ‘game x’ become something that you did even though you were supposed to be doing other activities?</w:t>
            </w:r>
          </w:p>
          <w:p w14:paraId="019F19DE" w14:textId="77777777" w:rsidR="00681AB3" w:rsidRPr="0057096A" w:rsidRDefault="00681AB3" w:rsidP="00D22A71">
            <w:pPr>
              <w:spacing w:after="0" w:line="360" w:lineRule="auto"/>
              <w:rPr>
                <w:rFonts w:cs="Times New Roman"/>
                <w:lang w:val="en-GB" w:eastAsia="nl-NL"/>
              </w:rPr>
            </w:pPr>
          </w:p>
          <w:p w14:paraId="4FB01DC2"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Did designing ‘game x’ make you come to peace with a certain stressful situation?</w:t>
            </w:r>
          </w:p>
          <w:p w14:paraId="32727997" w14:textId="77777777" w:rsidR="00681AB3" w:rsidRPr="0057096A" w:rsidRDefault="00681AB3" w:rsidP="00D22A71">
            <w:pPr>
              <w:spacing w:after="0" w:line="360" w:lineRule="auto"/>
              <w:jc w:val="center"/>
              <w:rPr>
                <w:rFonts w:cs="Times New Roman"/>
                <w:lang w:val="en-GB" w:eastAsia="nl-NL"/>
              </w:rPr>
            </w:pPr>
          </w:p>
          <w:p w14:paraId="6CAF5A30" w14:textId="77777777" w:rsidR="00681AB3" w:rsidRPr="0057096A" w:rsidRDefault="00681AB3" w:rsidP="00D22A71">
            <w:pPr>
              <w:spacing w:after="0" w:line="360" w:lineRule="auto"/>
              <w:rPr>
                <w:rFonts w:cs="Times New Roman"/>
                <w:lang w:val="en-GB" w:eastAsia="nl-NL"/>
              </w:rPr>
            </w:pPr>
          </w:p>
          <w:p w14:paraId="1E23D674"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 xml:space="preserve">Has designing ‘game x’ ever changed your beliefs or assumptions about a </w:t>
            </w:r>
            <w:r w:rsidRPr="0057096A">
              <w:rPr>
                <w:rFonts w:cs="Times New Roman"/>
                <w:lang w:val="en-GB" w:eastAsia="nl-NL"/>
              </w:rPr>
              <w:lastRenderedPageBreak/>
              <w:t>certain situation in your personal life?</w:t>
            </w:r>
          </w:p>
        </w:tc>
        <w:tc>
          <w:tcPr>
            <w:tcW w:w="2268" w:type="dxa"/>
            <w:tcBorders>
              <w:top w:val="nil"/>
              <w:left w:val="nil"/>
              <w:bottom w:val="nil"/>
              <w:right w:val="nil"/>
            </w:tcBorders>
          </w:tcPr>
          <w:p w14:paraId="5FE6F316" w14:textId="77777777" w:rsidR="00681AB3" w:rsidRPr="0057096A" w:rsidRDefault="00681AB3" w:rsidP="00D22A71">
            <w:pPr>
              <w:spacing w:after="0" w:line="360" w:lineRule="auto"/>
              <w:jc w:val="center"/>
              <w:rPr>
                <w:rFonts w:cs="Times New Roman"/>
                <w:lang w:val="en-GB" w:eastAsia="nl-NL"/>
              </w:rPr>
            </w:pPr>
          </w:p>
          <w:p w14:paraId="3A086FC1"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If so, in what ways? Could you elaborate?</w:t>
            </w:r>
          </w:p>
          <w:p w14:paraId="70B41401" w14:textId="77777777" w:rsidR="00681AB3" w:rsidRPr="0057096A" w:rsidRDefault="00681AB3" w:rsidP="00D22A71">
            <w:pPr>
              <w:spacing w:after="0" w:line="360" w:lineRule="auto"/>
              <w:jc w:val="center"/>
              <w:rPr>
                <w:rFonts w:cs="Times New Roman"/>
                <w:lang w:val="en-GB" w:eastAsia="nl-NL"/>
              </w:rPr>
            </w:pPr>
          </w:p>
          <w:p w14:paraId="477062D9" w14:textId="77777777" w:rsidR="00681AB3" w:rsidRPr="0057096A" w:rsidRDefault="00681AB3" w:rsidP="00D22A71">
            <w:pPr>
              <w:spacing w:after="0" w:line="360" w:lineRule="auto"/>
              <w:jc w:val="center"/>
              <w:rPr>
                <w:rFonts w:cs="Times New Roman"/>
                <w:lang w:val="en-GB" w:eastAsia="nl-NL"/>
              </w:rPr>
            </w:pPr>
          </w:p>
          <w:p w14:paraId="3D8CFBAB"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Did it enable you to cope with a certain stressor? How?</w:t>
            </w:r>
          </w:p>
          <w:p w14:paraId="649FAAFB" w14:textId="77777777" w:rsidR="00681AB3" w:rsidRPr="0057096A" w:rsidRDefault="00681AB3" w:rsidP="00D22A71">
            <w:pPr>
              <w:spacing w:after="0" w:line="360" w:lineRule="auto"/>
              <w:rPr>
                <w:rFonts w:cs="Times New Roman"/>
                <w:lang w:val="en-GB" w:eastAsia="nl-NL"/>
              </w:rPr>
            </w:pPr>
          </w:p>
          <w:p w14:paraId="5C6F538C"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How did you notice this?</w:t>
            </w:r>
          </w:p>
          <w:p w14:paraId="35E4FF12" w14:textId="77777777" w:rsidR="00681AB3" w:rsidRPr="0057096A" w:rsidRDefault="00681AB3" w:rsidP="00D22A71">
            <w:pPr>
              <w:spacing w:after="0" w:line="360" w:lineRule="auto"/>
              <w:rPr>
                <w:rFonts w:cs="Times New Roman"/>
                <w:lang w:val="en-GB" w:eastAsia="nl-NL"/>
              </w:rPr>
            </w:pPr>
          </w:p>
          <w:p w14:paraId="2D1A2DE2" w14:textId="77777777" w:rsidR="00681AB3" w:rsidRPr="0057096A" w:rsidRDefault="00681AB3" w:rsidP="00D22A71">
            <w:pPr>
              <w:spacing w:after="0" w:line="360" w:lineRule="auto"/>
              <w:jc w:val="center"/>
              <w:rPr>
                <w:rFonts w:cs="Times New Roman"/>
                <w:lang w:val="en-GB" w:eastAsia="nl-NL"/>
              </w:rPr>
            </w:pPr>
          </w:p>
          <w:p w14:paraId="605EF07F" w14:textId="77777777" w:rsidR="00681AB3" w:rsidRPr="0057096A" w:rsidRDefault="00681AB3" w:rsidP="00D22A71">
            <w:pPr>
              <w:spacing w:after="0" w:line="360" w:lineRule="auto"/>
              <w:jc w:val="center"/>
              <w:rPr>
                <w:rFonts w:cs="Times New Roman"/>
                <w:lang w:val="en-GB" w:eastAsia="nl-NL"/>
              </w:rPr>
            </w:pPr>
          </w:p>
          <w:p w14:paraId="353D1739" w14:textId="77777777" w:rsidR="00681AB3" w:rsidRPr="0057096A" w:rsidRDefault="00681AB3" w:rsidP="00D22A71">
            <w:pPr>
              <w:spacing w:after="0" w:line="360" w:lineRule="auto"/>
              <w:jc w:val="center"/>
              <w:rPr>
                <w:rFonts w:cs="Times New Roman"/>
                <w:lang w:val="en-GB" w:eastAsia="nl-NL"/>
              </w:rPr>
            </w:pPr>
          </w:p>
          <w:p w14:paraId="03B0AC71" w14:textId="77777777" w:rsidR="00681AB3" w:rsidRDefault="00681AB3" w:rsidP="00D22A71">
            <w:pPr>
              <w:spacing w:after="0" w:line="360" w:lineRule="auto"/>
              <w:rPr>
                <w:rFonts w:cs="Times New Roman"/>
                <w:lang w:val="en-GB" w:eastAsia="nl-NL"/>
              </w:rPr>
            </w:pPr>
          </w:p>
          <w:p w14:paraId="2BD43083" w14:textId="77777777" w:rsidR="00681AB3" w:rsidRPr="0057096A" w:rsidRDefault="00681AB3" w:rsidP="00D22A71">
            <w:pPr>
              <w:spacing w:after="0" w:line="360" w:lineRule="auto"/>
              <w:rPr>
                <w:rFonts w:cs="Times New Roman"/>
                <w:lang w:val="en-GB" w:eastAsia="nl-NL"/>
              </w:rPr>
            </w:pPr>
          </w:p>
          <w:p w14:paraId="0655D3AE"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Why did you think that was the case?</w:t>
            </w:r>
          </w:p>
          <w:p w14:paraId="25A675A2" w14:textId="77777777" w:rsidR="00681AB3" w:rsidRPr="0057096A" w:rsidRDefault="00681AB3" w:rsidP="00D22A71">
            <w:pPr>
              <w:spacing w:after="0" w:line="360" w:lineRule="auto"/>
              <w:jc w:val="center"/>
              <w:rPr>
                <w:rFonts w:cs="Times New Roman"/>
                <w:lang w:val="en-GB" w:eastAsia="nl-NL"/>
              </w:rPr>
            </w:pPr>
          </w:p>
          <w:p w14:paraId="7DFB7CE6" w14:textId="77777777" w:rsidR="00681AB3" w:rsidRDefault="00681AB3" w:rsidP="00D22A71">
            <w:pPr>
              <w:spacing w:after="0" w:line="360" w:lineRule="auto"/>
              <w:rPr>
                <w:rFonts w:cs="Times New Roman"/>
                <w:lang w:val="en-GB" w:eastAsia="nl-NL"/>
              </w:rPr>
            </w:pPr>
          </w:p>
          <w:p w14:paraId="33F37479" w14:textId="77777777" w:rsidR="00681AB3" w:rsidRPr="0057096A" w:rsidRDefault="00681AB3" w:rsidP="00D22A71">
            <w:pPr>
              <w:spacing w:after="0" w:line="360" w:lineRule="auto"/>
              <w:rPr>
                <w:rFonts w:cs="Times New Roman"/>
                <w:lang w:val="en-GB" w:eastAsia="nl-NL"/>
              </w:rPr>
            </w:pPr>
          </w:p>
          <w:p w14:paraId="1DC8159C"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How do you think game design helped in that process?</w:t>
            </w:r>
          </w:p>
          <w:p w14:paraId="1FF1B85F" w14:textId="77777777" w:rsidR="00681AB3" w:rsidRPr="0057096A" w:rsidRDefault="00681AB3" w:rsidP="00D22A71">
            <w:pPr>
              <w:spacing w:after="0" w:line="360" w:lineRule="auto"/>
              <w:jc w:val="center"/>
              <w:rPr>
                <w:rFonts w:cs="Times New Roman"/>
                <w:lang w:val="en-GB" w:eastAsia="nl-NL"/>
              </w:rPr>
            </w:pPr>
          </w:p>
          <w:p w14:paraId="173ADEEB"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 xml:space="preserve">In what ways? How did you think game </w:t>
            </w:r>
            <w:r w:rsidRPr="0057096A">
              <w:rPr>
                <w:rFonts w:cs="Times New Roman"/>
                <w:lang w:val="en-GB" w:eastAsia="nl-NL"/>
              </w:rPr>
              <w:lastRenderedPageBreak/>
              <w:t>design helped in this?</w:t>
            </w:r>
          </w:p>
          <w:p w14:paraId="48869F02" w14:textId="77777777" w:rsidR="00681AB3" w:rsidRPr="0057096A" w:rsidRDefault="00681AB3" w:rsidP="00D22A71">
            <w:pPr>
              <w:spacing w:after="0" w:line="360" w:lineRule="auto"/>
              <w:jc w:val="center"/>
              <w:rPr>
                <w:rFonts w:cs="Times New Roman"/>
                <w:lang w:val="en-GB" w:eastAsia="nl-NL"/>
              </w:rPr>
            </w:pPr>
          </w:p>
          <w:p w14:paraId="6F8EEE0F" w14:textId="77777777" w:rsidR="00681AB3" w:rsidRPr="0057096A" w:rsidRDefault="00681AB3" w:rsidP="00D22A71">
            <w:pPr>
              <w:spacing w:after="0" w:line="360" w:lineRule="auto"/>
              <w:jc w:val="center"/>
              <w:rPr>
                <w:rFonts w:cs="Times New Roman"/>
                <w:lang w:val="en-GB" w:eastAsia="nl-NL"/>
              </w:rPr>
            </w:pPr>
          </w:p>
        </w:tc>
      </w:tr>
      <w:tr w:rsidR="00681AB3" w:rsidRPr="0057096A" w14:paraId="3EDC9F57" w14:textId="77777777" w:rsidTr="00D22A71">
        <w:tc>
          <w:tcPr>
            <w:tcW w:w="8931" w:type="dxa"/>
            <w:gridSpan w:val="3"/>
            <w:tcBorders>
              <w:left w:val="nil"/>
              <w:bottom w:val="nil"/>
              <w:right w:val="nil"/>
            </w:tcBorders>
          </w:tcPr>
          <w:p w14:paraId="6029CE4F" w14:textId="77777777" w:rsidR="00681AB3" w:rsidRPr="0057096A" w:rsidRDefault="00681AB3" w:rsidP="00D22A71">
            <w:pPr>
              <w:spacing w:after="0" w:line="360" w:lineRule="auto"/>
              <w:rPr>
                <w:rFonts w:cs="Times New Roman"/>
                <w:i/>
                <w:iCs/>
                <w:lang w:val="en-GB" w:eastAsia="nl-NL"/>
              </w:rPr>
            </w:pPr>
            <w:r w:rsidRPr="0057096A">
              <w:rPr>
                <w:rFonts w:cs="Times New Roman"/>
                <w:i/>
                <w:iCs/>
                <w:lang w:val="en-GB" w:eastAsia="nl-NL"/>
              </w:rPr>
              <w:lastRenderedPageBreak/>
              <w:t>Note.</w:t>
            </w:r>
            <w:r w:rsidRPr="0057096A">
              <w:rPr>
                <w:rFonts w:cs="Times New Roman"/>
                <w:lang w:val="en-GB" w:eastAsia="nl-NL"/>
              </w:rPr>
              <w:t xml:space="preserve"> Questions regarding coping mechanisms of game designers.</w:t>
            </w:r>
          </w:p>
        </w:tc>
      </w:tr>
    </w:tbl>
    <w:p w14:paraId="30D9A300" w14:textId="77777777" w:rsidR="00681AB3" w:rsidRPr="0057096A" w:rsidRDefault="00681AB3" w:rsidP="00681AB3">
      <w:pPr>
        <w:widowControl/>
        <w:spacing w:after="0" w:line="360" w:lineRule="auto"/>
        <w:rPr>
          <w:rFonts w:ascii="Times New Roman" w:hAnsi="Times New Roman" w:cs="Times New Roman"/>
          <w:lang w:val="en-NL" w:eastAsia="en-NL"/>
        </w:rPr>
      </w:pPr>
    </w:p>
    <w:p w14:paraId="284EFB09" w14:textId="4BFFC807" w:rsidR="00681AB3" w:rsidRDefault="00681AB3" w:rsidP="00681AB3">
      <w:pPr>
        <w:widowControl/>
        <w:spacing w:after="0" w:line="360" w:lineRule="auto"/>
        <w:rPr>
          <w:rFonts w:ascii="Times New Roman" w:hAnsi="Times New Roman" w:cs="Times New Roman"/>
          <w:lang w:val="en-NL" w:eastAsia="en-NL"/>
        </w:rPr>
      </w:pPr>
    </w:p>
    <w:p w14:paraId="2EA98F95" w14:textId="39F61534" w:rsidR="00290636" w:rsidRDefault="00290636" w:rsidP="00681AB3">
      <w:pPr>
        <w:widowControl/>
        <w:spacing w:after="0" w:line="360" w:lineRule="auto"/>
        <w:rPr>
          <w:rFonts w:ascii="Times New Roman" w:hAnsi="Times New Roman" w:cs="Times New Roman"/>
          <w:lang w:val="en-NL" w:eastAsia="en-NL"/>
        </w:rPr>
      </w:pPr>
    </w:p>
    <w:p w14:paraId="30985012" w14:textId="77777777" w:rsidR="00290636" w:rsidRPr="0057096A" w:rsidRDefault="00290636" w:rsidP="00681AB3">
      <w:pPr>
        <w:widowControl/>
        <w:spacing w:after="0" w:line="360" w:lineRule="auto"/>
        <w:rPr>
          <w:rFonts w:ascii="Times New Roman" w:hAnsi="Times New Roman" w:cs="Times New Roman"/>
          <w:lang w:val="en-NL" w:eastAsia="en-NL"/>
        </w:rPr>
      </w:pPr>
    </w:p>
    <w:tbl>
      <w:tblPr>
        <w:tblStyle w:val="Tabelraster5"/>
        <w:tblW w:w="9017" w:type="dxa"/>
        <w:tblInd w:w="0" w:type="dxa"/>
        <w:tblLook w:val="04A0" w:firstRow="1" w:lastRow="0" w:firstColumn="1" w:lastColumn="0" w:noHBand="0" w:noVBand="1"/>
      </w:tblPr>
      <w:tblGrid>
        <w:gridCol w:w="3686"/>
        <w:gridCol w:w="3118"/>
        <w:gridCol w:w="2213"/>
      </w:tblGrid>
      <w:tr w:rsidR="00681AB3" w:rsidRPr="0057096A" w14:paraId="1A565CF2" w14:textId="77777777" w:rsidTr="00D22A71">
        <w:tc>
          <w:tcPr>
            <w:tcW w:w="6804" w:type="dxa"/>
            <w:gridSpan w:val="2"/>
            <w:tcBorders>
              <w:top w:val="nil"/>
              <w:left w:val="nil"/>
              <w:bottom w:val="single" w:sz="4" w:space="0" w:color="auto"/>
              <w:right w:val="nil"/>
            </w:tcBorders>
          </w:tcPr>
          <w:p w14:paraId="79015F68" w14:textId="77777777" w:rsidR="00681AB3" w:rsidRPr="0057096A" w:rsidRDefault="00681AB3" w:rsidP="00D22A71">
            <w:pPr>
              <w:spacing w:after="0" w:line="360" w:lineRule="auto"/>
              <w:rPr>
                <w:rFonts w:cs="Times New Roman"/>
                <w:lang w:val="en-GB" w:eastAsia="nl-NL"/>
              </w:rPr>
            </w:pPr>
            <w:r w:rsidRPr="0057096A">
              <w:rPr>
                <w:rFonts w:cs="Times New Roman"/>
                <w:lang w:val="en-GB" w:eastAsia="nl-NL"/>
              </w:rPr>
              <w:t>Outro section.</w:t>
            </w:r>
          </w:p>
        </w:tc>
        <w:tc>
          <w:tcPr>
            <w:tcW w:w="2213" w:type="dxa"/>
            <w:tcBorders>
              <w:top w:val="nil"/>
              <w:left w:val="nil"/>
              <w:bottom w:val="single" w:sz="4" w:space="0" w:color="auto"/>
              <w:right w:val="nil"/>
            </w:tcBorders>
          </w:tcPr>
          <w:p w14:paraId="44B62280" w14:textId="77777777" w:rsidR="00681AB3" w:rsidRPr="0057096A" w:rsidRDefault="00681AB3" w:rsidP="00D22A71">
            <w:pPr>
              <w:spacing w:after="0" w:line="360" w:lineRule="auto"/>
              <w:rPr>
                <w:rFonts w:cs="Times New Roman"/>
                <w:lang w:val="en-GB" w:eastAsia="nl-NL"/>
              </w:rPr>
            </w:pPr>
          </w:p>
        </w:tc>
      </w:tr>
      <w:tr w:rsidR="00681AB3" w:rsidRPr="0057096A" w14:paraId="2391E608" w14:textId="77777777" w:rsidTr="00D22A71">
        <w:tc>
          <w:tcPr>
            <w:tcW w:w="3686" w:type="dxa"/>
            <w:tcBorders>
              <w:left w:val="nil"/>
              <w:bottom w:val="single" w:sz="4" w:space="0" w:color="auto"/>
              <w:right w:val="nil"/>
            </w:tcBorders>
          </w:tcPr>
          <w:p w14:paraId="7E387E96"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Question</w:t>
            </w:r>
          </w:p>
        </w:tc>
        <w:tc>
          <w:tcPr>
            <w:tcW w:w="3118" w:type="dxa"/>
            <w:tcBorders>
              <w:left w:val="nil"/>
              <w:bottom w:val="single" w:sz="4" w:space="0" w:color="auto"/>
              <w:right w:val="nil"/>
            </w:tcBorders>
          </w:tcPr>
          <w:p w14:paraId="585D360E"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Probe</w:t>
            </w:r>
          </w:p>
        </w:tc>
        <w:tc>
          <w:tcPr>
            <w:tcW w:w="2213" w:type="dxa"/>
            <w:tcBorders>
              <w:left w:val="nil"/>
              <w:bottom w:val="single" w:sz="4" w:space="0" w:color="auto"/>
              <w:right w:val="nil"/>
            </w:tcBorders>
          </w:tcPr>
          <w:p w14:paraId="0AEF90C7"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Explanation</w:t>
            </w:r>
          </w:p>
        </w:tc>
      </w:tr>
      <w:tr w:rsidR="00681AB3" w:rsidRPr="0057096A" w14:paraId="02B0DA01" w14:textId="77777777" w:rsidTr="00D22A71">
        <w:trPr>
          <w:trHeight w:val="510"/>
        </w:trPr>
        <w:tc>
          <w:tcPr>
            <w:tcW w:w="3686" w:type="dxa"/>
            <w:tcBorders>
              <w:left w:val="nil"/>
              <w:bottom w:val="nil"/>
              <w:right w:val="nil"/>
            </w:tcBorders>
          </w:tcPr>
          <w:p w14:paraId="2F327C2D" w14:textId="77777777" w:rsidR="00681AB3" w:rsidRPr="0057096A" w:rsidRDefault="00681AB3" w:rsidP="00D22A71">
            <w:pPr>
              <w:tabs>
                <w:tab w:val="center" w:pos="1394"/>
              </w:tabs>
              <w:spacing w:after="0" w:line="360" w:lineRule="auto"/>
              <w:jc w:val="center"/>
              <w:rPr>
                <w:rFonts w:cs="Times New Roman"/>
                <w:lang w:val="en-GB" w:eastAsia="nl-NL"/>
              </w:rPr>
            </w:pPr>
            <w:r w:rsidRPr="0057096A">
              <w:rPr>
                <w:rFonts w:cs="Times New Roman"/>
                <w:lang w:val="en-GB" w:eastAsia="nl-NL"/>
              </w:rPr>
              <w:t>Is there anything that you feel like we didn’t discuss but is still relevant to share?</w:t>
            </w:r>
          </w:p>
          <w:p w14:paraId="3ED297D3" w14:textId="77777777" w:rsidR="00681AB3" w:rsidRPr="0057096A" w:rsidRDefault="00681AB3" w:rsidP="00D22A71">
            <w:pPr>
              <w:tabs>
                <w:tab w:val="center" w:pos="1394"/>
              </w:tabs>
              <w:spacing w:after="0" w:line="360" w:lineRule="auto"/>
              <w:jc w:val="center"/>
              <w:rPr>
                <w:rFonts w:cs="Times New Roman"/>
                <w:lang w:val="en-GB" w:eastAsia="nl-NL"/>
              </w:rPr>
            </w:pPr>
          </w:p>
          <w:p w14:paraId="30174C73" w14:textId="77777777" w:rsidR="00681AB3" w:rsidRPr="0057096A" w:rsidRDefault="00681AB3" w:rsidP="00D22A71">
            <w:pPr>
              <w:tabs>
                <w:tab w:val="center" w:pos="1394"/>
              </w:tabs>
              <w:spacing w:after="0" w:line="360" w:lineRule="auto"/>
              <w:jc w:val="center"/>
              <w:rPr>
                <w:rFonts w:cs="Times New Roman"/>
                <w:lang w:val="en-GB" w:eastAsia="nl-NL"/>
              </w:rPr>
            </w:pPr>
            <w:r w:rsidRPr="0057096A">
              <w:rPr>
                <w:rFonts w:cs="Times New Roman"/>
                <w:lang w:val="en-GB" w:eastAsia="nl-NL"/>
              </w:rPr>
              <w:t>Thank you for your time and extensive participation, this was really interesting!</w:t>
            </w:r>
          </w:p>
        </w:tc>
        <w:tc>
          <w:tcPr>
            <w:tcW w:w="3118" w:type="dxa"/>
            <w:tcBorders>
              <w:left w:val="nil"/>
              <w:bottom w:val="nil"/>
              <w:right w:val="nil"/>
            </w:tcBorders>
          </w:tcPr>
          <w:p w14:paraId="08DCA69B"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Certain examples perhaps? Other lived experiences?</w:t>
            </w:r>
          </w:p>
        </w:tc>
        <w:tc>
          <w:tcPr>
            <w:tcW w:w="2213" w:type="dxa"/>
            <w:tcBorders>
              <w:left w:val="nil"/>
              <w:bottom w:val="nil"/>
              <w:right w:val="nil"/>
            </w:tcBorders>
          </w:tcPr>
          <w:p w14:paraId="13F03F16" w14:textId="77777777" w:rsidR="00681AB3" w:rsidRPr="0057096A" w:rsidRDefault="00681AB3" w:rsidP="00D22A71">
            <w:pPr>
              <w:spacing w:after="0" w:line="360" w:lineRule="auto"/>
              <w:jc w:val="center"/>
              <w:rPr>
                <w:rFonts w:cs="Times New Roman"/>
                <w:lang w:val="en-GB" w:eastAsia="nl-NL"/>
              </w:rPr>
            </w:pPr>
            <w:r w:rsidRPr="0057096A">
              <w:rPr>
                <w:rFonts w:cs="Times New Roman"/>
                <w:lang w:val="en-GB" w:eastAsia="nl-NL"/>
              </w:rPr>
              <w:t>Allowing participant to share</w:t>
            </w:r>
          </w:p>
        </w:tc>
      </w:tr>
      <w:tr w:rsidR="00681AB3" w:rsidRPr="0057096A" w14:paraId="5F4EE244" w14:textId="77777777" w:rsidTr="00D22A71">
        <w:tc>
          <w:tcPr>
            <w:tcW w:w="3686" w:type="dxa"/>
            <w:tcBorders>
              <w:top w:val="nil"/>
              <w:left w:val="nil"/>
              <w:bottom w:val="nil"/>
              <w:right w:val="nil"/>
            </w:tcBorders>
          </w:tcPr>
          <w:p w14:paraId="55A815E1" w14:textId="77777777" w:rsidR="00681AB3" w:rsidRPr="0057096A" w:rsidRDefault="00681AB3" w:rsidP="00D22A71">
            <w:pPr>
              <w:spacing w:after="0" w:line="360" w:lineRule="auto"/>
              <w:rPr>
                <w:rFonts w:cs="Times New Roman"/>
                <w:lang w:val="en-GB" w:eastAsia="nl-NL"/>
              </w:rPr>
            </w:pPr>
          </w:p>
        </w:tc>
        <w:tc>
          <w:tcPr>
            <w:tcW w:w="3118" w:type="dxa"/>
            <w:tcBorders>
              <w:top w:val="nil"/>
              <w:left w:val="nil"/>
              <w:bottom w:val="nil"/>
              <w:right w:val="nil"/>
            </w:tcBorders>
          </w:tcPr>
          <w:p w14:paraId="2C5C3774" w14:textId="77777777" w:rsidR="00681AB3" w:rsidRPr="0057096A" w:rsidRDefault="00681AB3" w:rsidP="00D22A71">
            <w:pPr>
              <w:spacing w:after="0" w:line="360" w:lineRule="auto"/>
              <w:rPr>
                <w:rFonts w:cs="Times New Roman"/>
                <w:lang w:val="en-GB" w:eastAsia="nl-NL"/>
              </w:rPr>
            </w:pPr>
          </w:p>
        </w:tc>
        <w:tc>
          <w:tcPr>
            <w:tcW w:w="2213" w:type="dxa"/>
            <w:tcBorders>
              <w:top w:val="nil"/>
              <w:left w:val="nil"/>
              <w:bottom w:val="nil"/>
              <w:right w:val="nil"/>
            </w:tcBorders>
          </w:tcPr>
          <w:p w14:paraId="68C81808" w14:textId="77777777" w:rsidR="00681AB3" w:rsidRPr="0057096A" w:rsidRDefault="00681AB3" w:rsidP="00D22A71">
            <w:pPr>
              <w:spacing w:after="0" w:line="360" w:lineRule="auto"/>
              <w:rPr>
                <w:rFonts w:cs="Times New Roman"/>
                <w:lang w:val="en-GB" w:eastAsia="nl-NL"/>
              </w:rPr>
            </w:pPr>
          </w:p>
        </w:tc>
      </w:tr>
      <w:tr w:rsidR="00681AB3" w:rsidRPr="0057096A" w14:paraId="0FCE02C3" w14:textId="77777777" w:rsidTr="00D22A71">
        <w:tc>
          <w:tcPr>
            <w:tcW w:w="9017" w:type="dxa"/>
            <w:gridSpan w:val="3"/>
            <w:tcBorders>
              <w:left w:val="nil"/>
              <w:bottom w:val="nil"/>
              <w:right w:val="nil"/>
            </w:tcBorders>
          </w:tcPr>
          <w:p w14:paraId="704B321A" w14:textId="77777777" w:rsidR="00681AB3" w:rsidRPr="0057096A" w:rsidRDefault="00681AB3" w:rsidP="00D22A71">
            <w:pPr>
              <w:spacing w:after="0" w:line="360" w:lineRule="auto"/>
              <w:rPr>
                <w:rFonts w:cs="Times New Roman"/>
                <w:i/>
                <w:iCs/>
                <w:lang w:val="en-GB" w:eastAsia="nl-NL"/>
              </w:rPr>
            </w:pPr>
            <w:r w:rsidRPr="0057096A">
              <w:rPr>
                <w:rFonts w:cs="Times New Roman"/>
                <w:i/>
                <w:iCs/>
                <w:lang w:val="en-GB" w:eastAsia="nl-NL"/>
              </w:rPr>
              <w:t>Note.</w:t>
            </w:r>
            <w:r w:rsidRPr="0057096A">
              <w:rPr>
                <w:rFonts w:cs="Times New Roman"/>
                <w:lang w:val="en-GB" w:eastAsia="nl-NL"/>
              </w:rPr>
              <w:t xml:space="preserve"> Outro and thank you.</w:t>
            </w:r>
          </w:p>
        </w:tc>
      </w:tr>
    </w:tbl>
    <w:p w14:paraId="325EF658" w14:textId="71E785CF" w:rsidR="00E842E9" w:rsidRPr="00681AB3" w:rsidRDefault="00E842E9" w:rsidP="00A94AFA">
      <w:pPr>
        <w:widowControl/>
        <w:spacing w:after="0" w:line="360" w:lineRule="auto"/>
        <w:rPr>
          <w:rFonts w:ascii="Times New Roman" w:eastAsia="Times New Roman" w:hAnsi="Times New Roman" w:cs="Times New Roman"/>
          <w:lang w:eastAsia="en-NL"/>
        </w:rPr>
      </w:pPr>
    </w:p>
    <w:p w14:paraId="5A05537A" w14:textId="4E0D2BB4" w:rsidR="00681AB3" w:rsidRDefault="00681AB3" w:rsidP="00A94AFA">
      <w:pPr>
        <w:widowControl/>
        <w:spacing w:after="0" w:line="360" w:lineRule="auto"/>
        <w:rPr>
          <w:rFonts w:ascii="Times New Roman" w:eastAsia="Times New Roman" w:hAnsi="Times New Roman" w:cs="Times New Roman"/>
          <w:lang w:val="en-NL" w:eastAsia="en-NL"/>
        </w:rPr>
      </w:pPr>
    </w:p>
    <w:p w14:paraId="6A527A65" w14:textId="792E6501" w:rsidR="00681AB3" w:rsidRDefault="00681AB3" w:rsidP="00A94AFA">
      <w:pPr>
        <w:widowControl/>
        <w:spacing w:after="0" w:line="360" w:lineRule="auto"/>
        <w:rPr>
          <w:rFonts w:ascii="Times New Roman" w:eastAsia="Times New Roman" w:hAnsi="Times New Roman" w:cs="Times New Roman"/>
          <w:lang w:val="en-NL" w:eastAsia="en-NL"/>
        </w:rPr>
      </w:pPr>
    </w:p>
    <w:p w14:paraId="03E5E249" w14:textId="2526B501" w:rsidR="00681AB3" w:rsidRDefault="00681AB3" w:rsidP="00A94AFA">
      <w:pPr>
        <w:widowControl/>
        <w:spacing w:after="0" w:line="360" w:lineRule="auto"/>
        <w:rPr>
          <w:rFonts w:ascii="Times New Roman" w:eastAsia="Times New Roman" w:hAnsi="Times New Roman" w:cs="Times New Roman"/>
          <w:lang w:val="en-NL" w:eastAsia="en-NL"/>
        </w:rPr>
      </w:pPr>
    </w:p>
    <w:p w14:paraId="58FAC0D4" w14:textId="26C45A36" w:rsidR="00681AB3" w:rsidRDefault="00681AB3" w:rsidP="00A94AFA">
      <w:pPr>
        <w:widowControl/>
        <w:spacing w:after="0" w:line="360" w:lineRule="auto"/>
        <w:rPr>
          <w:rFonts w:ascii="Times New Roman" w:eastAsia="Times New Roman" w:hAnsi="Times New Roman" w:cs="Times New Roman"/>
          <w:lang w:val="en-NL" w:eastAsia="en-NL"/>
        </w:rPr>
      </w:pPr>
    </w:p>
    <w:p w14:paraId="55C5913F" w14:textId="1762109B" w:rsidR="00681AB3" w:rsidRDefault="00681AB3" w:rsidP="00A94AFA">
      <w:pPr>
        <w:widowControl/>
        <w:spacing w:after="0" w:line="360" w:lineRule="auto"/>
        <w:rPr>
          <w:rFonts w:ascii="Times New Roman" w:eastAsia="Times New Roman" w:hAnsi="Times New Roman" w:cs="Times New Roman"/>
          <w:lang w:val="en-NL" w:eastAsia="en-NL"/>
        </w:rPr>
      </w:pPr>
    </w:p>
    <w:p w14:paraId="2823C14F" w14:textId="5ED3B69B" w:rsidR="00681AB3" w:rsidRDefault="00681AB3" w:rsidP="00A94AFA">
      <w:pPr>
        <w:widowControl/>
        <w:spacing w:after="0" w:line="360" w:lineRule="auto"/>
        <w:rPr>
          <w:rFonts w:ascii="Times New Roman" w:eastAsia="Times New Roman" w:hAnsi="Times New Roman" w:cs="Times New Roman"/>
          <w:lang w:val="en-NL" w:eastAsia="en-NL"/>
        </w:rPr>
      </w:pPr>
    </w:p>
    <w:p w14:paraId="7B114421" w14:textId="606F8E70" w:rsidR="0077356D" w:rsidRDefault="0077356D" w:rsidP="00A94AFA">
      <w:pPr>
        <w:widowControl/>
        <w:spacing w:after="0" w:line="360" w:lineRule="auto"/>
        <w:rPr>
          <w:rFonts w:ascii="Times New Roman" w:eastAsia="Times New Roman" w:hAnsi="Times New Roman" w:cs="Times New Roman"/>
          <w:lang w:val="en-NL" w:eastAsia="en-NL"/>
        </w:rPr>
      </w:pPr>
    </w:p>
    <w:p w14:paraId="32B8409F" w14:textId="6193D6BF" w:rsidR="0077356D" w:rsidRDefault="0077356D" w:rsidP="00A94AFA">
      <w:pPr>
        <w:widowControl/>
        <w:spacing w:after="0" w:line="360" w:lineRule="auto"/>
        <w:rPr>
          <w:rFonts w:ascii="Times New Roman" w:eastAsia="Times New Roman" w:hAnsi="Times New Roman" w:cs="Times New Roman"/>
          <w:lang w:val="en-NL" w:eastAsia="en-NL"/>
        </w:rPr>
      </w:pPr>
    </w:p>
    <w:p w14:paraId="7FA2460F" w14:textId="0F66A424" w:rsidR="0077356D" w:rsidRDefault="0077356D" w:rsidP="00A94AFA">
      <w:pPr>
        <w:widowControl/>
        <w:spacing w:after="0" w:line="360" w:lineRule="auto"/>
        <w:rPr>
          <w:rFonts w:ascii="Times New Roman" w:eastAsia="Times New Roman" w:hAnsi="Times New Roman" w:cs="Times New Roman"/>
          <w:lang w:val="en-NL" w:eastAsia="en-NL"/>
        </w:rPr>
      </w:pPr>
    </w:p>
    <w:p w14:paraId="6FB3A1C3" w14:textId="5951A7E1" w:rsidR="0077356D" w:rsidRDefault="0077356D" w:rsidP="00A94AFA">
      <w:pPr>
        <w:widowControl/>
        <w:spacing w:after="0" w:line="360" w:lineRule="auto"/>
        <w:rPr>
          <w:rFonts w:ascii="Times New Roman" w:eastAsia="Times New Roman" w:hAnsi="Times New Roman" w:cs="Times New Roman"/>
          <w:lang w:val="en-NL" w:eastAsia="en-NL"/>
        </w:rPr>
      </w:pPr>
    </w:p>
    <w:p w14:paraId="2CA24E43" w14:textId="69A12CEA" w:rsidR="0077356D" w:rsidRDefault="0077356D" w:rsidP="00A94AFA">
      <w:pPr>
        <w:widowControl/>
        <w:spacing w:after="0" w:line="360" w:lineRule="auto"/>
        <w:rPr>
          <w:rFonts w:ascii="Times New Roman" w:eastAsia="Times New Roman" w:hAnsi="Times New Roman" w:cs="Times New Roman"/>
          <w:lang w:val="en-NL" w:eastAsia="en-NL"/>
        </w:rPr>
      </w:pPr>
    </w:p>
    <w:p w14:paraId="6744FF45" w14:textId="5D01FA58" w:rsidR="0077356D" w:rsidRDefault="0077356D" w:rsidP="00A94AFA">
      <w:pPr>
        <w:widowControl/>
        <w:spacing w:after="0" w:line="360" w:lineRule="auto"/>
        <w:rPr>
          <w:rFonts w:ascii="Times New Roman" w:eastAsia="Times New Roman" w:hAnsi="Times New Roman" w:cs="Times New Roman"/>
          <w:lang w:val="en-NL" w:eastAsia="en-NL"/>
        </w:rPr>
      </w:pPr>
    </w:p>
    <w:p w14:paraId="2FEDDA9C" w14:textId="52E867F0" w:rsidR="0077356D" w:rsidRDefault="0077356D" w:rsidP="00A94AFA">
      <w:pPr>
        <w:widowControl/>
        <w:spacing w:after="0" w:line="360" w:lineRule="auto"/>
        <w:rPr>
          <w:rFonts w:ascii="Times New Roman" w:eastAsia="Times New Roman" w:hAnsi="Times New Roman" w:cs="Times New Roman"/>
          <w:lang w:val="en-NL" w:eastAsia="en-NL"/>
        </w:rPr>
      </w:pPr>
    </w:p>
    <w:p w14:paraId="38E85727" w14:textId="44643B66" w:rsidR="0077356D" w:rsidRDefault="0077356D" w:rsidP="00A94AFA">
      <w:pPr>
        <w:widowControl/>
        <w:spacing w:after="0" w:line="360" w:lineRule="auto"/>
        <w:rPr>
          <w:rFonts w:ascii="Times New Roman" w:eastAsia="Times New Roman" w:hAnsi="Times New Roman" w:cs="Times New Roman"/>
          <w:lang w:val="en-NL" w:eastAsia="en-NL"/>
        </w:rPr>
      </w:pPr>
    </w:p>
    <w:p w14:paraId="544795CA" w14:textId="594A4923" w:rsidR="0077356D" w:rsidRDefault="0077356D" w:rsidP="00A94AFA">
      <w:pPr>
        <w:widowControl/>
        <w:spacing w:after="0" w:line="360" w:lineRule="auto"/>
        <w:rPr>
          <w:rFonts w:ascii="Times New Roman" w:eastAsia="Times New Roman" w:hAnsi="Times New Roman" w:cs="Times New Roman"/>
          <w:lang w:val="en-NL" w:eastAsia="en-NL"/>
        </w:rPr>
      </w:pPr>
    </w:p>
    <w:p w14:paraId="558A5FA4" w14:textId="77777777" w:rsidR="0077356D" w:rsidRDefault="0077356D" w:rsidP="00A94AFA">
      <w:pPr>
        <w:widowControl/>
        <w:spacing w:after="0" w:line="360" w:lineRule="auto"/>
        <w:rPr>
          <w:rFonts w:ascii="Times New Roman" w:eastAsia="Times New Roman" w:hAnsi="Times New Roman" w:cs="Times New Roman"/>
          <w:lang w:val="en-NL" w:eastAsia="en-NL"/>
        </w:rPr>
      </w:pPr>
    </w:p>
    <w:p w14:paraId="255872E2" w14:textId="77777777" w:rsidR="00681AB3" w:rsidRDefault="00681AB3" w:rsidP="00A94AFA">
      <w:pPr>
        <w:widowControl/>
        <w:spacing w:after="0" w:line="360" w:lineRule="auto"/>
        <w:rPr>
          <w:rFonts w:ascii="Times New Roman" w:eastAsia="Times New Roman" w:hAnsi="Times New Roman" w:cs="Times New Roman"/>
          <w:lang w:val="en-NL" w:eastAsia="en-NL"/>
        </w:rPr>
      </w:pPr>
    </w:p>
    <w:p w14:paraId="72AD3C28" w14:textId="300E0812" w:rsidR="00560676" w:rsidRPr="0037413C" w:rsidRDefault="00560676" w:rsidP="00A94AFA">
      <w:pPr>
        <w:widowControl/>
        <w:spacing w:after="0" w:line="360" w:lineRule="auto"/>
        <w:rPr>
          <w:rFonts w:ascii="Times New Roman" w:eastAsia="Times New Roman" w:hAnsi="Times New Roman" w:cs="Times New Roman"/>
          <w:b/>
          <w:bCs/>
          <w:lang w:val="en-GB" w:eastAsia="en-NL"/>
        </w:rPr>
      </w:pPr>
      <w:r w:rsidRPr="0037413C">
        <w:rPr>
          <w:rFonts w:ascii="Times New Roman" w:eastAsia="Times New Roman" w:hAnsi="Times New Roman" w:cs="Times New Roman"/>
          <w:b/>
          <w:bCs/>
          <w:lang w:val="en-GB" w:eastAsia="en-NL"/>
        </w:rPr>
        <w:lastRenderedPageBreak/>
        <w:t xml:space="preserve">Appendix </w:t>
      </w:r>
      <w:r w:rsidR="00553C96">
        <w:rPr>
          <w:rFonts w:ascii="Times New Roman" w:eastAsia="Times New Roman" w:hAnsi="Times New Roman" w:cs="Times New Roman"/>
          <w:b/>
          <w:bCs/>
          <w:lang w:val="en-GB" w:eastAsia="en-NL"/>
        </w:rPr>
        <w:t>B</w:t>
      </w:r>
      <w:r w:rsidRPr="0037413C">
        <w:rPr>
          <w:rFonts w:ascii="Times New Roman" w:eastAsia="Times New Roman" w:hAnsi="Times New Roman" w:cs="Times New Roman"/>
          <w:b/>
          <w:bCs/>
          <w:lang w:val="en-GB" w:eastAsia="en-NL"/>
        </w:rPr>
        <w:t xml:space="preserve">: Coding </w:t>
      </w:r>
      <w:r w:rsidR="0006793D">
        <w:rPr>
          <w:rFonts w:ascii="Times New Roman" w:eastAsia="Times New Roman" w:hAnsi="Times New Roman" w:cs="Times New Roman"/>
          <w:b/>
          <w:bCs/>
          <w:lang w:val="en-GB" w:eastAsia="en-NL"/>
        </w:rPr>
        <w:t>t</w:t>
      </w:r>
      <w:r w:rsidRPr="0037413C">
        <w:rPr>
          <w:rFonts w:ascii="Times New Roman" w:eastAsia="Times New Roman" w:hAnsi="Times New Roman" w:cs="Times New Roman"/>
          <w:b/>
          <w:bCs/>
          <w:lang w:val="en-GB" w:eastAsia="en-NL"/>
        </w:rPr>
        <w:t>ree</w:t>
      </w:r>
    </w:p>
    <w:p w14:paraId="2D7B2A3F" w14:textId="77777777" w:rsidR="00560676" w:rsidRDefault="00560676" w:rsidP="00A94AFA">
      <w:pPr>
        <w:widowControl/>
        <w:spacing w:after="0" w:line="360" w:lineRule="auto"/>
        <w:rPr>
          <w:rFonts w:ascii="Times New Roman" w:eastAsia="Times New Roman" w:hAnsi="Times New Roman" w:cs="Times New Roman"/>
          <w:lang w:val="en-GB" w:eastAsia="en-NL"/>
        </w:rPr>
      </w:pPr>
    </w:p>
    <w:tbl>
      <w:tblPr>
        <w:tblStyle w:val="Tabelraster4"/>
        <w:tblW w:w="0" w:type="auto"/>
        <w:tblLook w:val="04A0" w:firstRow="1" w:lastRow="0" w:firstColumn="1" w:lastColumn="0" w:noHBand="0" w:noVBand="1"/>
      </w:tblPr>
      <w:tblGrid>
        <w:gridCol w:w="2968"/>
        <w:gridCol w:w="2977"/>
        <w:gridCol w:w="2985"/>
      </w:tblGrid>
      <w:tr w:rsidR="00560676" w:rsidRPr="00560676" w14:paraId="4122BB00" w14:textId="77777777" w:rsidTr="00317908">
        <w:tc>
          <w:tcPr>
            <w:tcW w:w="3005" w:type="dxa"/>
          </w:tcPr>
          <w:p w14:paraId="320DDD01" w14:textId="77777777" w:rsidR="00560676" w:rsidRPr="00560676" w:rsidRDefault="00560676" w:rsidP="00560676">
            <w:pPr>
              <w:widowControl/>
              <w:spacing w:after="0" w:line="240" w:lineRule="auto"/>
              <w:rPr>
                <w:rFonts w:cs="Times New Roman"/>
                <w:b/>
                <w:bCs/>
                <w:lang w:val="en-GB"/>
              </w:rPr>
            </w:pPr>
            <w:r w:rsidRPr="00560676">
              <w:rPr>
                <w:rFonts w:cs="Times New Roman"/>
                <w:b/>
                <w:bCs/>
                <w:lang w:val="en-GB"/>
              </w:rPr>
              <w:t>Themes</w:t>
            </w:r>
          </w:p>
        </w:tc>
        <w:tc>
          <w:tcPr>
            <w:tcW w:w="3005" w:type="dxa"/>
          </w:tcPr>
          <w:p w14:paraId="58E447A1" w14:textId="77777777" w:rsidR="00560676" w:rsidRPr="00560676" w:rsidRDefault="00560676" w:rsidP="00560676">
            <w:pPr>
              <w:widowControl/>
              <w:spacing w:after="0" w:line="240" w:lineRule="auto"/>
              <w:rPr>
                <w:rFonts w:cs="Times New Roman"/>
                <w:b/>
                <w:bCs/>
                <w:lang w:val="en-GB"/>
              </w:rPr>
            </w:pPr>
            <w:r w:rsidRPr="00560676">
              <w:rPr>
                <w:rFonts w:cs="Times New Roman"/>
                <w:b/>
                <w:bCs/>
                <w:lang w:val="en-GB"/>
              </w:rPr>
              <w:t>Subthemes</w:t>
            </w:r>
          </w:p>
        </w:tc>
        <w:tc>
          <w:tcPr>
            <w:tcW w:w="3006" w:type="dxa"/>
          </w:tcPr>
          <w:p w14:paraId="489CC447" w14:textId="77777777" w:rsidR="00560676" w:rsidRPr="00560676" w:rsidRDefault="00560676" w:rsidP="00560676">
            <w:pPr>
              <w:widowControl/>
              <w:spacing w:after="0" w:line="240" w:lineRule="auto"/>
              <w:rPr>
                <w:rFonts w:cs="Times New Roman"/>
                <w:b/>
                <w:bCs/>
                <w:lang w:val="en-GB"/>
              </w:rPr>
            </w:pPr>
            <w:r w:rsidRPr="00560676">
              <w:rPr>
                <w:rFonts w:cs="Times New Roman"/>
                <w:b/>
                <w:bCs/>
                <w:lang w:val="en-GB"/>
              </w:rPr>
              <w:t>Codes</w:t>
            </w:r>
          </w:p>
        </w:tc>
      </w:tr>
      <w:tr w:rsidR="00560676" w:rsidRPr="00560676" w14:paraId="0037E5DA" w14:textId="77777777" w:rsidTr="00317908">
        <w:tc>
          <w:tcPr>
            <w:tcW w:w="3005" w:type="dxa"/>
            <w:tcBorders>
              <w:bottom w:val="nil"/>
            </w:tcBorders>
          </w:tcPr>
          <w:p w14:paraId="6C6CB55B" w14:textId="1128E711" w:rsidR="00560676" w:rsidRPr="00560676" w:rsidRDefault="00592FDD" w:rsidP="00560676">
            <w:pPr>
              <w:widowControl/>
              <w:spacing w:after="0" w:line="240" w:lineRule="auto"/>
              <w:rPr>
                <w:rFonts w:cs="Times New Roman"/>
                <w:b/>
                <w:bCs/>
                <w:lang w:val="en-GB"/>
              </w:rPr>
            </w:pPr>
            <w:r>
              <w:rPr>
                <w:rFonts w:cs="Times New Roman"/>
                <w:b/>
                <w:bCs/>
                <w:lang w:val="en-GB"/>
              </w:rPr>
              <w:t>Opening up</w:t>
            </w:r>
            <w:r w:rsidR="00560676" w:rsidRPr="00560676">
              <w:rPr>
                <w:rFonts w:cs="Times New Roman"/>
                <w:b/>
                <w:bCs/>
                <w:lang w:val="en-GB"/>
              </w:rPr>
              <w:t xml:space="preserve"> through game design</w:t>
            </w:r>
          </w:p>
          <w:p w14:paraId="21765367" w14:textId="77777777" w:rsidR="00560676" w:rsidRPr="00560676" w:rsidRDefault="00560676" w:rsidP="00560676">
            <w:pPr>
              <w:widowControl/>
              <w:spacing w:after="0" w:line="240" w:lineRule="auto"/>
              <w:rPr>
                <w:rFonts w:cs="Times New Roman"/>
                <w:lang w:val="en-NL"/>
              </w:rPr>
            </w:pPr>
          </w:p>
        </w:tc>
        <w:tc>
          <w:tcPr>
            <w:tcW w:w="3005" w:type="dxa"/>
          </w:tcPr>
          <w:p w14:paraId="536A6D42" w14:textId="77777777" w:rsidR="00560676" w:rsidRPr="00560676" w:rsidRDefault="00560676" w:rsidP="00560676">
            <w:pPr>
              <w:widowControl/>
              <w:spacing w:after="0" w:line="240" w:lineRule="auto"/>
              <w:rPr>
                <w:rFonts w:cs="Times New Roman"/>
                <w:lang w:val="en-GB"/>
              </w:rPr>
            </w:pPr>
            <w:r w:rsidRPr="00560676">
              <w:rPr>
                <w:rFonts w:cs="Times New Roman"/>
                <w:lang w:val="en-GB"/>
              </w:rPr>
              <w:t>Overcoming shame</w:t>
            </w:r>
          </w:p>
        </w:tc>
        <w:tc>
          <w:tcPr>
            <w:tcW w:w="3006" w:type="dxa"/>
          </w:tcPr>
          <w:p w14:paraId="34EE6AD3" w14:textId="77777777" w:rsidR="00560676" w:rsidRPr="00560676" w:rsidRDefault="00560676" w:rsidP="00560676">
            <w:pPr>
              <w:widowControl/>
              <w:pBdr>
                <w:top w:val="single" w:sz="4" w:space="1" w:color="auto"/>
                <w:bottom w:val="single" w:sz="4" w:space="1" w:color="auto"/>
              </w:pBdr>
              <w:spacing w:after="0" w:line="240" w:lineRule="auto"/>
              <w:rPr>
                <w:rFonts w:cs="Times New Roman"/>
                <w:lang w:val="en-GB"/>
              </w:rPr>
            </w:pPr>
            <w:r w:rsidRPr="00560676">
              <w:rPr>
                <w:rFonts w:cs="Times New Roman"/>
                <w:lang w:val="en-GB"/>
              </w:rPr>
              <w:t>Finding similar people</w:t>
            </w:r>
          </w:p>
          <w:p w14:paraId="3984DF11" w14:textId="77777777" w:rsidR="00560676" w:rsidRPr="00560676" w:rsidRDefault="00560676" w:rsidP="00560676">
            <w:pPr>
              <w:widowControl/>
              <w:pBdr>
                <w:bottom w:val="single" w:sz="4" w:space="1" w:color="auto"/>
              </w:pBdr>
              <w:spacing w:after="0" w:line="240" w:lineRule="auto"/>
              <w:rPr>
                <w:rFonts w:cs="Times New Roman"/>
                <w:lang w:val="en-GB"/>
              </w:rPr>
            </w:pPr>
            <w:r w:rsidRPr="00560676">
              <w:rPr>
                <w:rFonts w:cs="Times New Roman"/>
                <w:lang w:val="en-GB"/>
              </w:rPr>
              <w:t>Meaningfully connect to others</w:t>
            </w:r>
          </w:p>
          <w:p w14:paraId="396E74C7" w14:textId="77777777" w:rsidR="00560676" w:rsidRPr="00560676" w:rsidRDefault="00560676" w:rsidP="00560676">
            <w:pPr>
              <w:widowControl/>
              <w:spacing w:after="0" w:line="240" w:lineRule="auto"/>
              <w:rPr>
                <w:rFonts w:cs="Times New Roman"/>
                <w:lang w:val="en-GB"/>
              </w:rPr>
            </w:pPr>
            <w:r w:rsidRPr="00560676">
              <w:rPr>
                <w:rFonts w:cs="Times New Roman"/>
                <w:lang w:val="en-GB"/>
              </w:rPr>
              <w:t>Opening up</w:t>
            </w:r>
          </w:p>
          <w:p w14:paraId="5D82DBD2" w14:textId="77777777" w:rsidR="00560676" w:rsidRPr="00560676" w:rsidRDefault="00560676" w:rsidP="00560676">
            <w:pPr>
              <w:widowControl/>
              <w:pBdr>
                <w:top w:val="single" w:sz="4" w:space="1" w:color="auto"/>
                <w:bottom w:val="single" w:sz="4" w:space="1" w:color="auto"/>
              </w:pBdr>
              <w:spacing w:after="0" w:line="240" w:lineRule="auto"/>
              <w:rPr>
                <w:rFonts w:cs="Times New Roman"/>
                <w:lang w:val="en-GB"/>
              </w:rPr>
            </w:pPr>
            <w:r w:rsidRPr="00560676">
              <w:rPr>
                <w:rFonts w:cs="Times New Roman"/>
                <w:lang w:val="en-GB"/>
              </w:rPr>
              <w:t>Understanding others</w:t>
            </w:r>
          </w:p>
        </w:tc>
      </w:tr>
      <w:tr w:rsidR="00560676" w:rsidRPr="00560676" w14:paraId="3AAF1BBA" w14:textId="77777777" w:rsidTr="00317908">
        <w:tc>
          <w:tcPr>
            <w:tcW w:w="3005" w:type="dxa"/>
            <w:tcBorders>
              <w:top w:val="nil"/>
              <w:bottom w:val="single" w:sz="4" w:space="0" w:color="auto"/>
            </w:tcBorders>
          </w:tcPr>
          <w:p w14:paraId="7B799882" w14:textId="77777777" w:rsidR="00560676" w:rsidRPr="00560676" w:rsidRDefault="00560676" w:rsidP="00560676">
            <w:pPr>
              <w:widowControl/>
              <w:spacing w:after="0" w:line="240" w:lineRule="auto"/>
              <w:rPr>
                <w:rFonts w:cs="Times New Roman"/>
                <w:lang w:val="en-NL"/>
              </w:rPr>
            </w:pPr>
          </w:p>
        </w:tc>
        <w:tc>
          <w:tcPr>
            <w:tcW w:w="3005" w:type="dxa"/>
            <w:tcBorders>
              <w:bottom w:val="single" w:sz="4" w:space="0" w:color="auto"/>
            </w:tcBorders>
          </w:tcPr>
          <w:p w14:paraId="02DCBBE7" w14:textId="77777777" w:rsidR="00560676" w:rsidRPr="00560676" w:rsidRDefault="00560676" w:rsidP="00560676">
            <w:pPr>
              <w:widowControl/>
              <w:spacing w:after="0" w:line="240" w:lineRule="auto"/>
              <w:rPr>
                <w:rFonts w:cs="Times New Roman"/>
                <w:lang w:val="en-GB"/>
              </w:rPr>
            </w:pPr>
            <w:r w:rsidRPr="00560676">
              <w:rPr>
                <w:rFonts w:cs="Times New Roman"/>
                <w:lang w:val="en-GB"/>
              </w:rPr>
              <w:t>Increased self- and social-awareness</w:t>
            </w:r>
          </w:p>
        </w:tc>
        <w:tc>
          <w:tcPr>
            <w:tcW w:w="3006" w:type="dxa"/>
            <w:tcBorders>
              <w:bottom w:val="single" w:sz="4" w:space="0" w:color="auto"/>
            </w:tcBorders>
          </w:tcPr>
          <w:p w14:paraId="69213467" w14:textId="77777777" w:rsidR="00560676" w:rsidRPr="00560676" w:rsidRDefault="00560676" w:rsidP="00560676">
            <w:pPr>
              <w:widowControl/>
              <w:spacing w:after="0" w:line="240" w:lineRule="auto"/>
              <w:rPr>
                <w:rFonts w:cs="Times New Roman"/>
                <w:lang w:val="en-GB"/>
              </w:rPr>
            </w:pPr>
            <w:r w:rsidRPr="00560676">
              <w:rPr>
                <w:rFonts w:cs="Times New Roman"/>
                <w:lang w:val="en-GB"/>
              </w:rPr>
              <w:t>Self-reflection</w:t>
            </w:r>
          </w:p>
          <w:p w14:paraId="39E4490F" w14:textId="77777777" w:rsidR="00560676" w:rsidRPr="00560676" w:rsidRDefault="00560676" w:rsidP="00560676">
            <w:pPr>
              <w:widowControl/>
              <w:pBdr>
                <w:top w:val="single" w:sz="4" w:space="1" w:color="auto"/>
                <w:bottom w:val="single" w:sz="4" w:space="1" w:color="auto"/>
              </w:pBdr>
              <w:spacing w:after="0" w:line="240" w:lineRule="auto"/>
              <w:rPr>
                <w:rFonts w:cs="Times New Roman"/>
                <w:lang w:val="en-GB"/>
              </w:rPr>
            </w:pPr>
            <w:r w:rsidRPr="00560676">
              <w:rPr>
                <w:rFonts w:cs="Times New Roman"/>
                <w:lang w:val="en-GB"/>
              </w:rPr>
              <w:t>Contributing to society</w:t>
            </w:r>
          </w:p>
          <w:p w14:paraId="05D395AD" w14:textId="77777777" w:rsidR="00560676" w:rsidRPr="00560676" w:rsidRDefault="00560676" w:rsidP="00560676">
            <w:pPr>
              <w:widowControl/>
              <w:spacing w:after="0" w:line="240" w:lineRule="auto"/>
              <w:rPr>
                <w:rFonts w:cs="Times New Roman"/>
                <w:lang w:val="en-GB"/>
              </w:rPr>
            </w:pPr>
            <w:r w:rsidRPr="00560676">
              <w:rPr>
                <w:rFonts w:cs="Times New Roman"/>
                <w:lang w:val="en-GB"/>
              </w:rPr>
              <w:t>Using minority(ies)</w:t>
            </w:r>
          </w:p>
          <w:p w14:paraId="2121BD6E" w14:textId="77777777" w:rsidR="00560676" w:rsidRPr="00560676" w:rsidRDefault="00560676" w:rsidP="00560676">
            <w:pPr>
              <w:widowControl/>
              <w:pBdr>
                <w:top w:val="single" w:sz="4" w:space="1" w:color="auto"/>
              </w:pBdr>
              <w:spacing w:after="0" w:line="240" w:lineRule="auto"/>
              <w:rPr>
                <w:rFonts w:cs="Times New Roman"/>
                <w:lang w:val="en-GB"/>
              </w:rPr>
            </w:pPr>
            <w:r w:rsidRPr="00560676">
              <w:rPr>
                <w:rFonts w:cs="Times New Roman"/>
                <w:lang w:val="en-GB"/>
              </w:rPr>
              <w:t>Aware of influence</w:t>
            </w:r>
          </w:p>
          <w:p w14:paraId="266CE58D" w14:textId="77777777" w:rsidR="00560676" w:rsidRPr="00560676" w:rsidRDefault="00560676" w:rsidP="00560676">
            <w:pPr>
              <w:widowControl/>
              <w:pBdr>
                <w:top w:val="single" w:sz="4" w:space="1" w:color="auto"/>
              </w:pBdr>
              <w:spacing w:after="0" w:line="240" w:lineRule="auto"/>
              <w:rPr>
                <w:rFonts w:cs="Times New Roman"/>
                <w:lang w:val="en-GB"/>
              </w:rPr>
            </w:pPr>
            <w:r w:rsidRPr="00560676">
              <w:rPr>
                <w:rFonts w:cs="Times New Roman"/>
                <w:bdr w:val="single" w:sz="4" w:space="0" w:color="auto"/>
                <w:lang w:val="en-GB"/>
              </w:rPr>
              <w:t>Adjusted belief/assumption</w:t>
            </w:r>
          </w:p>
        </w:tc>
      </w:tr>
      <w:tr w:rsidR="00560676" w:rsidRPr="00560676" w14:paraId="691D3130" w14:textId="77777777" w:rsidTr="00560676">
        <w:tc>
          <w:tcPr>
            <w:tcW w:w="3005" w:type="dxa"/>
            <w:tcBorders>
              <w:bottom w:val="nil"/>
              <w:right w:val="nil"/>
            </w:tcBorders>
            <w:shd w:val="clear" w:color="auto" w:fill="A6A6A6"/>
          </w:tcPr>
          <w:p w14:paraId="6AC78FAD" w14:textId="77777777" w:rsidR="00560676" w:rsidRPr="00560676" w:rsidRDefault="00560676" w:rsidP="00560676">
            <w:pPr>
              <w:widowControl/>
              <w:spacing w:after="0" w:line="240" w:lineRule="auto"/>
              <w:rPr>
                <w:rFonts w:cs="Times New Roman"/>
                <w:lang w:val="en-NL"/>
              </w:rPr>
            </w:pPr>
          </w:p>
        </w:tc>
        <w:tc>
          <w:tcPr>
            <w:tcW w:w="3005" w:type="dxa"/>
            <w:tcBorders>
              <w:left w:val="nil"/>
              <w:bottom w:val="nil"/>
              <w:right w:val="nil"/>
            </w:tcBorders>
            <w:shd w:val="clear" w:color="auto" w:fill="A6A6A6"/>
          </w:tcPr>
          <w:p w14:paraId="04DFC947" w14:textId="77777777" w:rsidR="00560676" w:rsidRPr="00560676" w:rsidRDefault="00560676" w:rsidP="00560676">
            <w:pPr>
              <w:widowControl/>
              <w:spacing w:after="0" w:line="240" w:lineRule="auto"/>
              <w:rPr>
                <w:rFonts w:cs="Times New Roman"/>
                <w:lang w:val="en-GB"/>
              </w:rPr>
            </w:pPr>
          </w:p>
        </w:tc>
        <w:tc>
          <w:tcPr>
            <w:tcW w:w="3006" w:type="dxa"/>
            <w:tcBorders>
              <w:left w:val="nil"/>
              <w:bottom w:val="nil"/>
            </w:tcBorders>
            <w:shd w:val="clear" w:color="auto" w:fill="A6A6A6"/>
          </w:tcPr>
          <w:p w14:paraId="18394BCA" w14:textId="77777777" w:rsidR="00560676" w:rsidRPr="00560676" w:rsidRDefault="00560676" w:rsidP="00560676">
            <w:pPr>
              <w:widowControl/>
              <w:spacing w:after="0" w:line="240" w:lineRule="auto"/>
              <w:rPr>
                <w:rFonts w:cs="Times New Roman"/>
                <w:lang w:val="en-NL"/>
              </w:rPr>
            </w:pPr>
          </w:p>
        </w:tc>
      </w:tr>
      <w:tr w:rsidR="00560676" w:rsidRPr="00560676" w14:paraId="6E3D8D77" w14:textId="77777777" w:rsidTr="00560676">
        <w:tc>
          <w:tcPr>
            <w:tcW w:w="3005" w:type="dxa"/>
            <w:tcBorders>
              <w:top w:val="nil"/>
              <w:right w:val="nil"/>
            </w:tcBorders>
            <w:shd w:val="clear" w:color="auto" w:fill="A6A6A6"/>
          </w:tcPr>
          <w:p w14:paraId="1FF4F01B" w14:textId="77777777" w:rsidR="00560676" w:rsidRPr="00560676" w:rsidRDefault="00560676" w:rsidP="00560676">
            <w:pPr>
              <w:widowControl/>
              <w:spacing w:after="0" w:line="240" w:lineRule="auto"/>
              <w:rPr>
                <w:rFonts w:cs="Times New Roman"/>
                <w:lang w:val="en-NL"/>
              </w:rPr>
            </w:pPr>
          </w:p>
        </w:tc>
        <w:tc>
          <w:tcPr>
            <w:tcW w:w="3005" w:type="dxa"/>
            <w:tcBorders>
              <w:top w:val="nil"/>
              <w:left w:val="nil"/>
              <w:right w:val="nil"/>
            </w:tcBorders>
            <w:shd w:val="clear" w:color="auto" w:fill="A6A6A6"/>
          </w:tcPr>
          <w:p w14:paraId="12AC0458" w14:textId="77777777" w:rsidR="00560676" w:rsidRPr="00560676" w:rsidRDefault="00560676" w:rsidP="00560676">
            <w:pPr>
              <w:widowControl/>
              <w:spacing w:after="0" w:line="240" w:lineRule="auto"/>
              <w:rPr>
                <w:rFonts w:cs="Times New Roman"/>
                <w:lang w:val="en-GB"/>
              </w:rPr>
            </w:pPr>
          </w:p>
        </w:tc>
        <w:tc>
          <w:tcPr>
            <w:tcW w:w="3006" w:type="dxa"/>
            <w:tcBorders>
              <w:top w:val="nil"/>
              <w:left w:val="nil"/>
            </w:tcBorders>
            <w:shd w:val="clear" w:color="auto" w:fill="A6A6A6"/>
          </w:tcPr>
          <w:p w14:paraId="6C2F50D9" w14:textId="77777777" w:rsidR="00560676" w:rsidRPr="00560676" w:rsidRDefault="00560676" w:rsidP="00560676">
            <w:pPr>
              <w:widowControl/>
              <w:spacing w:after="0" w:line="240" w:lineRule="auto"/>
              <w:rPr>
                <w:rFonts w:cs="Times New Roman"/>
                <w:lang w:val="en-NL"/>
              </w:rPr>
            </w:pPr>
          </w:p>
        </w:tc>
      </w:tr>
      <w:tr w:rsidR="00560676" w:rsidRPr="00560676" w14:paraId="1ADB5394" w14:textId="77777777" w:rsidTr="00317908">
        <w:tc>
          <w:tcPr>
            <w:tcW w:w="3005" w:type="dxa"/>
            <w:tcBorders>
              <w:bottom w:val="nil"/>
            </w:tcBorders>
          </w:tcPr>
          <w:p w14:paraId="4A68F927" w14:textId="77777777" w:rsidR="00560676" w:rsidRPr="00560676" w:rsidRDefault="00560676" w:rsidP="00560676">
            <w:pPr>
              <w:widowControl/>
              <w:spacing w:after="0" w:line="240" w:lineRule="auto"/>
              <w:rPr>
                <w:rFonts w:cs="Times New Roman"/>
                <w:b/>
                <w:bCs/>
                <w:lang w:val="en-GB"/>
              </w:rPr>
            </w:pPr>
            <w:r w:rsidRPr="00560676">
              <w:rPr>
                <w:rFonts w:cs="Times New Roman"/>
                <w:b/>
                <w:bCs/>
                <w:lang w:val="en-GB"/>
              </w:rPr>
              <w:t>Actively creating to cope</w:t>
            </w:r>
          </w:p>
        </w:tc>
        <w:tc>
          <w:tcPr>
            <w:tcW w:w="3005" w:type="dxa"/>
          </w:tcPr>
          <w:p w14:paraId="382B2ECD" w14:textId="77777777" w:rsidR="00560676" w:rsidRPr="00560676" w:rsidRDefault="00560676" w:rsidP="00560676">
            <w:pPr>
              <w:widowControl/>
              <w:spacing w:after="0" w:line="240" w:lineRule="auto"/>
              <w:rPr>
                <w:rFonts w:cs="Times New Roman"/>
                <w:lang w:val="en-GB"/>
              </w:rPr>
            </w:pPr>
            <w:r w:rsidRPr="00560676">
              <w:rPr>
                <w:rFonts w:cs="Times New Roman"/>
                <w:lang w:val="en-GB"/>
              </w:rPr>
              <w:t>Creation as distraction</w:t>
            </w:r>
          </w:p>
        </w:tc>
        <w:tc>
          <w:tcPr>
            <w:tcW w:w="3006" w:type="dxa"/>
          </w:tcPr>
          <w:p w14:paraId="6BAF3BF2" w14:textId="77777777" w:rsidR="00560676" w:rsidRPr="00560676" w:rsidRDefault="00560676" w:rsidP="00560676">
            <w:pPr>
              <w:widowControl/>
              <w:spacing w:after="0" w:line="240" w:lineRule="auto"/>
              <w:rPr>
                <w:rFonts w:cs="Times New Roman"/>
                <w:lang w:val="en-GB"/>
              </w:rPr>
            </w:pPr>
            <w:r w:rsidRPr="00560676">
              <w:rPr>
                <w:rFonts w:cs="Times New Roman"/>
                <w:lang w:val="en-GB"/>
              </w:rPr>
              <w:t>Distraction</w:t>
            </w:r>
          </w:p>
          <w:p w14:paraId="3C9BAC13" w14:textId="77777777" w:rsidR="00560676" w:rsidRPr="00560676" w:rsidRDefault="00560676" w:rsidP="00560676">
            <w:pPr>
              <w:widowControl/>
              <w:pBdr>
                <w:top w:val="single" w:sz="4" w:space="1" w:color="auto"/>
                <w:bottom w:val="single" w:sz="4" w:space="1" w:color="auto"/>
              </w:pBdr>
              <w:spacing w:after="0" w:line="240" w:lineRule="auto"/>
              <w:rPr>
                <w:rFonts w:cs="Times New Roman"/>
                <w:lang w:val="en-GB"/>
              </w:rPr>
            </w:pPr>
            <w:r w:rsidRPr="00560676">
              <w:rPr>
                <w:rFonts w:cs="Times New Roman"/>
                <w:lang w:val="en-GB"/>
              </w:rPr>
              <w:t>Venting</w:t>
            </w:r>
          </w:p>
          <w:p w14:paraId="3B2523CD" w14:textId="77777777" w:rsidR="00560676" w:rsidRPr="00560676" w:rsidRDefault="00560676" w:rsidP="00560676">
            <w:pPr>
              <w:widowControl/>
              <w:spacing w:after="0" w:line="240" w:lineRule="auto"/>
              <w:rPr>
                <w:rFonts w:cs="Times New Roman"/>
                <w:lang w:val="en-GB"/>
              </w:rPr>
            </w:pPr>
            <w:r w:rsidRPr="00560676">
              <w:rPr>
                <w:rFonts w:cs="Times New Roman"/>
                <w:lang w:val="en-GB"/>
              </w:rPr>
              <w:t>Being active</w:t>
            </w:r>
          </w:p>
        </w:tc>
      </w:tr>
      <w:tr w:rsidR="00560676" w:rsidRPr="00560676" w14:paraId="6A321A2B" w14:textId="77777777" w:rsidTr="00317908">
        <w:tc>
          <w:tcPr>
            <w:tcW w:w="3005" w:type="dxa"/>
            <w:tcBorders>
              <w:top w:val="nil"/>
              <w:bottom w:val="single" w:sz="4" w:space="0" w:color="auto"/>
            </w:tcBorders>
          </w:tcPr>
          <w:p w14:paraId="6B222204" w14:textId="77777777" w:rsidR="00560676" w:rsidRPr="00560676" w:rsidRDefault="00560676" w:rsidP="00560676">
            <w:pPr>
              <w:widowControl/>
              <w:spacing w:after="0" w:line="240" w:lineRule="auto"/>
              <w:rPr>
                <w:rFonts w:cs="Times New Roman"/>
                <w:lang w:val="en-NL"/>
              </w:rPr>
            </w:pPr>
          </w:p>
        </w:tc>
        <w:tc>
          <w:tcPr>
            <w:tcW w:w="3005" w:type="dxa"/>
            <w:tcBorders>
              <w:bottom w:val="single" w:sz="4" w:space="0" w:color="auto"/>
            </w:tcBorders>
          </w:tcPr>
          <w:p w14:paraId="177FD7B6" w14:textId="77777777" w:rsidR="00560676" w:rsidRPr="00560676" w:rsidRDefault="00560676" w:rsidP="00560676">
            <w:pPr>
              <w:widowControl/>
              <w:spacing w:after="0" w:line="240" w:lineRule="auto"/>
              <w:rPr>
                <w:rFonts w:cs="Times New Roman"/>
                <w:lang w:val="en-GB"/>
              </w:rPr>
            </w:pPr>
            <w:r w:rsidRPr="00560676">
              <w:rPr>
                <w:rFonts w:cs="Times New Roman"/>
                <w:lang w:val="en-GB"/>
              </w:rPr>
              <w:t>Challenging circumstances as inspiration</w:t>
            </w:r>
          </w:p>
        </w:tc>
        <w:tc>
          <w:tcPr>
            <w:tcW w:w="3006" w:type="dxa"/>
            <w:tcBorders>
              <w:bottom w:val="single" w:sz="4" w:space="0" w:color="auto"/>
            </w:tcBorders>
          </w:tcPr>
          <w:p w14:paraId="1E831618" w14:textId="77777777" w:rsidR="00560676" w:rsidRPr="00560676" w:rsidRDefault="00560676" w:rsidP="00560676">
            <w:pPr>
              <w:widowControl/>
              <w:spacing w:after="0" w:line="240" w:lineRule="auto"/>
              <w:rPr>
                <w:rFonts w:cs="Times New Roman"/>
                <w:lang w:val="en-GB"/>
              </w:rPr>
            </w:pPr>
            <w:r w:rsidRPr="00560676">
              <w:rPr>
                <w:rFonts w:cs="Times New Roman"/>
                <w:lang w:val="en-GB"/>
              </w:rPr>
              <w:t>Drawing on personal experience</w:t>
            </w:r>
          </w:p>
          <w:p w14:paraId="25F35A4E" w14:textId="77777777" w:rsidR="00560676" w:rsidRPr="00560676" w:rsidRDefault="00560676" w:rsidP="00560676">
            <w:pPr>
              <w:widowControl/>
              <w:pBdr>
                <w:top w:val="single" w:sz="4" w:space="1" w:color="auto"/>
                <w:bottom w:val="single" w:sz="4" w:space="1" w:color="auto"/>
              </w:pBdr>
              <w:spacing w:after="0" w:line="240" w:lineRule="auto"/>
              <w:rPr>
                <w:rFonts w:cs="Times New Roman"/>
                <w:lang w:val="en-GB"/>
              </w:rPr>
            </w:pPr>
            <w:r w:rsidRPr="00560676">
              <w:rPr>
                <w:rFonts w:cs="Times New Roman"/>
                <w:lang w:val="en-GB"/>
              </w:rPr>
              <w:t>Wanting to address topic</w:t>
            </w:r>
          </w:p>
          <w:p w14:paraId="03DC3609" w14:textId="77777777" w:rsidR="00560676" w:rsidRPr="00560676" w:rsidRDefault="00560676" w:rsidP="00560676">
            <w:pPr>
              <w:widowControl/>
              <w:pBdr>
                <w:bottom w:val="single" w:sz="4" w:space="1" w:color="auto"/>
              </w:pBdr>
              <w:spacing w:after="0" w:line="240" w:lineRule="auto"/>
              <w:rPr>
                <w:rFonts w:cs="Times New Roman"/>
                <w:lang w:val="en-GB"/>
              </w:rPr>
            </w:pPr>
            <w:r w:rsidRPr="00560676">
              <w:rPr>
                <w:rFonts w:cs="Times New Roman"/>
                <w:lang w:val="en-GB"/>
              </w:rPr>
              <w:t>Relevant to people in similar situation</w:t>
            </w:r>
          </w:p>
          <w:p w14:paraId="3211A6A0" w14:textId="77777777" w:rsidR="00560676" w:rsidRPr="00560676" w:rsidRDefault="00560676" w:rsidP="00560676">
            <w:pPr>
              <w:widowControl/>
              <w:spacing w:after="0" w:line="240" w:lineRule="auto"/>
              <w:rPr>
                <w:rFonts w:cs="Times New Roman"/>
                <w:lang w:val="en-GB"/>
              </w:rPr>
            </w:pPr>
            <w:r w:rsidRPr="00560676">
              <w:rPr>
                <w:rFonts w:cs="Times New Roman"/>
                <w:lang w:val="en-GB"/>
              </w:rPr>
              <w:t>Showing outsiders ‘what it is like’</w:t>
            </w:r>
          </w:p>
        </w:tc>
      </w:tr>
      <w:tr w:rsidR="00560676" w:rsidRPr="00560676" w14:paraId="2FF4EBFA" w14:textId="77777777" w:rsidTr="00560676">
        <w:tc>
          <w:tcPr>
            <w:tcW w:w="3005" w:type="dxa"/>
            <w:tcBorders>
              <w:bottom w:val="nil"/>
              <w:right w:val="nil"/>
            </w:tcBorders>
            <w:shd w:val="clear" w:color="auto" w:fill="A6A6A6"/>
          </w:tcPr>
          <w:p w14:paraId="1F22DFDB" w14:textId="77777777" w:rsidR="00560676" w:rsidRPr="00560676" w:rsidRDefault="00560676" w:rsidP="00560676">
            <w:pPr>
              <w:widowControl/>
              <w:spacing w:after="0" w:line="240" w:lineRule="auto"/>
              <w:rPr>
                <w:rFonts w:cs="Times New Roman"/>
                <w:lang w:val="en-GB"/>
              </w:rPr>
            </w:pPr>
          </w:p>
        </w:tc>
        <w:tc>
          <w:tcPr>
            <w:tcW w:w="3005" w:type="dxa"/>
            <w:tcBorders>
              <w:left w:val="nil"/>
              <w:bottom w:val="nil"/>
              <w:right w:val="nil"/>
            </w:tcBorders>
            <w:shd w:val="clear" w:color="auto" w:fill="A6A6A6"/>
          </w:tcPr>
          <w:p w14:paraId="17F28E2E" w14:textId="77777777" w:rsidR="00560676" w:rsidRPr="00560676" w:rsidRDefault="00560676" w:rsidP="00560676">
            <w:pPr>
              <w:widowControl/>
              <w:spacing w:after="0" w:line="240" w:lineRule="auto"/>
              <w:rPr>
                <w:rFonts w:cs="Times New Roman"/>
                <w:lang w:val="en-NL"/>
              </w:rPr>
            </w:pPr>
          </w:p>
        </w:tc>
        <w:tc>
          <w:tcPr>
            <w:tcW w:w="3006" w:type="dxa"/>
            <w:tcBorders>
              <w:left w:val="nil"/>
              <w:bottom w:val="nil"/>
            </w:tcBorders>
            <w:shd w:val="clear" w:color="auto" w:fill="A6A6A6"/>
          </w:tcPr>
          <w:p w14:paraId="4F454856" w14:textId="77777777" w:rsidR="00560676" w:rsidRPr="00560676" w:rsidRDefault="00560676" w:rsidP="00560676">
            <w:pPr>
              <w:widowControl/>
              <w:spacing w:after="0" w:line="240" w:lineRule="auto"/>
              <w:rPr>
                <w:rFonts w:cs="Times New Roman"/>
                <w:lang w:val="en-NL"/>
              </w:rPr>
            </w:pPr>
          </w:p>
        </w:tc>
      </w:tr>
      <w:tr w:rsidR="00560676" w:rsidRPr="00560676" w14:paraId="565C2DCA" w14:textId="77777777" w:rsidTr="00EE649C">
        <w:tc>
          <w:tcPr>
            <w:tcW w:w="3005" w:type="dxa"/>
            <w:tcBorders>
              <w:top w:val="nil"/>
              <w:bottom w:val="single" w:sz="4" w:space="0" w:color="auto"/>
              <w:right w:val="nil"/>
            </w:tcBorders>
            <w:shd w:val="clear" w:color="auto" w:fill="A6A6A6"/>
          </w:tcPr>
          <w:p w14:paraId="620D9C67" w14:textId="77777777" w:rsidR="00560676" w:rsidRPr="00560676" w:rsidRDefault="00560676" w:rsidP="00560676">
            <w:pPr>
              <w:widowControl/>
              <w:spacing w:after="0" w:line="240" w:lineRule="auto"/>
              <w:rPr>
                <w:rFonts w:cs="Times New Roman"/>
                <w:lang w:val="en-GB"/>
              </w:rPr>
            </w:pPr>
          </w:p>
        </w:tc>
        <w:tc>
          <w:tcPr>
            <w:tcW w:w="3005" w:type="dxa"/>
            <w:tcBorders>
              <w:top w:val="nil"/>
              <w:left w:val="nil"/>
              <w:bottom w:val="single" w:sz="4" w:space="0" w:color="auto"/>
              <w:right w:val="nil"/>
            </w:tcBorders>
            <w:shd w:val="clear" w:color="auto" w:fill="A6A6A6"/>
          </w:tcPr>
          <w:p w14:paraId="3F35F94E" w14:textId="77777777" w:rsidR="00560676" w:rsidRPr="00560676" w:rsidRDefault="00560676" w:rsidP="00560676">
            <w:pPr>
              <w:widowControl/>
              <w:spacing w:after="0" w:line="240" w:lineRule="auto"/>
              <w:rPr>
                <w:rFonts w:cs="Times New Roman"/>
                <w:lang w:val="en-NL"/>
              </w:rPr>
            </w:pPr>
          </w:p>
        </w:tc>
        <w:tc>
          <w:tcPr>
            <w:tcW w:w="3006" w:type="dxa"/>
            <w:tcBorders>
              <w:top w:val="nil"/>
              <w:left w:val="nil"/>
            </w:tcBorders>
            <w:shd w:val="clear" w:color="auto" w:fill="A6A6A6"/>
          </w:tcPr>
          <w:p w14:paraId="14A9EFAB" w14:textId="77777777" w:rsidR="00560676" w:rsidRPr="00560676" w:rsidRDefault="00560676" w:rsidP="00560676">
            <w:pPr>
              <w:widowControl/>
              <w:spacing w:after="0" w:line="240" w:lineRule="auto"/>
              <w:rPr>
                <w:rFonts w:cs="Times New Roman"/>
                <w:lang w:val="en-NL"/>
              </w:rPr>
            </w:pPr>
          </w:p>
        </w:tc>
      </w:tr>
      <w:tr w:rsidR="00560676" w:rsidRPr="00560676" w14:paraId="1B742C04" w14:textId="77777777" w:rsidTr="00EE649C">
        <w:tc>
          <w:tcPr>
            <w:tcW w:w="3005" w:type="dxa"/>
            <w:tcBorders>
              <w:bottom w:val="nil"/>
            </w:tcBorders>
          </w:tcPr>
          <w:p w14:paraId="295580D7" w14:textId="59211073" w:rsidR="00560676" w:rsidRPr="00560676" w:rsidRDefault="00560676" w:rsidP="00560676">
            <w:pPr>
              <w:widowControl/>
              <w:spacing w:after="0" w:line="240" w:lineRule="auto"/>
              <w:rPr>
                <w:rFonts w:cs="Times New Roman"/>
                <w:b/>
                <w:bCs/>
                <w:lang w:val="en-GB"/>
              </w:rPr>
            </w:pPr>
            <w:r w:rsidRPr="00560676">
              <w:rPr>
                <w:rFonts w:cs="Times New Roman"/>
                <w:b/>
                <w:bCs/>
                <w:lang w:val="en-GB"/>
              </w:rPr>
              <w:t xml:space="preserve">Game design </w:t>
            </w:r>
            <w:r w:rsidR="002A09CC">
              <w:rPr>
                <w:rFonts w:cs="Times New Roman"/>
                <w:b/>
                <w:bCs/>
                <w:lang w:val="en-GB"/>
              </w:rPr>
              <w:t>as identifier for extra help</w:t>
            </w:r>
          </w:p>
        </w:tc>
        <w:tc>
          <w:tcPr>
            <w:tcW w:w="3005" w:type="dxa"/>
            <w:tcBorders>
              <w:bottom w:val="single" w:sz="4" w:space="0" w:color="auto"/>
            </w:tcBorders>
          </w:tcPr>
          <w:p w14:paraId="503C8581" w14:textId="408FE452" w:rsidR="00560676" w:rsidRPr="00560676" w:rsidRDefault="00EE649C" w:rsidP="00560676">
            <w:pPr>
              <w:widowControl/>
              <w:spacing w:after="0" w:line="240" w:lineRule="auto"/>
              <w:rPr>
                <w:rFonts w:cs="Times New Roman"/>
                <w:lang w:val="en-GB"/>
              </w:rPr>
            </w:pPr>
            <w:r>
              <w:rPr>
                <w:rFonts w:cs="Times New Roman"/>
                <w:lang w:val="en-GB"/>
              </w:rPr>
              <w:t>Coping, but not healing</w:t>
            </w:r>
          </w:p>
        </w:tc>
        <w:tc>
          <w:tcPr>
            <w:tcW w:w="3006" w:type="dxa"/>
          </w:tcPr>
          <w:p w14:paraId="3CDA980E" w14:textId="77777777" w:rsidR="00560676" w:rsidRPr="00560676" w:rsidRDefault="00560676" w:rsidP="00560676">
            <w:pPr>
              <w:widowControl/>
              <w:spacing w:after="0" w:line="240" w:lineRule="auto"/>
              <w:rPr>
                <w:rFonts w:cs="Times New Roman"/>
                <w:lang w:val="en-GB"/>
              </w:rPr>
            </w:pPr>
            <w:r w:rsidRPr="00560676">
              <w:rPr>
                <w:rFonts w:cs="Times New Roman"/>
                <w:lang w:val="en-GB"/>
              </w:rPr>
              <w:t>Game design not sufficient</w:t>
            </w:r>
          </w:p>
          <w:p w14:paraId="29082409" w14:textId="77777777" w:rsidR="00560676" w:rsidRPr="00560676" w:rsidRDefault="00560676" w:rsidP="00560676">
            <w:pPr>
              <w:widowControl/>
              <w:pBdr>
                <w:top w:val="single" w:sz="4" w:space="1" w:color="auto"/>
                <w:bottom w:val="single" w:sz="4" w:space="1" w:color="auto"/>
              </w:pBdr>
              <w:spacing w:after="0" w:line="240" w:lineRule="auto"/>
              <w:rPr>
                <w:rFonts w:cs="Times New Roman"/>
                <w:lang w:val="en-GB"/>
              </w:rPr>
            </w:pPr>
            <w:r w:rsidRPr="00560676">
              <w:rPr>
                <w:rFonts w:cs="Times New Roman"/>
                <w:lang w:val="en-GB"/>
              </w:rPr>
              <w:t>Helps in taking mind off</w:t>
            </w:r>
          </w:p>
          <w:p w14:paraId="385B23AB" w14:textId="77777777" w:rsidR="00560676" w:rsidRPr="00560676" w:rsidRDefault="00560676" w:rsidP="00560676">
            <w:pPr>
              <w:widowControl/>
              <w:spacing w:after="0" w:line="240" w:lineRule="auto"/>
              <w:rPr>
                <w:rFonts w:cs="Times New Roman"/>
                <w:lang w:val="en-GB"/>
              </w:rPr>
            </w:pPr>
            <w:r w:rsidRPr="00560676">
              <w:rPr>
                <w:rFonts w:cs="Times New Roman"/>
                <w:lang w:val="en-GB"/>
              </w:rPr>
              <w:t>Allows for personal expression</w:t>
            </w:r>
          </w:p>
        </w:tc>
      </w:tr>
      <w:tr w:rsidR="00560676" w:rsidRPr="00560676" w14:paraId="7E682612" w14:textId="77777777" w:rsidTr="00EE649C">
        <w:tc>
          <w:tcPr>
            <w:tcW w:w="3005" w:type="dxa"/>
            <w:tcBorders>
              <w:top w:val="nil"/>
              <w:right w:val="single" w:sz="4" w:space="0" w:color="auto"/>
            </w:tcBorders>
          </w:tcPr>
          <w:p w14:paraId="52C96793" w14:textId="77777777" w:rsidR="00560676" w:rsidRPr="00560676" w:rsidRDefault="00560676" w:rsidP="00560676">
            <w:pPr>
              <w:widowControl/>
              <w:spacing w:after="0" w:line="240" w:lineRule="auto"/>
              <w:rPr>
                <w:rFonts w:cs="Times New Roman"/>
                <w:lang w:val="en-GB"/>
              </w:rPr>
            </w:pPr>
          </w:p>
        </w:tc>
        <w:tc>
          <w:tcPr>
            <w:tcW w:w="3005" w:type="dxa"/>
            <w:tcBorders>
              <w:top w:val="single" w:sz="4" w:space="0" w:color="auto"/>
              <w:left w:val="single" w:sz="4" w:space="0" w:color="auto"/>
              <w:bottom w:val="single" w:sz="4" w:space="0" w:color="auto"/>
              <w:right w:val="single" w:sz="4" w:space="0" w:color="auto"/>
            </w:tcBorders>
          </w:tcPr>
          <w:p w14:paraId="13974F3E" w14:textId="0FFB6E56" w:rsidR="00560676" w:rsidRPr="00560676" w:rsidRDefault="000F4FAD" w:rsidP="00560676">
            <w:pPr>
              <w:widowControl/>
              <w:spacing w:after="0" w:line="240" w:lineRule="auto"/>
              <w:rPr>
                <w:rFonts w:cs="Times New Roman"/>
                <w:lang w:val="en-GB"/>
              </w:rPr>
            </w:pPr>
            <w:r>
              <w:rPr>
                <w:rFonts w:cs="Times New Roman"/>
                <w:lang w:val="en-GB"/>
              </w:rPr>
              <w:t>Professional help needed</w:t>
            </w:r>
          </w:p>
        </w:tc>
        <w:tc>
          <w:tcPr>
            <w:tcW w:w="3006" w:type="dxa"/>
            <w:tcBorders>
              <w:left w:val="single" w:sz="4" w:space="0" w:color="auto"/>
            </w:tcBorders>
          </w:tcPr>
          <w:p w14:paraId="2EC7B306" w14:textId="77777777" w:rsidR="00560676" w:rsidRPr="00560676" w:rsidRDefault="00560676" w:rsidP="00560676">
            <w:pPr>
              <w:widowControl/>
              <w:spacing w:after="0" w:line="240" w:lineRule="auto"/>
              <w:rPr>
                <w:rFonts w:cs="Times New Roman"/>
                <w:lang w:val="en-GB"/>
              </w:rPr>
            </w:pPr>
            <w:r w:rsidRPr="00560676">
              <w:rPr>
                <w:rFonts w:cs="Times New Roman"/>
                <w:lang w:val="en-GB"/>
              </w:rPr>
              <w:t>Professional help</w:t>
            </w:r>
          </w:p>
          <w:p w14:paraId="3E2BBB2E" w14:textId="77777777" w:rsidR="00560676" w:rsidRPr="00560676" w:rsidRDefault="00560676" w:rsidP="00560676">
            <w:pPr>
              <w:widowControl/>
              <w:pBdr>
                <w:top w:val="single" w:sz="4" w:space="1" w:color="auto"/>
                <w:bottom w:val="single" w:sz="4" w:space="1" w:color="auto"/>
              </w:pBdr>
              <w:spacing w:after="0" w:line="240" w:lineRule="auto"/>
              <w:rPr>
                <w:rFonts w:cs="Times New Roman"/>
                <w:lang w:val="en-GB"/>
              </w:rPr>
            </w:pPr>
            <w:r w:rsidRPr="00560676">
              <w:rPr>
                <w:rFonts w:cs="Times New Roman"/>
                <w:lang w:val="en-GB"/>
              </w:rPr>
              <w:t>Therapist</w:t>
            </w:r>
          </w:p>
          <w:p w14:paraId="2EB8B0EC" w14:textId="77777777" w:rsidR="00560676" w:rsidRPr="00560676" w:rsidRDefault="00560676" w:rsidP="00560676">
            <w:pPr>
              <w:widowControl/>
              <w:pBdr>
                <w:bottom w:val="single" w:sz="4" w:space="1" w:color="auto"/>
              </w:pBdr>
              <w:spacing w:after="0" w:line="240" w:lineRule="auto"/>
              <w:rPr>
                <w:rFonts w:cs="Times New Roman"/>
                <w:lang w:val="en-GB"/>
              </w:rPr>
            </w:pPr>
            <w:r w:rsidRPr="00560676">
              <w:rPr>
                <w:rFonts w:cs="Times New Roman"/>
                <w:lang w:val="en-GB"/>
              </w:rPr>
              <w:t>Serious circumstance</w:t>
            </w:r>
          </w:p>
        </w:tc>
      </w:tr>
    </w:tbl>
    <w:p w14:paraId="7C8986A8" w14:textId="77777777" w:rsidR="00560676" w:rsidRPr="00560676" w:rsidRDefault="00560676" w:rsidP="00560676">
      <w:pPr>
        <w:widowControl/>
        <w:spacing w:after="160" w:line="259" w:lineRule="auto"/>
        <w:rPr>
          <w:rFonts w:cs="Times New Roman"/>
          <w:lang w:val="en-NL"/>
        </w:rPr>
      </w:pPr>
    </w:p>
    <w:p w14:paraId="5007A92F" w14:textId="5CB6221B" w:rsidR="00560676" w:rsidRDefault="00560676" w:rsidP="00A94AFA">
      <w:pPr>
        <w:widowControl/>
        <w:spacing w:after="0" w:line="360" w:lineRule="auto"/>
        <w:rPr>
          <w:rFonts w:ascii="Times New Roman" w:hAnsi="Times New Roman" w:cs="Times New Roman"/>
          <w:b/>
          <w:bCs/>
          <w:lang w:val="en-NL"/>
        </w:rPr>
      </w:pPr>
    </w:p>
    <w:p w14:paraId="52475DB1" w14:textId="16E2411F" w:rsidR="0037413C" w:rsidRDefault="0037413C" w:rsidP="00A94AFA">
      <w:pPr>
        <w:widowControl/>
        <w:spacing w:after="0" w:line="360" w:lineRule="auto"/>
        <w:rPr>
          <w:rFonts w:ascii="Times New Roman" w:hAnsi="Times New Roman" w:cs="Times New Roman"/>
          <w:b/>
          <w:bCs/>
          <w:lang w:val="en-NL"/>
        </w:rPr>
      </w:pPr>
    </w:p>
    <w:p w14:paraId="00E8F25F" w14:textId="03A6CB28" w:rsidR="0037413C" w:rsidRDefault="0037413C" w:rsidP="00A94AFA">
      <w:pPr>
        <w:widowControl/>
        <w:spacing w:after="0" w:line="360" w:lineRule="auto"/>
        <w:rPr>
          <w:rFonts w:ascii="Times New Roman" w:hAnsi="Times New Roman" w:cs="Times New Roman"/>
          <w:b/>
          <w:bCs/>
          <w:lang w:val="en-NL"/>
        </w:rPr>
      </w:pPr>
    </w:p>
    <w:p w14:paraId="30CC6A31" w14:textId="2D12A2AA" w:rsidR="0037413C" w:rsidRDefault="0037413C" w:rsidP="00A94AFA">
      <w:pPr>
        <w:widowControl/>
        <w:spacing w:after="0" w:line="360" w:lineRule="auto"/>
        <w:rPr>
          <w:rFonts w:ascii="Times New Roman" w:hAnsi="Times New Roman" w:cs="Times New Roman"/>
          <w:b/>
          <w:bCs/>
          <w:lang w:val="en-NL"/>
        </w:rPr>
      </w:pPr>
    </w:p>
    <w:p w14:paraId="3EF72B89" w14:textId="2B4E0BD0" w:rsidR="0037413C" w:rsidRDefault="0037413C" w:rsidP="00A94AFA">
      <w:pPr>
        <w:widowControl/>
        <w:spacing w:after="0" w:line="360" w:lineRule="auto"/>
        <w:rPr>
          <w:rFonts w:ascii="Times New Roman" w:hAnsi="Times New Roman" w:cs="Times New Roman"/>
          <w:b/>
          <w:bCs/>
          <w:lang w:val="en-NL"/>
        </w:rPr>
      </w:pPr>
    </w:p>
    <w:p w14:paraId="6C27EF0B" w14:textId="530A79F2" w:rsidR="0037413C" w:rsidRDefault="0037413C" w:rsidP="00A94AFA">
      <w:pPr>
        <w:widowControl/>
        <w:spacing w:after="0" w:line="360" w:lineRule="auto"/>
        <w:rPr>
          <w:rFonts w:ascii="Times New Roman" w:hAnsi="Times New Roman" w:cs="Times New Roman"/>
          <w:b/>
          <w:bCs/>
          <w:lang w:val="en-NL"/>
        </w:rPr>
      </w:pPr>
    </w:p>
    <w:p w14:paraId="53F529FB" w14:textId="7F585FB1" w:rsidR="0037413C" w:rsidRDefault="0037413C" w:rsidP="00A94AFA">
      <w:pPr>
        <w:widowControl/>
        <w:spacing w:after="0" w:line="360" w:lineRule="auto"/>
        <w:rPr>
          <w:rFonts w:ascii="Times New Roman" w:hAnsi="Times New Roman" w:cs="Times New Roman"/>
          <w:b/>
          <w:bCs/>
          <w:lang w:val="en-NL"/>
        </w:rPr>
      </w:pPr>
    </w:p>
    <w:p w14:paraId="7C5BFD83" w14:textId="7019804D" w:rsidR="0037413C" w:rsidRDefault="0037413C" w:rsidP="00A94AFA">
      <w:pPr>
        <w:widowControl/>
        <w:spacing w:after="0" w:line="360" w:lineRule="auto"/>
        <w:rPr>
          <w:rFonts w:ascii="Times New Roman" w:hAnsi="Times New Roman" w:cs="Times New Roman"/>
          <w:b/>
          <w:bCs/>
          <w:lang w:val="en-NL"/>
        </w:rPr>
      </w:pPr>
    </w:p>
    <w:p w14:paraId="13DE474B" w14:textId="77777777" w:rsidR="0037413C" w:rsidRPr="00560676" w:rsidRDefault="0037413C" w:rsidP="00A94AFA">
      <w:pPr>
        <w:widowControl/>
        <w:spacing w:after="0" w:line="360" w:lineRule="auto"/>
        <w:rPr>
          <w:rFonts w:ascii="Times New Roman" w:hAnsi="Times New Roman" w:cs="Times New Roman"/>
          <w:b/>
          <w:bCs/>
          <w:lang w:val="en-NL"/>
        </w:rPr>
      </w:pPr>
    </w:p>
    <w:sectPr w:rsidR="0037413C" w:rsidRPr="00560676" w:rsidSect="00825BA4">
      <w:headerReference w:type="default" r:id="rId78"/>
      <w:pgSz w:w="11920" w:h="16840"/>
      <w:pgMar w:top="1340" w:right="1300" w:bottom="980" w:left="1680" w:header="0" w:footer="789" w:gutter="0"/>
      <w:cols w:space="720"/>
      <w:titlePg/>
      <w:docGrid w:linePitch="299"/>
    </w:sectPr>
  </w:body>
</w:document>
</file>

<file path=word/endnotes.xml><?xml version="1.0" encoding="utf-8"?>
<w:end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endnote w:type="separator" w:id="-1">
    <w:p w14:paraId="77159393" w14:textId="77777777" w:rsidR="00976D9E" w:rsidRDefault="00976D9E" w:rsidP="0006670B">
      <w:pPr>
        <w:spacing w:after="0" w:line="240" w:lineRule="auto"/>
      </w:pPr>
      <w:r>
        <w:separator/>
      </w:r>
    </w:p>
  </w:endnote>
  <w:endnote w:type="continuationSeparator" w:id="0">
    <w:p w14:paraId="416DE3F0" w14:textId="77777777" w:rsidR="00976D9E" w:rsidRDefault="00976D9E" w:rsidP="0006670B">
      <w:pPr>
        <w:spacing w:after="0" w:line="240" w:lineRule="auto"/>
      </w:pPr>
      <w:r>
        <w:continuationSeparator/>
      </w:r>
    </w:p>
  </w:endnote>
  <w:endnote w:type="continuationNotice" w:id="1">
    <w:p w14:paraId="197CD165" w14:textId="77777777" w:rsidR="00976D9E" w:rsidRDefault="00976D9E">
      <w:pPr>
        <w:spacing w:after="0" w:line="240" w:lineRule="auto"/>
      </w:pPr>
    </w:p>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font w:name="Times New Roman">
    <w:panose1 w:val="02020603050405020304"/>
    <w:charset w:val="00"/>
    <w:family w:val="roman"/>
    <w:pitch w:val="variable"/>
    <w:sig w:usb0="E0002EFF" w:usb1="C000785B" w:usb2="00000009" w:usb3="00000000" w:csb0="000001FF" w:csb1="00000000"/>
  </w:font>
  <w:font w:name="Symbol">
    <w:panose1 w:val="05050102010706020507"/>
    <w:charset w:val="02"/>
    <w:family w:val="roman"/>
    <w:pitch w:val="variable"/>
    <w:sig w:usb0="00000000" w:usb1="10000000" w:usb2="00000000" w:usb3="00000000" w:csb0="80000000" w:csb1="00000000"/>
  </w:font>
  <w:font w:name="Courier New">
    <w:panose1 w:val="02070309020205020404"/>
    <w:charset w:val="00"/>
    <w:family w:val="modern"/>
    <w:pitch w:val="fixed"/>
    <w:sig w:usb0="E0002EFF" w:usb1="C0007843" w:usb2="00000009" w:usb3="00000000" w:csb0="000001FF" w:csb1="00000000"/>
  </w:font>
  <w:font w:name="Wingdings">
    <w:panose1 w:val="05000000000000000000"/>
    <w:charset w:val="02"/>
    <w:family w:val="auto"/>
    <w:pitch w:val="variable"/>
    <w:sig w:usb0="00000000" w:usb1="10000000" w:usb2="00000000" w:usb3="00000000" w:csb0="80000000" w:csb1="00000000"/>
  </w:font>
  <w:font w:name="Calibri">
    <w:panose1 w:val="020F0502020204030204"/>
    <w:charset w:val="00"/>
    <w:family w:val="swiss"/>
    <w:pitch w:val="variable"/>
    <w:sig w:usb0="E4002EFF" w:usb1="C000247B" w:usb2="00000009" w:usb3="00000000" w:csb0="000001FF" w:csb1="00000000"/>
  </w:font>
  <w:font w:name="Cambria">
    <w:panose1 w:val="02040503050406030204"/>
    <w:charset w:val="00"/>
    <w:family w:val="roman"/>
    <w:pitch w:val="variable"/>
    <w:sig w:usb0="E00006FF" w:usb1="420024FF" w:usb2="02000000" w:usb3="00000000" w:csb0="0000019F" w:csb1="00000000"/>
  </w:font>
  <w:font w:name="Tahoma">
    <w:panose1 w:val="020B0604030504040204"/>
    <w:charset w:val="00"/>
    <w:family w:val="swiss"/>
    <w:pitch w:val="variable"/>
    <w:sig w:usb0="E1002EFF" w:usb1="C000605B" w:usb2="00000029" w:usb3="00000000" w:csb0="000101FF" w:csb1="00000000"/>
  </w:font>
  <w:font w:name="SimSun">
    <w:altName w:val="宋体"/>
    <w:panose1 w:val="02010600030101010101"/>
    <w:charset w:val="86"/>
    <w:family w:val="auto"/>
    <w:pitch w:val="variable"/>
    <w:sig w:usb0="00000003" w:usb1="288F0000" w:usb2="00000016" w:usb3="00000000" w:csb0="00040001" w:csb1="00000000"/>
  </w:font>
  <w:font w:name="Batang">
    <w:altName w:val="바탕"/>
    <w:panose1 w:val="02030600000101010101"/>
    <w:charset w:val="81"/>
    <w:family w:val="roman"/>
    <w:pitch w:val="variable"/>
    <w:sig w:usb0="B00002AF" w:usb1="69D77CFB" w:usb2="00000030" w:usb3="00000000" w:csb0="0008009F" w:csb1="00000000"/>
  </w:font>
  <w:font w:name="Franklin Gothic Book">
    <w:panose1 w:val="020B0503020102020204"/>
    <w:charset w:val="00"/>
    <w:family w:val="swiss"/>
    <w:pitch w:val="variable"/>
    <w:sig w:usb0="00000287" w:usb1="00000000" w:usb2="00000000" w:usb3="00000000" w:csb0="0000009F" w:csb1="00000000"/>
  </w:font>
</w:fonts>
</file>

<file path=word/footnotes.xml><?xml version="1.0" encoding="utf-8"?>
<w:foot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footnote w:type="separator" w:id="-1">
    <w:p w14:paraId="0838CA54" w14:textId="77777777" w:rsidR="00976D9E" w:rsidRDefault="00976D9E" w:rsidP="00275C10">
      <w:pPr>
        <w:spacing w:after="0" w:line="240" w:lineRule="auto"/>
      </w:pPr>
      <w:r>
        <w:separator/>
      </w:r>
    </w:p>
  </w:footnote>
  <w:footnote w:type="continuationSeparator" w:id="0">
    <w:p w14:paraId="4EC5605B" w14:textId="77777777" w:rsidR="00976D9E" w:rsidRDefault="00976D9E" w:rsidP="00275C10">
      <w:pPr>
        <w:spacing w:after="0" w:line="240" w:lineRule="auto"/>
      </w:pPr>
      <w:r>
        <w:continuationSeparator/>
      </w:r>
    </w:p>
  </w:footnote>
  <w:footnote w:type="continuationNotice" w:id="1">
    <w:p w14:paraId="1295FAA9" w14:textId="77777777" w:rsidR="00976D9E" w:rsidRDefault="00976D9E">
      <w:pPr>
        <w:spacing w:after="0" w:line="240" w:lineRule="auto"/>
      </w:pPr>
    </w:p>
  </w:footnote>
</w:footnotes>
</file>

<file path=word/header1.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p w14:paraId="3042D062" w14:textId="77777777" w:rsidR="00DA712B" w:rsidRDefault="00DA712B" w:rsidP="00275786">
    <w:pPr>
      <w:spacing w:after="0" w:line="200" w:lineRule="exact"/>
      <w:jc w:val="center"/>
      <w:rPr>
        <w:b/>
        <w:bCs/>
        <w:color w:val="FF0000"/>
        <w:sz w:val="24"/>
        <w:szCs w:val="24"/>
      </w:rPr>
    </w:pPr>
  </w:p>
  <w:p w14:paraId="0E41109A" w14:textId="77777777" w:rsidR="00DA712B" w:rsidRDefault="00DA712B" w:rsidP="00275786">
    <w:pPr>
      <w:spacing w:after="0" w:line="200" w:lineRule="exact"/>
      <w:jc w:val="center"/>
      <w:rPr>
        <w:b/>
        <w:bCs/>
        <w:color w:val="FF0000"/>
        <w:sz w:val="24"/>
        <w:szCs w:val="24"/>
      </w:rPr>
    </w:pPr>
  </w:p>
  <w:p w14:paraId="7126A4FB" w14:textId="77777777" w:rsidR="00DA712B" w:rsidRDefault="00DA712B" w:rsidP="00275786">
    <w:pPr>
      <w:spacing w:after="0" w:line="200" w:lineRule="exact"/>
      <w:jc w:val="center"/>
      <w:rPr>
        <w:color w:val="FF0000"/>
        <w:sz w:val="20"/>
        <w:szCs w:val="20"/>
      </w:rPr>
    </w:pPr>
  </w:p>
  <w:p w14:paraId="7294247F" w14:textId="77777777" w:rsidR="00DA712B" w:rsidRDefault="00DA712B" w:rsidP="00275786">
    <w:pPr>
      <w:spacing w:after="0" w:line="200" w:lineRule="exact"/>
      <w:jc w:val="center"/>
      <w:rPr>
        <w:color w:val="FF0000"/>
        <w:sz w:val="20"/>
        <w:szCs w:val="20"/>
      </w:rPr>
    </w:pPr>
  </w:p>
  <w:p w14:paraId="38490AF5" w14:textId="77777777" w:rsidR="00DA712B" w:rsidRDefault="00DA712B" w:rsidP="00275786">
    <w:pPr>
      <w:spacing w:after="0" w:line="200" w:lineRule="exact"/>
      <w:jc w:val="center"/>
      <w:rPr>
        <w:color w:val="FF0000"/>
        <w:sz w:val="20"/>
        <w:szCs w:val="20"/>
      </w:rPr>
    </w:pPr>
  </w:p>
  <w:p w14:paraId="6536255B" w14:textId="77777777" w:rsidR="00DA712B" w:rsidRDefault="00DA712B" w:rsidP="00275786">
    <w:pPr>
      <w:spacing w:after="0" w:line="200" w:lineRule="exact"/>
      <w:jc w:val="center"/>
      <w:rPr>
        <w:color w:val="FF0000"/>
        <w:sz w:val="20"/>
        <w:szCs w:val="20"/>
      </w:rPr>
    </w:pPr>
  </w:p>
  <w:p w14:paraId="6943F16B" w14:textId="5B94600C" w:rsidR="00DA712B" w:rsidRPr="00FB7323" w:rsidRDefault="007244B2" w:rsidP="00CF6250">
    <w:pPr>
      <w:spacing w:after="0" w:line="200" w:lineRule="exact"/>
      <w:jc w:val="center"/>
      <w:rPr>
        <w:color w:val="3366CC"/>
      </w:rPr>
    </w:pPr>
    <w:r>
      <w:rPr>
        <w:i/>
        <w:noProof/>
        <w:color w:val="FF0000"/>
      </w:rPr>
      <mc:AlternateContent>
        <mc:Choice Requires="wps">
          <w:drawing>
            <wp:anchor distT="0" distB="0" distL="114300" distR="114300" simplePos="0" relativeHeight="251657728" behindDoc="1" locked="0" layoutInCell="1" allowOverlap="1" wp14:anchorId="5CC89BD0" wp14:editId="170E63B1">
              <wp:simplePos x="0" y="0"/>
              <wp:positionH relativeFrom="page">
                <wp:posOffset>6496050</wp:posOffset>
              </wp:positionH>
              <wp:positionV relativeFrom="page">
                <wp:posOffset>10052050</wp:posOffset>
              </wp:positionV>
              <wp:extent cx="191135" cy="165735"/>
              <wp:effectExtent l="0" t="0" r="18415" b="5715"/>
              <wp:wrapNone/>
              <wp:docPr id="1" name="Text Box 1027"/>
              <wp:cNvGraphicFramePr>
                <a:graphicFrameLocks xmlns:a="http://schemas.openxmlformats.org/drawingml/2006/main"/>
              </wp:cNvGraphicFramePr>
              <a:graphic xmlns:a="http://schemas.openxmlformats.org/drawingml/2006/main">
                <a:graphicData uri="http://schemas.microsoft.com/office/word/2010/wordprocessingShape">
                  <wps:wsp>
                    <wps:cNvSpPr txBox="1">
                      <a:spLocks noChangeArrowheads="1"/>
                    </wps:cNvSpPr>
                    <wps:spPr bwMode="auto">
                      <a:xfrm>
                        <a:off x="0" y="0"/>
                        <a:ext cx="191135" cy="165735"/>
                      </a:xfrm>
                      <a:prstGeom prst="rect">
                        <a:avLst/>
                      </a:prstGeom>
                      <a:noFill/>
                      <a:ln>
                        <a:noFill/>
                      </a:ln>
                      <a:extLst>
                        <a:ext uri="{909E8E84-426E-40dd-AFC4-6F175D3DCCD1}">
                          <a14:hiddenFill xmlns="" xmlns:a14="http://schemas.microsoft.com/office/drawing/2010/main" xmlns:w="http://schemas.openxmlformats.org/wordprocessingml/2006/main" xmlns:w10="urn:schemas-microsoft-com:office:word" xmlns:v="urn:schemas-microsoft-com:vml" xmlns:o="urn:schemas-microsoft-com:office:office">
                            <a:solidFill>
                              <a:srgbClr val="FFFFFF"/>
                            </a:solidFill>
                          </a14:hiddenFill>
                        </a:ext>
                        <a:ext uri="{91240B29-F687-4f45-9708-019B960494DF}">
                          <a14:hiddenLine xmlns="" xmlns:a14="http://schemas.microsoft.com/office/drawing/2010/main" xmlns:w="http://schemas.openxmlformats.org/wordprocessingml/2006/main" xmlns:w10="urn:schemas-microsoft-com:office:word" xmlns:v="urn:schemas-microsoft-com:vml" xmlns:o="urn:schemas-microsoft-com:office:office" w="9525">
                            <a:solidFill>
                              <a:srgbClr val="000000"/>
                            </a:solidFill>
                            <a:miter lim="800000"/>
                            <a:headEnd/>
                            <a:tailEnd/>
                          </a14:hiddenLine>
                        </a:ext>
                      </a:extLst>
                    </wps:spPr>
                    <wps:txbx>
                      <w:txbxContent>
                        <w:p w14:paraId="1E132AB6" w14:textId="77777777" w:rsidR="00DA712B" w:rsidRDefault="00867AD9" w:rsidP="00275786">
                          <w:pPr>
                            <w:spacing w:after="0" w:line="245" w:lineRule="exact"/>
                            <w:ind w:left="40" w:right="-20"/>
                            <w:rPr>
                              <w:rFonts w:ascii="Times New Roman" w:eastAsia="Times New Roman" w:hAnsi="Times New Roman"/>
                            </w:rPr>
                          </w:pPr>
                          <w:r>
                            <w:fldChar w:fldCharType="begin"/>
                          </w:r>
                          <w:r w:rsidR="00DA712B">
                            <w:rPr>
                              <w:rFonts w:ascii="Times New Roman" w:eastAsia="Times New Roman" w:hAnsi="Times New Roman"/>
                            </w:rPr>
                            <w:instrText xml:space="preserve"> PAGE </w:instrText>
                          </w:r>
                          <w:r>
                            <w:fldChar w:fldCharType="separate"/>
                          </w:r>
                          <w:r w:rsidR="00584CEC">
                            <w:rPr>
                              <w:rFonts w:ascii="Times New Roman" w:eastAsia="Times New Roman" w:hAnsi="Times New Roman"/>
                              <w:noProof/>
                            </w:rPr>
                            <w:t>2</w:t>
                          </w:r>
                          <w:r>
                            <w:fldChar w:fldCharType="end"/>
                          </w:r>
                        </w:p>
                      </w:txbxContent>
                    </wps:txbx>
                    <wps:bodyPr rot="0" vert="horz" wrap="square" lIns="0" tIns="0" rIns="0" bIns="0" anchor="t" anchorCtr="0" upright="1">
                      <a:noAutofit/>
                    </wps:bodyPr>
                  </wps:wsp>
                </a:graphicData>
              </a:graphic>
              <wp14:sizeRelH relativeFrom="page">
                <wp14:pctWidth>0</wp14:pctWidth>
              </wp14:sizeRelH>
              <wp14:sizeRelV relativeFrom="page">
                <wp14:pctHeight>0</wp14:pctHeight>
              </wp14:sizeRelV>
            </wp:anchor>
          </w:drawing>
        </mc:Choice>
        <mc:Fallback>
          <w:pict>
            <v:shapetype w14:anchorId="5CC89BD0" id="_x0000_t202" coordsize="21600,21600" o:spt="202" path="m,l,21600r21600,l21600,xe">
              <v:stroke joinstyle="miter"/>
              <v:path gradientshapeok="t" o:connecttype="rect"/>
            </v:shapetype>
            <v:shape id="Text Box 1027" o:spid="_x0000_s1026" type="#_x0000_t202" style="position:absolute;left:0;text-align:left;margin-left:511.5pt;margin-top:791.5pt;width:15.05pt;height:13.05pt;z-index:-251658752;visibility:visible;mso-wrap-style:square;mso-width-percent:0;mso-height-percent:0;mso-wrap-distance-left:9pt;mso-wrap-distance-top:0;mso-wrap-distance-right:9pt;mso-wrap-distance-bottom:0;mso-position-horizontal:absolute;mso-position-horizontal-relative:page;mso-position-vertical:absolute;mso-position-vertical-relative:page;mso-width-percent:0;mso-height-percent:0;mso-width-relative:page;mso-height-relative:page;v-text-anchor:top"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B3dlMN0wEAAJADAAAOAAAAZHJzL2Uyb0RvYy54bWysU9tu1DAQfUfiHyy/s9kUtUC02aq0KkIq&#10;F6nwAY5jbywSj5nxbrJ8PWNns+Xyhnixxvb4zDlnxpvraejFwSA58LUsV2spjNfQOr+r5dcv9y9e&#10;S0FR+Vb14E0tj4bk9fb5s80YKnMBHfStQcEgnqox1LKLMVRFQbozg6IVBOP50gIOKvIWd0WLamT0&#10;oS8u1uurYgRsA4I2RHx6N1/Kbca31uj4yVoyUfS1ZG4xr5jXJq3FdqOqHarQOX2iof6BxaCc56Jn&#10;qDsVldij+wtqcBqBwMaVhqEAa502WQOrKdd/qHnsVDBZC5tD4WwT/T9Y/fHwGD6jiNNbmLiBWQSF&#10;B9DfSHi47ZTfmRtEGDujWi5cJsuKMVB1epqspooSSDN+gJabrPYRMtBkcUiusE7B6NyA49l0M0Wh&#10;U8k3ZfnyUgrNV+XV5SuOUwVVLY8DUnxnYBApqCVyTzO4OjxQnFOXlFTLw73r+9zX3v92wJjpJJNP&#10;fGfmcWomzk4iGmiPLANhHhMeaw46wB9SjDwitaTve4VGiv69ZyvSPC0BLkGzBMprflrLKMUc3sZ5&#10;7vYB3a5j5NlsDzdsl3VZyhOLE09uezbjNKJprn7d56ynj7T9CQAA//8DAFBLAwQUAAYACAAAACEA&#10;+R++keEAAAAPAQAADwAAAGRycy9kb3ducmV2LnhtbEyPwU7DMBBE70j8g7VI3KidVo3aEKeqEJyQ&#10;EGk4cHRiN7Ear0PstuHv2Zzo7Y12NDuT7ybXs4sZg/UoIVkIYAYbry22Er6qt6cNsBAVatV7NBJ+&#10;TYBdcX+Xq0z7K5bmcogtoxAMmZLQxThknIemM06FhR8M0u3oR6ciybHlelRXCnc9XwqRcqcs0odO&#10;DealM83pcHYS9t9Yvtqfj/qzPJa2qrYC39OTlI8P0/4ZWDRT/DfDXJ+qQ0Gdan9GHVhPWixXNCYS&#10;rTczzR6xXiXAaqJUbBPgRc5vdxR/AAAA//8DAFBLAQItABQABgAIAAAAIQC2gziS/gAAAOEBAAAT&#10;AAAAAAAAAAAAAAAAAAAAAABbQ29udGVudF9UeXBlc10ueG1sUEsBAi0AFAAGAAgAAAAhADj9If/W&#10;AAAAlAEAAAsAAAAAAAAAAAAAAAAALwEAAF9yZWxzLy5yZWxzUEsBAi0AFAAGAAgAAAAhAHd2Uw3T&#10;AQAAkAMAAA4AAAAAAAAAAAAAAAAALgIAAGRycy9lMm9Eb2MueG1sUEsBAi0AFAAGAAgAAAAhAPkf&#10;vpHhAAAADwEAAA8AAAAAAAAAAAAAAAAALQQAAGRycy9kb3ducmV2LnhtbFBLBQYAAAAABAAEAPMA&#10;AAA7BQAAAAA=&#10;" filled="f" stroked="f">
              <v:textbox inset="0,0,0,0">
                <w:txbxContent>
                  <w:p w14:paraId="1E132AB6" w14:textId="77777777" w:rsidR="00DA712B" w:rsidRDefault="00867AD9" w:rsidP="00275786">
                    <w:pPr>
                      <w:spacing w:after="0" w:line="245" w:lineRule="exact"/>
                      <w:ind w:left="40" w:right="-20"/>
                      <w:rPr>
                        <w:rFonts w:ascii="Times New Roman" w:eastAsia="Times New Roman" w:hAnsi="Times New Roman"/>
                      </w:rPr>
                    </w:pPr>
                    <w:r>
                      <w:fldChar w:fldCharType="begin"/>
                    </w:r>
                    <w:r w:rsidR="00DA712B">
                      <w:rPr>
                        <w:rFonts w:ascii="Times New Roman" w:eastAsia="Times New Roman" w:hAnsi="Times New Roman"/>
                      </w:rPr>
                      <w:instrText xml:space="preserve"> PAGE </w:instrText>
                    </w:r>
                    <w:r>
                      <w:fldChar w:fldCharType="separate"/>
                    </w:r>
                    <w:r w:rsidR="00584CEC">
                      <w:rPr>
                        <w:rFonts w:ascii="Times New Roman" w:eastAsia="Times New Roman" w:hAnsi="Times New Roman"/>
                        <w:noProof/>
                      </w:rPr>
                      <w:t>2</w:t>
                    </w:r>
                    <w:r>
                      <w:fldChar w:fldCharType="end"/>
                    </w:r>
                  </w:p>
                </w:txbxContent>
              </v:textbox>
              <w10:wrap anchorx="page" anchory="page"/>
            </v:shape>
          </w:pict>
        </mc:Fallback>
      </mc:AlternateContent>
    </w:r>
  </w:p>
  <w:p w14:paraId="6E917C25" w14:textId="77777777" w:rsidR="00DA712B" w:rsidRDefault="00DA712B">
    <w:pPr>
      <w:pStyle w:val="Koptekst"/>
    </w:pPr>
  </w:p>
</w:hdr>
</file>

<file path=word/numbering.xml><?xml version="1.0" encoding="utf-8"?>
<w:numberin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abstractNum w:abstractNumId="0" w15:restartNumberingAfterBreak="0">
    <w:nsid w:val="07BF5883"/>
    <w:multiLevelType w:val="hybridMultilevel"/>
    <w:tmpl w:val="68D070EA"/>
    <w:lvl w:ilvl="0" w:tplc="4DFEA1EC">
      <w:start w:val="1"/>
      <w:numFmt w:val="decimal"/>
      <w:lvlText w:val="%1."/>
      <w:lvlJc w:val="left"/>
      <w:pPr>
        <w:ind w:left="720" w:hanging="360"/>
      </w:pPr>
      <w:rPr>
        <w:rFonts w:hint="default"/>
      </w:rPr>
    </w:lvl>
    <w:lvl w:ilvl="1" w:tplc="20000019" w:tentative="1">
      <w:start w:val="1"/>
      <w:numFmt w:val="lowerLetter"/>
      <w:lvlText w:val="%2."/>
      <w:lvlJc w:val="left"/>
      <w:pPr>
        <w:ind w:left="1440" w:hanging="360"/>
      </w:pPr>
    </w:lvl>
    <w:lvl w:ilvl="2" w:tplc="2000001B" w:tentative="1">
      <w:start w:val="1"/>
      <w:numFmt w:val="lowerRoman"/>
      <w:lvlText w:val="%3."/>
      <w:lvlJc w:val="right"/>
      <w:pPr>
        <w:ind w:left="2160" w:hanging="180"/>
      </w:pPr>
    </w:lvl>
    <w:lvl w:ilvl="3" w:tplc="2000000F" w:tentative="1">
      <w:start w:val="1"/>
      <w:numFmt w:val="decimal"/>
      <w:lvlText w:val="%4."/>
      <w:lvlJc w:val="left"/>
      <w:pPr>
        <w:ind w:left="2880" w:hanging="360"/>
      </w:pPr>
    </w:lvl>
    <w:lvl w:ilvl="4" w:tplc="20000019" w:tentative="1">
      <w:start w:val="1"/>
      <w:numFmt w:val="lowerLetter"/>
      <w:lvlText w:val="%5."/>
      <w:lvlJc w:val="left"/>
      <w:pPr>
        <w:ind w:left="3600" w:hanging="360"/>
      </w:pPr>
    </w:lvl>
    <w:lvl w:ilvl="5" w:tplc="2000001B" w:tentative="1">
      <w:start w:val="1"/>
      <w:numFmt w:val="lowerRoman"/>
      <w:lvlText w:val="%6."/>
      <w:lvlJc w:val="right"/>
      <w:pPr>
        <w:ind w:left="4320" w:hanging="180"/>
      </w:pPr>
    </w:lvl>
    <w:lvl w:ilvl="6" w:tplc="2000000F" w:tentative="1">
      <w:start w:val="1"/>
      <w:numFmt w:val="decimal"/>
      <w:lvlText w:val="%7."/>
      <w:lvlJc w:val="left"/>
      <w:pPr>
        <w:ind w:left="5040" w:hanging="360"/>
      </w:pPr>
    </w:lvl>
    <w:lvl w:ilvl="7" w:tplc="20000019" w:tentative="1">
      <w:start w:val="1"/>
      <w:numFmt w:val="lowerLetter"/>
      <w:lvlText w:val="%8."/>
      <w:lvlJc w:val="left"/>
      <w:pPr>
        <w:ind w:left="5760" w:hanging="360"/>
      </w:pPr>
    </w:lvl>
    <w:lvl w:ilvl="8" w:tplc="2000001B" w:tentative="1">
      <w:start w:val="1"/>
      <w:numFmt w:val="lowerRoman"/>
      <w:lvlText w:val="%9."/>
      <w:lvlJc w:val="right"/>
      <w:pPr>
        <w:ind w:left="6480" w:hanging="180"/>
      </w:pPr>
    </w:lvl>
  </w:abstractNum>
  <w:abstractNum w:abstractNumId="1" w15:restartNumberingAfterBreak="0">
    <w:nsid w:val="195D4600"/>
    <w:multiLevelType w:val="hybridMultilevel"/>
    <w:tmpl w:val="602A884A"/>
    <w:lvl w:ilvl="0" w:tplc="20000001">
      <w:start w:val="1"/>
      <w:numFmt w:val="bullet"/>
      <w:lvlText w:val=""/>
      <w:lvlJc w:val="left"/>
      <w:pPr>
        <w:ind w:left="1069" w:hanging="360"/>
      </w:pPr>
      <w:rPr>
        <w:rFonts w:ascii="Symbol" w:hAnsi="Symbol" w:hint="default"/>
      </w:rPr>
    </w:lvl>
    <w:lvl w:ilvl="1" w:tplc="20000003" w:tentative="1">
      <w:start w:val="1"/>
      <w:numFmt w:val="bullet"/>
      <w:lvlText w:val="o"/>
      <w:lvlJc w:val="left"/>
      <w:pPr>
        <w:ind w:left="1789" w:hanging="360"/>
      </w:pPr>
      <w:rPr>
        <w:rFonts w:ascii="Courier New" w:hAnsi="Courier New" w:cs="Courier New" w:hint="default"/>
      </w:rPr>
    </w:lvl>
    <w:lvl w:ilvl="2" w:tplc="20000005" w:tentative="1">
      <w:start w:val="1"/>
      <w:numFmt w:val="bullet"/>
      <w:lvlText w:val=""/>
      <w:lvlJc w:val="left"/>
      <w:pPr>
        <w:ind w:left="2509" w:hanging="360"/>
      </w:pPr>
      <w:rPr>
        <w:rFonts w:ascii="Wingdings" w:hAnsi="Wingdings" w:hint="default"/>
      </w:rPr>
    </w:lvl>
    <w:lvl w:ilvl="3" w:tplc="20000001" w:tentative="1">
      <w:start w:val="1"/>
      <w:numFmt w:val="bullet"/>
      <w:lvlText w:val=""/>
      <w:lvlJc w:val="left"/>
      <w:pPr>
        <w:ind w:left="3229" w:hanging="360"/>
      </w:pPr>
      <w:rPr>
        <w:rFonts w:ascii="Symbol" w:hAnsi="Symbol" w:hint="default"/>
      </w:rPr>
    </w:lvl>
    <w:lvl w:ilvl="4" w:tplc="20000003" w:tentative="1">
      <w:start w:val="1"/>
      <w:numFmt w:val="bullet"/>
      <w:lvlText w:val="o"/>
      <w:lvlJc w:val="left"/>
      <w:pPr>
        <w:ind w:left="3949" w:hanging="360"/>
      </w:pPr>
      <w:rPr>
        <w:rFonts w:ascii="Courier New" w:hAnsi="Courier New" w:cs="Courier New" w:hint="default"/>
      </w:rPr>
    </w:lvl>
    <w:lvl w:ilvl="5" w:tplc="20000005" w:tentative="1">
      <w:start w:val="1"/>
      <w:numFmt w:val="bullet"/>
      <w:lvlText w:val=""/>
      <w:lvlJc w:val="left"/>
      <w:pPr>
        <w:ind w:left="4669" w:hanging="360"/>
      </w:pPr>
      <w:rPr>
        <w:rFonts w:ascii="Wingdings" w:hAnsi="Wingdings" w:hint="default"/>
      </w:rPr>
    </w:lvl>
    <w:lvl w:ilvl="6" w:tplc="20000001" w:tentative="1">
      <w:start w:val="1"/>
      <w:numFmt w:val="bullet"/>
      <w:lvlText w:val=""/>
      <w:lvlJc w:val="left"/>
      <w:pPr>
        <w:ind w:left="5389" w:hanging="360"/>
      </w:pPr>
      <w:rPr>
        <w:rFonts w:ascii="Symbol" w:hAnsi="Symbol" w:hint="default"/>
      </w:rPr>
    </w:lvl>
    <w:lvl w:ilvl="7" w:tplc="20000003" w:tentative="1">
      <w:start w:val="1"/>
      <w:numFmt w:val="bullet"/>
      <w:lvlText w:val="o"/>
      <w:lvlJc w:val="left"/>
      <w:pPr>
        <w:ind w:left="6109" w:hanging="360"/>
      </w:pPr>
      <w:rPr>
        <w:rFonts w:ascii="Courier New" w:hAnsi="Courier New" w:cs="Courier New" w:hint="default"/>
      </w:rPr>
    </w:lvl>
    <w:lvl w:ilvl="8" w:tplc="20000005" w:tentative="1">
      <w:start w:val="1"/>
      <w:numFmt w:val="bullet"/>
      <w:lvlText w:val=""/>
      <w:lvlJc w:val="left"/>
      <w:pPr>
        <w:ind w:left="6829" w:hanging="360"/>
      </w:pPr>
      <w:rPr>
        <w:rFonts w:ascii="Wingdings" w:hAnsi="Wingdings" w:hint="default"/>
      </w:rPr>
    </w:lvl>
  </w:abstractNum>
  <w:abstractNum w:abstractNumId="2" w15:restartNumberingAfterBreak="0">
    <w:nsid w:val="38FF3ED5"/>
    <w:multiLevelType w:val="hybridMultilevel"/>
    <w:tmpl w:val="742ADFA8"/>
    <w:lvl w:ilvl="0" w:tplc="F40C20B8">
      <w:start w:val="1"/>
      <w:numFmt w:val="decimal"/>
      <w:lvlText w:val="%1."/>
      <w:lvlJc w:val="left"/>
      <w:pPr>
        <w:ind w:left="720" w:hanging="360"/>
      </w:pPr>
      <w:rPr>
        <w:rFonts w:hint="default"/>
      </w:rPr>
    </w:lvl>
    <w:lvl w:ilvl="1" w:tplc="20000019" w:tentative="1">
      <w:start w:val="1"/>
      <w:numFmt w:val="lowerLetter"/>
      <w:lvlText w:val="%2."/>
      <w:lvlJc w:val="left"/>
      <w:pPr>
        <w:ind w:left="1440" w:hanging="360"/>
      </w:pPr>
    </w:lvl>
    <w:lvl w:ilvl="2" w:tplc="2000001B" w:tentative="1">
      <w:start w:val="1"/>
      <w:numFmt w:val="lowerRoman"/>
      <w:lvlText w:val="%3."/>
      <w:lvlJc w:val="right"/>
      <w:pPr>
        <w:ind w:left="2160" w:hanging="180"/>
      </w:pPr>
    </w:lvl>
    <w:lvl w:ilvl="3" w:tplc="2000000F" w:tentative="1">
      <w:start w:val="1"/>
      <w:numFmt w:val="decimal"/>
      <w:lvlText w:val="%4."/>
      <w:lvlJc w:val="left"/>
      <w:pPr>
        <w:ind w:left="2880" w:hanging="360"/>
      </w:pPr>
    </w:lvl>
    <w:lvl w:ilvl="4" w:tplc="20000019" w:tentative="1">
      <w:start w:val="1"/>
      <w:numFmt w:val="lowerLetter"/>
      <w:lvlText w:val="%5."/>
      <w:lvlJc w:val="left"/>
      <w:pPr>
        <w:ind w:left="3600" w:hanging="360"/>
      </w:pPr>
    </w:lvl>
    <w:lvl w:ilvl="5" w:tplc="2000001B" w:tentative="1">
      <w:start w:val="1"/>
      <w:numFmt w:val="lowerRoman"/>
      <w:lvlText w:val="%6."/>
      <w:lvlJc w:val="right"/>
      <w:pPr>
        <w:ind w:left="4320" w:hanging="180"/>
      </w:pPr>
    </w:lvl>
    <w:lvl w:ilvl="6" w:tplc="2000000F" w:tentative="1">
      <w:start w:val="1"/>
      <w:numFmt w:val="decimal"/>
      <w:lvlText w:val="%7."/>
      <w:lvlJc w:val="left"/>
      <w:pPr>
        <w:ind w:left="5040" w:hanging="360"/>
      </w:pPr>
    </w:lvl>
    <w:lvl w:ilvl="7" w:tplc="20000019" w:tentative="1">
      <w:start w:val="1"/>
      <w:numFmt w:val="lowerLetter"/>
      <w:lvlText w:val="%8."/>
      <w:lvlJc w:val="left"/>
      <w:pPr>
        <w:ind w:left="5760" w:hanging="360"/>
      </w:pPr>
    </w:lvl>
    <w:lvl w:ilvl="8" w:tplc="2000001B" w:tentative="1">
      <w:start w:val="1"/>
      <w:numFmt w:val="lowerRoman"/>
      <w:lvlText w:val="%9."/>
      <w:lvlJc w:val="right"/>
      <w:pPr>
        <w:ind w:left="6480" w:hanging="180"/>
      </w:pPr>
    </w:lvl>
  </w:abstractNum>
  <w:abstractNum w:abstractNumId="3" w15:restartNumberingAfterBreak="0">
    <w:nsid w:val="439D2D11"/>
    <w:multiLevelType w:val="hybridMultilevel"/>
    <w:tmpl w:val="BCC8DBBE"/>
    <w:lvl w:ilvl="0" w:tplc="76EA6F10">
      <w:start w:val="1"/>
      <w:numFmt w:val="decimal"/>
      <w:lvlText w:val="%1."/>
      <w:lvlJc w:val="left"/>
      <w:pPr>
        <w:ind w:left="720" w:hanging="360"/>
      </w:pPr>
      <w:rPr>
        <w:rFonts w:hint="default"/>
      </w:rPr>
    </w:lvl>
    <w:lvl w:ilvl="1" w:tplc="20000019" w:tentative="1">
      <w:start w:val="1"/>
      <w:numFmt w:val="lowerLetter"/>
      <w:lvlText w:val="%2."/>
      <w:lvlJc w:val="left"/>
      <w:pPr>
        <w:ind w:left="1440" w:hanging="360"/>
      </w:pPr>
    </w:lvl>
    <w:lvl w:ilvl="2" w:tplc="2000001B" w:tentative="1">
      <w:start w:val="1"/>
      <w:numFmt w:val="lowerRoman"/>
      <w:lvlText w:val="%3."/>
      <w:lvlJc w:val="right"/>
      <w:pPr>
        <w:ind w:left="2160" w:hanging="180"/>
      </w:pPr>
    </w:lvl>
    <w:lvl w:ilvl="3" w:tplc="2000000F" w:tentative="1">
      <w:start w:val="1"/>
      <w:numFmt w:val="decimal"/>
      <w:lvlText w:val="%4."/>
      <w:lvlJc w:val="left"/>
      <w:pPr>
        <w:ind w:left="2880" w:hanging="360"/>
      </w:pPr>
    </w:lvl>
    <w:lvl w:ilvl="4" w:tplc="20000019" w:tentative="1">
      <w:start w:val="1"/>
      <w:numFmt w:val="lowerLetter"/>
      <w:lvlText w:val="%5."/>
      <w:lvlJc w:val="left"/>
      <w:pPr>
        <w:ind w:left="3600" w:hanging="360"/>
      </w:pPr>
    </w:lvl>
    <w:lvl w:ilvl="5" w:tplc="2000001B" w:tentative="1">
      <w:start w:val="1"/>
      <w:numFmt w:val="lowerRoman"/>
      <w:lvlText w:val="%6."/>
      <w:lvlJc w:val="right"/>
      <w:pPr>
        <w:ind w:left="4320" w:hanging="180"/>
      </w:pPr>
    </w:lvl>
    <w:lvl w:ilvl="6" w:tplc="2000000F" w:tentative="1">
      <w:start w:val="1"/>
      <w:numFmt w:val="decimal"/>
      <w:lvlText w:val="%7."/>
      <w:lvlJc w:val="left"/>
      <w:pPr>
        <w:ind w:left="5040" w:hanging="360"/>
      </w:pPr>
    </w:lvl>
    <w:lvl w:ilvl="7" w:tplc="20000019" w:tentative="1">
      <w:start w:val="1"/>
      <w:numFmt w:val="lowerLetter"/>
      <w:lvlText w:val="%8."/>
      <w:lvlJc w:val="left"/>
      <w:pPr>
        <w:ind w:left="5760" w:hanging="360"/>
      </w:pPr>
    </w:lvl>
    <w:lvl w:ilvl="8" w:tplc="2000001B" w:tentative="1">
      <w:start w:val="1"/>
      <w:numFmt w:val="lowerRoman"/>
      <w:lvlText w:val="%9."/>
      <w:lvlJc w:val="right"/>
      <w:pPr>
        <w:ind w:left="6480" w:hanging="180"/>
      </w:pPr>
    </w:lvl>
  </w:abstractNum>
  <w:abstractNum w:abstractNumId="4" w15:restartNumberingAfterBreak="0">
    <w:nsid w:val="543C4C66"/>
    <w:multiLevelType w:val="hybridMultilevel"/>
    <w:tmpl w:val="4D728E84"/>
    <w:lvl w:ilvl="0" w:tplc="76EA6F10">
      <w:start w:val="1"/>
      <w:numFmt w:val="decimal"/>
      <w:lvlText w:val="%1."/>
      <w:lvlJc w:val="left"/>
      <w:pPr>
        <w:ind w:left="720" w:hanging="360"/>
      </w:pPr>
      <w:rPr>
        <w:rFonts w:hint="default"/>
      </w:rPr>
    </w:lvl>
    <w:lvl w:ilvl="1" w:tplc="20000019" w:tentative="1">
      <w:start w:val="1"/>
      <w:numFmt w:val="lowerLetter"/>
      <w:lvlText w:val="%2."/>
      <w:lvlJc w:val="left"/>
      <w:pPr>
        <w:ind w:left="1440" w:hanging="360"/>
      </w:pPr>
    </w:lvl>
    <w:lvl w:ilvl="2" w:tplc="2000001B" w:tentative="1">
      <w:start w:val="1"/>
      <w:numFmt w:val="lowerRoman"/>
      <w:lvlText w:val="%3."/>
      <w:lvlJc w:val="right"/>
      <w:pPr>
        <w:ind w:left="2160" w:hanging="180"/>
      </w:pPr>
    </w:lvl>
    <w:lvl w:ilvl="3" w:tplc="2000000F" w:tentative="1">
      <w:start w:val="1"/>
      <w:numFmt w:val="decimal"/>
      <w:lvlText w:val="%4."/>
      <w:lvlJc w:val="left"/>
      <w:pPr>
        <w:ind w:left="2880" w:hanging="360"/>
      </w:pPr>
    </w:lvl>
    <w:lvl w:ilvl="4" w:tplc="20000019" w:tentative="1">
      <w:start w:val="1"/>
      <w:numFmt w:val="lowerLetter"/>
      <w:lvlText w:val="%5."/>
      <w:lvlJc w:val="left"/>
      <w:pPr>
        <w:ind w:left="3600" w:hanging="360"/>
      </w:pPr>
    </w:lvl>
    <w:lvl w:ilvl="5" w:tplc="2000001B" w:tentative="1">
      <w:start w:val="1"/>
      <w:numFmt w:val="lowerRoman"/>
      <w:lvlText w:val="%6."/>
      <w:lvlJc w:val="right"/>
      <w:pPr>
        <w:ind w:left="4320" w:hanging="180"/>
      </w:pPr>
    </w:lvl>
    <w:lvl w:ilvl="6" w:tplc="2000000F" w:tentative="1">
      <w:start w:val="1"/>
      <w:numFmt w:val="decimal"/>
      <w:lvlText w:val="%7."/>
      <w:lvlJc w:val="left"/>
      <w:pPr>
        <w:ind w:left="5040" w:hanging="360"/>
      </w:pPr>
    </w:lvl>
    <w:lvl w:ilvl="7" w:tplc="20000019" w:tentative="1">
      <w:start w:val="1"/>
      <w:numFmt w:val="lowerLetter"/>
      <w:lvlText w:val="%8."/>
      <w:lvlJc w:val="left"/>
      <w:pPr>
        <w:ind w:left="5760" w:hanging="360"/>
      </w:pPr>
    </w:lvl>
    <w:lvl w:ilvl="8" w:tplc="2000001B" w:tentative="1">
      <w:start w:val="1"/>
      <w:numFmt w:val="lowerRoman"/>
      <w:lvlText w:val="%9."/>
      <w:lvlJc w:val="right"/>
      <w:pPr>
        <w:ind w:left="6480" w:hanging="180"/>
      </w:pPr>
    </w:lvl>
  </w:abstractNum>
  <w:abstractNum w:abstractNumId="5" w15:restartNumberingAfterBreak="0">
    <w:nsid w:val="5ECA36A9"/>
    <w:multiLevelType w:val="hybridMultilevel"/>
    <w:tmpl w:val="82A6A0D2"/>
    <w:lvl w:ilvl="0" w:tplc="4AD8D7DE">
      <w:start w:val="1"/>
      <w:numFmt w:val="decimal"/>
      <w:pStyle w:val="Chapters"/>
      <w:lvlText w:val="%1."/>
      <w:lvlJc w:val="left"/>
      <w:pPr>
        <w:ind w:left="360" w:hanging="360"/>
      </w:pPr>
      <w:rPr>
        <w:rFonts w:hint="default"/>
      </w:rPr>
    </w:lvl>
    <w:lvl w:ilvl="1" w:tplc="04090019" w:tentative="1">
      <w:start w:val="1"/>
      <w:numFmt w:val="lowerLetter"/>
      <w:lvlText w:val="%2."/>
      <w:lvlJc w:val="left"/>
      <w:pPr>
        <w:ind w:left="1080" w:hanging="360"/>
      </w:pPr>
    </w:lvl>
    <w:lvl w:ilvl="2" w:tplc="0409001B" w:tentative="1">
      <w:start w:val="1"/>
      <w:numFmt w:val="lowerRoman"/>
      <w:lvlText w:val="%3."/>
      <w:lvlJc w:val="right"/>
      <w:pPr>
        <w:ind w:left="1800" w:hanging="180"/>
      </w:pPr>
    </w:lvl>
    <w:lvl w:ilvl="3" w:tplc="0409000F" w:tentative="1">
      <w:start w:val="1"/>
      <w:numFmt w:val="decimal"/>
      <w:lvlText w:val="%4."/>
      <w:lvlJc w:val="left"/>
      <w:pPr>
        <w:ind w:left="2520" w:hanging="360"/>
      </w:pPr>
    </w:lvl>
    <w:lvl w:ilvl="4" w:tplc="04090019" w:tentative="1">
      <w:start w:val="1"/>
      <w:numFmt w:val="lowerLetter"/>
      <w:lvlText w:val="%5."/>
      <w:lvlJc w:val="left"/>
      <w:pPr>
        <w:ind w:left="3240" w:hanging="360"/>
      </w:pPr>
    </w:lvl>
    <w:lvl w:ilvl="5" w:tplc="0409001B" w:tentative="1">
      <w:start w:val="1"/>
      <w:numFmt w:val="lowerRoman"/>
      <w:lvlText w:val="%6."/>
      <w:lvlJc w:val="right"/>
      <w:pPr>
        <w:ind w:left="3960" w:hanging="180"/>
      </w:pPr>
    </w:lvl>
    <w:lvl w:ilvl="6" w:tplc="0409000F" w:tentative="1">
      <w:start w:val="1"/>
      <w:numFmt w:val="decimal"/>
      <w:lvlText w:val="%7."/>
      <w:lvlJc w:val="left"/>
      <w:pPr>
        <w:ind w:left="4680" w:hanging="360"/>
      </w:pPr>
    </w:lvl>
    <w:lvl w:ilvl="7" w:tplc="04090019" w:tentative="1">
      <w:start w:val="1"/>
      <w:numFmt w:val="lowerLetter"/>
      <w:lvlText w:val="%8."/>
      <w:lvlJc w:val="left"/>
      <w:pPr>
        <w:ind w:left="5400" w:hanging="360"/>
      </w:pPr>
    </w:lvl>
    <w:lvl w:ilvl="8" w:tplc="0409001B" w:tentative="1">
      <w:start w:val="1"/>
      <w:numFmt w:val="lowerRoman"/>
      <w:lvlText w:val="%9."/>
      <w:lvlJc w:val="right"/>
      <w:pPr>
        <w:ind w:left="6120" w:hanging="180"/>
      </w:pPr>
    </w:lvl>
  </w:abstractNum>
  <w:num w:numId="1" w16cid:durableId="705761282">
    <w:abstractNumId w:val="5"/>
  </w:num>
  <w:num w:numId="2" w16cid:durableId="1674334633">
    <w:abstractNumId w:val="2"/>
  </w:num>
  <w:num w:numId="3" w16cid:durableId="1560046129">
    <w:abstractNumId w:val="1"/>
  </w:num>
  <w:num w:numId="4" w16cid:durableId="562643479">
    <w:abstractNumId w:val="0"/>
  </w:num>
  <w:num w:numId="5" w16cid:durableId="495606828">
    <w:abstractNumId w:val="4"/>
  </w:num>
  <w:num w:numId="6" w16cid:durableId="1682472150">
    <w:abstractNumId w:val="3"/>
  </w:num>
  <w:numIdMacAtCleanup w:val="3"/>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sl="http://schemas.openxmlformats.org/schemaLibrary/2006/main" mc:Ignorable="w14 w15 w16se w16cid w16 w16cex w16sdtdh">
  <w:zoom w:percent="100"/>
  <w:embedSystemFonts/>
  <w:defaultTabStop w:val="720"/>
  <w:hyphenationZone w:val="425"/>
  <w:doNotHyphenateCaps/>
  <w:drawingGridHorizontalSpacing w:val="110"/>
  <w:displayHorizontalDrawingGridEvery w:val="2"/>
  <w:characterSpacingControl w:val="doNotCompress"/>
  <w:doNotValidateAgainstSchema/>
  <w:doNotDemarcateInvalidXml/>
  <w:hdrShapeDefaults>
    <o:shapedefaults v:ext="edit" spidmax="2050"/>
  </w:hdrShapeDefaults>
  <w:footnotePr>
    <w:footnote w:id="-1"/>
    <w:footnote w:id="0"/>
    <w:footnote w:id="1"/>
  </w:footnotePr>
  <w:endnotePr>
    <w:endnote w:id="-1"/>
    <w:endnote w:id="0"/>
    <w:endnote w:id="1"/>
  </w:endnotePr>
  <w:compa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Setting w:name="useWord2013TrackBottomHyphenation" w:uri="http://schemas.microsoft.com/office/word" w:val="1"/>
  </w:compat>
  <w:rsids>
    <w:rsidRoot w:val="0006670B"/>
    <w:rsid w:val="000020B8"/>
    <w:rsid w:val="00002858"/>
    <w:rsid w:val="00003E8D"/>
    <w:rsid w:val="00003F82"/>
    <w:rsid w:val="00004B09"/>
    <w:rsid w:val="0000665E"/>
    <w:rsid w:val="0001371B"/>
    <w:rsid w:val="00013CCD"/>
    <w:rsid w:val="000140FC"/>
    <w:rsid w:val="0001606B"/>
    <w:rsid w:val="00021DC6"/>
    <w:rsid w:val="00024FE5"/>
    <w:rsid w:val="000332E4"/>
    <w:rsid w:val="00037D3A"/>
    <w:rsid w:val="000448C3"/>
    <w:rsid w:val="000454C4"/>
    <w:rsid w:val="00047D33"/>
    <w:rsid w:val="0005339B"/>
    <w:rsid w:val="00056299"/>
    <w:rsid w:val="00056C5C"/>
    <w:rsid w:val="000602CA"/>
    <w:rsid w:val="000661B6"/>
    <w:rsid w:val="0006670B"/>
    <w:rsid w:val="0006793D"/>
    <w:rsid w:val="00074495"/>
    <w:rsid w:val="00080DD8"/>
    <w:rsid w:val="00080E2E"/>
    <w:rsid w:val="00082D05"/>
    <w:rsid w:val="0008457B"/>
    <w:rsid w:val="00086F34"/>
    <w:rsid w:val="0008748E"/>
    <w:rsid w:val="000911EA"/>
    <w:rsid w:val="00091E94"/>
    <w:rsid w:val="00093665"/>
    <w:rsid w:val="0009401B"/>
    <w:rsid w:val="0009432E"/>
    <w:rsid w:val="000952D2"/>
    <w:rsid w:val="000A09EF"/>
    <w:rsid w:val="000A0FC1"/>
    <w:rsid w:val="000A51CB"/>
    <w:rsid w:val="000A5542"/>
    <w:rsid w:val="000A6601"/>
    <w:rsid w:val="000A7312"/>
    <w:rsid w:val="000A7353"/>
    <w:rsid w:val="000B0F9E"/>
    <w:rsid w:val="000B1B7A"/>
    <w:rsid w:val="000B2402"/>
    <w:rsid w:val="000B42DA"/>
    <w:rsid w:val="000B5A69"/>
    <w:rsid w:val="000B6F22"/>
    <w:rsid w:val="000B7516"/>
    <w:rsid w:val="000B77C5"/>
    <w:rsid w:val="000C0AF3"/>
    <w:rsid w:val="000C2242"/>
    <w:rsid w:val="000C2337"/>
    <w:rsid w:val="000C2A5A"/>
    <w:rsid w:val="000C2BAC"/>
    <w:rsid w:val="000C3820"/>
    <w:rsid w:val="000C56D4"/>
    <w:rsid w:val="000C6422"/>
    <w:rsid w:val="000C648C"/>
    <w:rsid w:val="000C71FA"/>
    <w:rsid w:val="000C7DA2"/>
    <w:rsid w:val="000D1AC6"/>
    <w:rsid w:val="000D3E8D"/>
    <w:rsid w:val="000D4DD8"/>
    <w:rsid w:val="000E056C"/>
    <w:rsid w:val="000E1FBC"/>
    <w:rsid w:val="000E227F"/>
    <w:rsid w:val="000E2855"/>
    <w:rsid w:val="000E2C26"/>
    <w:rsid w:val="000E62DD"/>
    <w:rsid w:val="000E77C0"/>
    <w:rsid w:val="000F1153"/>
    <w:rsid w:val="000F195A"/>
    <w:rsid w:val="000F4467"/>
    <w:rsid w:val="000F4804"/>
    <w:rsid w:val="000F4FAD"/>
    <w:rsid w:val="000F5AD8"/>
    <w:rsid w:val="00101D4C"/>
    <w:rsid w:val="00102189"/>
    <w:rsid w:val="00104F4E"/>
    <w:rsid w:val="001064F6"/>
    <w:rsid w:val="0010652D"/>
    <w:rsid w:val="00110C66"/>
    <w:rsid w:val="001112F7"/>
    <w:rsid w:val="00111C36"/>
    <w:rsid w:val="001214E0"/>
    <w:rsid w:val="0012264A"/>
    <w:rsid w:val="00124701"/>
    <w:rsid w:val="00126DBE"/>
    <w:rsid w:val="00132A70"/>
    <w:rsid w:val="00134C95"/>
    <w:rsid w:val="001369AF"/>
    <w:rsid w:val="0013748C"/>
    <w:rsid w:val="00137B78"/>
    <w:rsid w:val="00143543"/>
    <w:rsid w:val="00143818"/>
    <w:rsid w:val="00147C3A"/>
    <w:rsid w:val="001511AD"/>
    <w:rsid w:val="00152D10"/>
    <w:rsid w:val="00152D3C"/>
    <w:rsid w:val="001531A2"/>
    <w:rsid w:val="001531D9"/>
    <w:rsid w:val="00154186"/>
    <w:rsid w:val="00155C56"/>
    <w:rsid w:val="00161FA7"/>
    <w:rsid w:val="00164810"/>
    <w:rsid w:val="001648F6"/>
    <w:rsid w:val="001656B9"/>
    <w:rsid w:val="0017096C"/>
    <w:rsid w:val="00170F43"/>
    <w:rsid w:val="00171643"/>
    <w:rsid w:val="00172E1E"/>
    <w:rsid w:val="001738FC"/>
    <w:rsid w:val="0017585D"/>
    <w:rsid w:val="00176DC0"/>
    <w:rsid w:val="00180F7B"/>
    <w:rsid w:val="00183957"/>
    <w:rsid w:val="00184B7A"/>
    <w:rsid w:val="00184BA9"/>
    <w:rsid w:val="00186F39"/>
    <w:rsid w:val="00187881"/>
    <w:rsid w:val="00193625"/>
    <w:rsid w:val="00194243"/>
    <w:rsid w:val="001945F8"/>
    <w:rsid w:val="001A2C3E"/>
    <w:rsid w:val="001A2CE7"/>
    <w:rsid w:val="001A3F85"/>
    <w:rsid w:val="001A5353"/>
    <w:rsid w:val="001B001A"/>
    <w:rsid w:val="001B1896"/>
    <w:rsid w:val="001B21E4"/>
    <w:rsid w:val="001B2FDF"/>
    <w:rsid w:val="001B3E2D"/>
    <w:rsid w:val="001B5413"/>
    <w:rsid w:val="001B5470"/>
    <w:rsid w:val="001B5E5A"/>
    <w:rsid w:val="001B6BCB"/>
    <w:rsid w:val="001B76D0"/>
    <w:rsid w:val="001C123C"/>
    <w:rsid w:val="001C2997"/>
    <w:rsid w:val="001D08B9"/>
    <w:rsid w:val="001D19FD"/>
    <w:rsid w:val="001D3726"/>
    <w:rsid w:val="001D57F1"/>
    <w:rsid w:val="001E0C97"/>
    <w:rsid w:val="001E1414"/>
    <w:rsid w:val="001E1AA9"/>
    <w:rsid w:val="001E206B"/>
    <w:rsid w:val="001E4DBE"/>
    <w:rsid w:val="001E64ED"/>
    <w:rsid w:val="001E7FD6"/>
    <w:rsid w:val="001F1FDA"/>
    <w:rsid w:val="001F64C3"/>
    <w:rsid w:val="001F7AC8"/>
    <w:rsid w:val="00200C6E"/>
    <w:rsid w:val="00207362"/>
    <w:rsid w:val="002107F9"/>
    <w:rsid w:val="0021081D"/>
    <w:rsid w:val="002144C7"/>
    <w:rsid w:val="002144EA"/>
    <w:rsid w:val="00214723"/>
    <w:rsid w:val="00214CD9"/>
    <w:rsid w:val="00216D18"/>
    <w:rsid w:val="00220DAF"/>
    <w:rsid w:val="002222DB"/>
    <w:rsid w:val="00231F24"/>
    <w:rsid w:val="00231F3A"/>
    <w:rsid w:val="00234192"/>
    <w:rsid w:val="00234471"/>
    <w:rsid w:val="00234E3E"/>
    <w:rsid w:val="00237394"/>
    <w:rsid w:val="0023740B"/>
    <w:rsid w:val="00237838"/>
    <w:rsid w:val="00237E2B"/>
    <w:rsid w:val="0024002C"/>
    <w:rsid w:val="00240A1B"/>
    <w:rsid w:val="00242259"/>
    <w:rsid w:val="00244700"/>
    <w:rsid w:val="0025691D"/>
    <w:rsid w:val="00256EB2"/>
    <w:rsid w:val="002600AA"/>
    <w:rsid w:val="002621F3"/>
    <w:rsid w:val="00262E7D"/>
    <w:rsid w:val="0026619D"/>
    <w:rsid w:val="0027001C"/>
    <w:rsid w:val="00270264"/>
    <w:rsid w:val="002707BA"/>
    <w:rsid w:val="00270935"/>
    <w:rsid w:val="00271990"/>
    <w:rsid w:val="0027400E"/>
    <w:rsid w:val="00274E81"/>
    <w:rsid w:val="002751D5"/>
    <w:rsid w:val="00275786"/>
    <w:rsid w:val="00275C10"/>
    <w:rsid w:val="00276185"/>
    <w:rsid w:val="00281102"/>
    <w:rsid w:val="00283FE3"/>
    <w:rsid w:val="00284211"/>
    <w:rsid w:val="00285B2E"/>
    <w:rsid w:val="00286002"/>
    <w:rsid w:val="0028713E"/>
    <w:rsid w:val="002875ED"/>
    <w:rsid w:val="0028775A"/>
    <w:rsid w:val="00290636"/>
    <w:rsid w:val="00290ACF"/>
    <w:rsid w:val="00293341"/>
    <w:rsid w:val="0029405D"/>
    <w:rsid w:val="00294A16"/>
    <w:rsid w:val="00294E32"/>
    <w:rsid w:val="002963F8"/>
    <w:rsid w:val="002A09CC"/>
    <w:rsid w:val="002A5265"/>
    <w:rsid w:val="002A6308"/>
    <w:rsid w:val="002A69C5"/>
    <w:rsid w:val="002B13D8"/>
    <w:rsid w:val="002B2C2F"/>
    <w:rsid w:val="002B43C6"/>
    <w:rsid w:val="002B515B"/>
    <w:rsid w:val="002B5A38"/>
    <w:rsid w:val="002B683F"/>
    <w:rsid w:val="002B73FF"/>
    <w:rsid w:val="002C3660"/>
    <w:rsid w:val="002C4F63"/>
    <w:rsid w:val="002C758E"/>
    <w:rsid w:val="002D3C7E"/>
    <w:rsid w:val="002D4785"/>
    <w:rsid w:val="002D4C43"/>
    <w:rsid w:val="002D4EE7"/>
    <w:rsid w:val="002D6C46"/>
    <w:rsid w:val="002D6C6E"/>
    <w:rsid w:val="002D74DE"/>
    <w:rsid w:val="002D7E64"/>
    <w:rsid w:val="002E0C06"/>
    <w:rsid w:val="002E68BD"/>
    <w:rsid w:val="002E7B13"/>
    <w:rsid w:val="002F14FF"/>
    <w:rsid w:val="002F31D0"/>
    <w:rsid w:val="002F5E26"/>
    <w:rsid w:val="002F6FC7"/>
    <w:rsid w:val="002F7CA3"/>
    <w:rsid w:val="003019C5"/>
    <w:rsid w:val="00303041"/>
    <w:rsid w:val="00304854"/>
    <w:rsid w:val="00310BCC"/>
    <w:rsid w:val="0031182D"/>
    <w:rsid w:val="00312C2E"/>
    <w:rsid w:val="00313D8C"/>
    <w:rsid w:val="00314A48"/>
    <w:rsid w:val="00315A08"/>
    <w:rsid w:val="00315E34"/>
    <w:rsid w:val="0031698A"/>
    <w:rsid w:val="00316E3D"/>
    <w:rsid w:val="003172D9"/>
    <w:rsid w:val="00317A55"/>
    <w:rsid w:val="00322167"/>
    <w:rsid w:val="00322E41"/>
    <w:rsid w:val="0032362F"/>
    <w:rsid w:val="00323F63"/>
    <w:rsid w:val="003254E9"/>
    <w:rsid w:val="00326329"/>
    <w:rsid w:val="00326B31"/>
    <w:rsid w:val="003276ED"/>
    <w:rsid w:val="00334E38"/>
    <w:rsid w:val="00336BA0"/>
    <w:rsid w:val="003428A4"/>
    <w:rsid w:val="00346748"/>
    <w:rsid w:val="003512E4"/>
    <w:rsid w:val="00353B0B"/>
    <w:rsid w:val="00356273"/>
    <w:rsid w:val="003574A7"/>
    <w:rsid w:val="00361D41"/>
    <w:rsid w:val="00362D9A"/>
    <w:rsid w:val="00365756"/>
    <w:rsid w:val="00365D16"/>
    <w:rsid w:val="003702E6"/>
    <w:rsid w:val="00370F10"/>
    <w:rsid w:val="00371E8D"/>
    <w:rsid w:val="0037251B"/>
    <w:rsid w:val="0037413C"/>
    <w:rsid w:val="00375A63"/>
    <w:rsid w:val="00376DC5"/>
    <w:rsid w:val="00377C66"/>
    <w:rsid w:val="00380721"/>
    <w:rsid w:val="00382FF7"/>
    <w:rsid w:val="00383209"/>
    <w:rsid w:val="003838BA"/>
    <w:rsid w:val="00385786"/>
    <w:rsid w:val="00385F62"/>
    <w:rsid w:val="00387ED3"/>
    <w:rsid w:val="0039126B"/>
    <w:rsid w:val="0039178D"/>
    <w:rsid w:val="00392C6D"/>
    <w:rsid w:val="003958D0"/>
    <w:rsid w:val="00396B44"/>
    <w:rsid w:val="00397A82"/>
    <w:rsid w:val="003A04B1"/>
    <w:rsid w:val="003A5044"/>
    <w:rsid w:val="003A5954"/>
    <w:rsid w:val="003A5D6B"/>
    <w:rsid w:val="003B02B2"/>
    <w:rsid w:val="003B1A57"/>
    <w:rsid w:val="003B1AA0"/>
    <w:rsid w:val="003B2C27"/>
    <w:rsid w:val="003C24B8"/>
    <w:rsid w:val="003C288A"/>
    <w:rsid w:val="003C535C"/>
    <w:rsid w:val="003C5F10"/>
    <w:rsid w:val="003C6948"/>
    <w:rsid w:val="003C7B84"/>
    <w:rsid w:val="003D03AE"/>
    <w:rsid w:val="003D1455"/>
    <w:rsid w:val="003D2440"/>
    <w:rsid w:val="003D2A22"/>
    <w:rsid w:val="003D3499"/>
    <w:rsid w:val="003D3B0B"/>
    <w:rsid w:val="003D6A7A"/>
    <w:rsid w:val="003D6E49"/>
    <w:rsid w:val="003E22E7"/>
    <w:rsid w:val="003E57A1"/>
    <w:rsid w:val="003E5892"/>
    <w:rsid w:val="003F07BA"/>
    <w:rsid w:val="003F2F00"/>
    <w:rsid w:val="003F5AC4"/>
    <w:rsid w:val="00400A4C"/>
    <w:rsid w:val="00401A50"/>
    <w:rsid w:val="0040215F"/>
    <w:rsid w:val="00403992"/>
    <w:rsid w:val="00404F5C"/>
    <w:rsid w:val="0040554F"/>
    <w:rsid w:val="00410D99"/>
    <w:rsid w:val="00420A67"/>
    <w:rsid w:val="00422C0F"/>
    <w:rsid w:val="00423CA0"/>
    <w:rsid w:val="0042698E"/>
    <w:rsid w:val="00427B0E"/>
    <w:rsid w:val="0043011D"/>
    <w:rsid w:val="0043050E"/>
    <w:rsid w:val="0043119E"/>
    <w:rsid w:val="00431C19"/>
    <w:rsid w:val="004329B9"/>
    <w:rsid w:val="00432AC3"/>
    <w:rsid w:val="0043612B"/>
    <w:rsid w:val="004370FD"/>
    <w:rsid w:val="00441B32"/>
    <w:rsid w:val="004425FC"/>
    <w:rsid w:val="00442CED"/>
    <w:rsid w:val="00443FAC"/>
    <w:rsid w:val="004505E8"/>
    <w:rsid w:val="00451701"/>
    <w:rsid w:val="00452AE3"/>
    <w:rsid w:val="004536BC"/>
    <w:rsid w:val="00453DCB"/>
    <w:rsid w:val="00457CCA"/>
    <w:rsid w:val="00460AFB"/>
    <w:rsid w:val="0046103E"/>
    <w:rsid w:val="00462E3B"/>
    <w:rsid w:val="00465C5C"/>
    <w:rsid w:val="004662C6"/>
    <w:rsid w:val="0046763E"/>
    <w:rsid w:val="004703AA"/>
    <w:rsid w:val="004715CD"/>
    <w:rsid w:val="00471981"/>
    <w:rsid w:val="00471A54"/>
    <w:rsid w:val="0047217A"/>
    <w:rsid w:val="00473E99"/>
    <w:rsid w:val="004748D3"/>
    <w:rsid w:val="00475B6F"/>
    <w:rsid w:val="00475BDE"/>
    <w:rsid w:val="0047607E"/>
    <w:rsid w:val="00476533"/>
    <w:rsid w:val="0048216B"/>
    <w:rsid w:val="004826AE"/>
    <w:rsid w:val="00482D93"/>
    <w:rsid w:val="00483580"/>
    <w:rsid w:val="004847AC"/>
    <w:rsid w:val="00485310"/>
    <w:rsid w:val="0048761C"/>
    <w:rsid w:val="00494DA5"/>
    <w:rsid w:val="004956E1"/>
    <w:rsid w:val="00495A2A"/>
    <w:rsid w:val="00497D59"/>
    <w:rsid w:val="004A088F"/>
    <w:rsid w:val="004A173E"/>
    <w:rsid w:val="004A28D5"/>
    <w:rsid w:val="004A601A"/>
    <w:rsid w:val="004A62A7"/>
    <w:rsid w:val="004A62A9"/>
    <w:rsid w:val="004A73F3"/>
    <w:rsid w:val="004B0C75"/>
    <w:rsid w:val="004B1570"/>
    <w:rsid w:val="004B474E"/>
    <w:rsid w:val="004B4F02"/>
    <w:rsid w:val="004B6946"/>
    <w:rsid w:val="004C0290"/>
    <w:rsid w:val="004C2A1F"/>
    <w:rsid w:val="004C484E"/>
    <w:rsid w:val="004C59C6"/>
    <w:rsid w:val="004D29AA"/>
    <w:rsid w:val="004E160F"/>
    <w:rsid w:val="004E31A8"/>
    <w:rsid w:val="004E5278"/>
    <w:rsid w:val="004E67FD"/>
    <w:rsid w:val="004E714B"/>
    <w:rsid w:val="004F1C07"/>
    <w:rsid w:val="004F1D91"/>
    <w:rsid w:val="004F3769"/>
    <w:rsid w:val="004F5423"/>
    <w:rsid w:val="004F5FA0"/>
    <w:rsid w:val="004F7663"/>
    <w:rsid w:val="00501180"/>
    <w:rsid w:val="005029C8"/>
    <w:rsid w:val="00503DAA"/>
    <w:rsid w:val="00505E1C"/>
    <w:rsid w:val="005061A2"/>
    <w:rsid w:val="00512FC9"/>
    <w:rsid w:val="00513FAD"/>
    <w:rsid w:val="005141D5"/>
    <w:rsid w:val="00514F56"/>
    <w:rsid w:val="00515A10"/>
    <w:rsid w:val="0051739F"/>
    <w:rsid w:val="00517AE3"/>
    <w:rsid w:val="00521B92"/>
    <w:rsid w:val="00522000"/>
    <w:rsid w:val="00524CED"/>
    <w:rsid w:val="00526E7E"/>
    <w:rsid w:val="00527256"/>
    <w:rsid w:val="00531561"/>
    <w:rsid w:val="005344BE"/>
    <w:rsid w:val="00540483"/>
    <w:rsid w:val="00542188"/>
    <w:rsid w:val="005435FF"/>
    <w:rsid w:val="00543AEB"/>
    <w:rsid w:val="0054419F"/>
    <w:rsid w:val="00544E78"/>
    <w:rsid w:val="0055038D"/>
    <w:rsid w:val="005510C0"/>
    <w:rsid w:val="00553C96"/>
    <w:rsid w:val="00554987"/>
    <w:rsid w:val="00555E30"/>
    <w:rsid w:val="00556189"/>
    <w:rsid w:val="005576E2"/>
    <w:rsid w:val="00560676"/>
    <w:rsid w:val="0056230D"/>
    <w:rsid w:val="00563A7F"/>
    <w:rsid w:val="00564363"/>
    <w:rsid w:val="00565599"/>
    <w:rsid w:val="005659A6"/>
    <w:rsid w:val="00570746"/>
    <w:rsid w:val="0057096A"/>
    <w:rsid w:val="00570A17"/>
    <w:rsid w:val="005733D4"/>
    <w:rsid w:val="00575550"/>
    <w:rsid w:val="00575B66"/>
    <w:rsid w:val="00575D55"/>
    <w:rsid w:val="00583603"/>
    <w:rsid w:val="0058372C"/>
    <w:rsid w:val="00583C77"/>
    <w:rsid w:val="00584B54"/>
    <w:rsid w:val="00584CEC"/>
    <w:rsid w:val="0058570D"/>
    <w:rsid w:val="00585DB4"/>
    <w:rsid w:val="00587108"/>
    <w:rsid w:val="0058746C"/>
    <w:rsid w:val="005902EB"/>
    <w:rsid w:val="0059058B"/>
    <w:rsid w:val="00590E28"/>
    <w:rsid w:val="00592FDD"/>
    <w:rsid w:val="00594CCC"/>
    <w:rsid w:val="005977D3"/>
    <w:rsid w:val="005A0A1E"/>
    <w:rsid w:val="005A0F2A"/>
    <w:rsid w:val="005A2690"/>
    <w:rsid w:val="005A4C75"/>
    <w:rsid w:val="005B1161"/>
    <w:rsid w:val="005B1E0E"/>
    <w:rsid w:val="005B2A5E"/>
    <w:rsid w:val="005B4CF9"/>
    <w:rsid w:val="005B68FC"/>
    <w:rsid w:val="005B7B70"/>
    <w:rsid w:val="005C135E"/>
    <w:rsid w:val="005C26C7"/>
    <w:rsid w:val="005C4E26"/>
    <w:rsid w:val="005C588A"/>
    <w:rsid w:val="005C6BC0"/>
    <w:rsid w:val="005C7CD4"/>
    <w:rsid w:val="005C7D7A"/>
    <w:rsid w:val="005D058B"/>
    <w:rsid w:val="005D21E6"/>
    <w:rsid w:val="005D23B1"/>
    <w:rsid w:val="005D2D1F"/>
    <w:rsid w:val="005D3204"/>
    <w:rsid w:val="005D3B57"/>
    <w:rsid w:val="005D69CB"/>
    <w:rsid w:val="005D7700"/>
    <w:rsid w:val="005D7CC1"/>
    <w:rsid w:val="005E0410"/>
    <w:rsid w:val="005E042C"/>
    <w:rsid w:val="005E4229"/>
    <w:rsid w:val="005E50D5"/>
    <w:rsid w:val="005E6581"/>
    <w:rsid w:val="005F19E6"/>
    <w:rsid w:val="005F32AC"/>
    <w:rsid w:val="005F3DA8"/>
    <w:rsid w:val="005F43D2"/>
    <w:rsid w:val="005F5ADF"/>
    <w:rsid w:val="005F6074"/>
    <w:rsid w:val="00604565"/>
    <w:rsid w:val="006048F7"/>
    <w:rsid w:val="00614160"/>
    <w:rsid w:val="00620717"/>
    <w:rsid w:val="0062173E"/>
    <w:rsid w:val="00623913"/>
    <w:rsid w:val="006242A9"/>
    <w:rsid w:val="00625D8B"/>
    <w:rsid w:val="006322F2"/>
    <w:rsid w:val="0063626F"/>
    <w:rsid w:val="0063795F"/>
    <w:rsid w:val="00637D5C"/>
    <w:rsid w:val="00645545"/>
    <w:rsid w:val="00650307"/>
    <w:rsid w:val="0065082E"/>
    <w:rsid w:val="00652392"/>
    <w:rsid w:val="0065296E"/>
    <w:rsid w:val="00653C44"/>
    <w:rsid w:val="00654380"/>
    <w:rsid w:val="0065593D"/>
    <w:rsid w:val="00656367"/>
    <w:rsid w:val="00656947"/>
    <w:rsid w:val="0066075E"/>
    <w:rsid w:val="00661653"/>
    <w:rsid w:val="00661804"/>
    <w:rsid w:val="006628E9"/>
    <w:rsid w:val="00662B7E"/>
    <w:rsid w:val="006636D0"/>
    <w:rsid w:val="006648A0"/>
    <w:rsid w:val="00664CFE"/>
    <w:rsid w:val="00666E21"/>
    <w:rsid w:val="00667638"/>
    <w:rsid w:val="006712D4"/>
    <w:rsid w:val="006735A3"/>
    <w:rsid w:val="00673BA5"/>
    <w:rsid w:val="00673C9D"/>
    <w:rsid w:val="00674E6C"/>
    <w:rsid w:val="00677109"/>
    <w:rsid w:val="0067723A"/>
    <w:rsid w:val="006778A6"/>
    <w:rsid w:val="00681043"/>
    <w:rsid w:val="00681AB3"/>
    <w:rsid w:val="00681EDC"/>
    <w:rsid w:val="00683375"/>
    <w:rsid w:val="0068477F"/>
    <w:rsid w:val="006860A4"/>
    <w:rsid w:val="00687C0D"/>
    <w:rsid w:val="00687F92"/>
    <w:rsid w:val="00690459"/>
    <w:rsid w:val="00691D2C"/>
    <w:rsid w:val="00692849"/>
    <w:rsid w:val="00697A54"/>
    <w:rsid w:val="006A0993"/>
    <w:rsid w:val="006A12E9"/>
    <w:rsid w:val="006A232F"/>
    <w:rsid w:val="006A3B7E"/>
    <w:rsid w:val="006B11D9"/>
    <w:rsid w:val="006B1A71"/>
    <w:rsid w:val="006B2034"/>
    <w:rsid w:val="006B61A4"/>
    <w:rsid w:val="006B72B0"/>
    <w:rsid w:val="006B782D"/>
    <w:rsid w:val="006C0BDA"/>
    <w:rsid w:val="006C0DB9"/>
    <w:rsid w:val="006C1766"/>
    <w:rsid w:val="006C294D"/>
    <w:rsid w:val="006C3338"/>
    <w:rsid w:val="006C4672"/>
    <w:rsid w:val="006C7D90"/>
    <w:rsid w:val="006D0C17"/>
    <w:rsid w:val="006D39D5"/>
    <w:rsid w:val="006D4111"/>
    <w:rsid w:val="006D5CA5"/>
    <w:rsid w:val="006D6530"/>
    <w:rsid w:val="006D76DA"/>
    <w:rsid w:val="006D7D83"/>
    <w:rsid w:val="006E07DD"/>
    <w:rsid w:val="006E2262"/>
    <w:rsid w:val="006E3332"/>
    <w:rsid w:val="006E5AA9"/>
    <w:rsid w:val="006E7850"/>
    <w:rsid w:val="006F0020"/>
    <w:rsid w:val="006F1EAD"/>
    <w:rsid w:val="006F24B1"/>
    <w:rsid w:val="006F38F6"/>
    <w:rsid w:val="006F55F9"/>
    <w:rsid w:val="007006A7"/>
    <w:rsid w:val="00700D03"/>
    <w:rsid w:val="00702684"/>
    <w:rsid w:val="00704527"/>
    <w:rsid w:val="00706D42"/>
    <w:rsid w:val="00710147"/>
    <w:rsid w:val="00710608"/>
    <w:rsid w:val="00710A9B"/>
    <w:rsid w:val="007117E2"/>
    <w:rsid w:val="00713A8E"/>
    <w:rsid w:val="00715F0E"/>
    <w:rsid w:val="007171D8"/>
    <w:rsid w:val="00720372"/>
    <w:rsid w:val="00720919"/>
    <w:rsid w:val="0072099D"/>
    <w:rsid w:val="007242C3"/>
    <w:rsid w:val="007244B2"/>
    <w:rsid w:val="00724F83"/>
    <w:rsid w:val="00725C52"/>
    <w:rsid w:val="00725CF3"/>
    <w:rsid w:val="00726B16"/>
    <w:rsid w:val="00727837"/>
    <w:rsid w:val="00727AED"/>
    <w:rsid w:val="00727B92"/>
    <w:rsid w:val="00731CF0"/>
    <w:rsid w:val="0073335B"/>
    <w:rsid w:val="0073538D"/>
    <w:rsid w:val="007356F4"/>
    <w:rsid w:val="007363EC"/>
    <w:rsid w:val="00736BD2"/>
    <w:rsid w:val="00736E0C"/>
    <w:rsid w:val="007425B2"/>
    <w:rsid w:val="00745058"/>
    <w:rsid w:val="0074521D"/>
    <w:rsid w:val="00745F57"/>
    <w:rsid w:val="007473FC"/>
    <w:rsid w:val="00752FE3"/>
    <w:rsid w:val="00755573"/>
    <w:rsid w:val="007557F5"/>
    <w:rsid w:val="00755EE7"/>
    <w:rsid w:val="00757C79"/>
    <w:rsid w:val="007618DA"/>
    <w:rsid w:val="00763DB1"/>
    <w:rsid w:val="00766A8B"/>
    <w:rsid w:val="0077356D"/>
    <w:rsid w:val="00777C3B"/>
    <w:rsid w:val="007834DE"/>
    <w:rsid w:val="0079063C"/>
    <w:rsid w:val="00790F99"/>
    <w:rsid w:val="00792F21"/>
    <w:rsid w:val="00793C99"/>
    <w:rsid w:val="007962EA"/>
    <w:rsid w:val="007966EA"/>
    <w:rsid w:val="00796C67"/>
    <w:rsid w:val="00796DD5"/>
    <w:rsid w:val="007A03A1"/>
    <w:rsid w:val="007A20D5"/>
    <w:rsid w:val="007A2F77"/>
    <w:rsid w:val="007A50A2"/>
    <w:rsid w:val="007A5FFF"/>
    <w:rsid w:val="007A6C8B"/>
    <w:rsid w:val="007B0152"/>
    <w:rsid w:val="007B2DE0"/>
    <w:rsid w:val="007B381F"/>
    <w:rsid w:val="007C12F9"/>
    <w:rsid w:val="007C21AA"/>
    <w:rsid w:val="007C29D1"/>
    <w:rsid w:val="007C4C6F"/>
    <w:rsid w:val="007D2AF8"/>
    <w:rsid w:val="007D676E"/>
    <w:rsid w:val="007D7524"/>
    <w:rsid w:val="007D7C75"/>
    <w:rsid w:val="007E08C6"/>
    <w:rsid w:val="007E32DD"/>
    <w:rsid w:val="007E3855"/>
    <w:rsid w:val="007E418D"/>
    <w:rsid w:val="007E4D40"/>
    <w:rsid w:val="007F26FD"/>
    <w:rsid w:val="007F3FFF"/>
    <w:rsid w:val="007F4CF3"/>
    <w:rsid w:val="007F5375"/>
    <w:rsid w:val="007F5E32"/>
    <w:rsid w:val="007F7B55"/>
    <w:rsid w:val="00800D8D"/>
    <w:rsid w:val="00801E99"/>
    <w:rsid w:val="00802A6C"/>
    <w:rsid w:val="00803318"/>
    <w:rsid w:val="0080639F"/>
    <w:rsid w:val="0080749D"/>
    <w:rsid w:val="00810507"/>
    <w:rsid w:val="00812467"/>
    <w:rsid w:val="008142CB"/>
    <w:rsid w:val="0081434C"/>
    <w:rsid w:val="00814A8B"/>
    <w:rsid w:val="00816A53"/>
    <w:rsid w:val="00824075"/>
    <w:rsid w:val="00825BA4"/>
    <w:rsid w:val="0083010D"/>
    <w:rsid w:val="008302CA"/>
    <w:rsid w:val="0083164B"/>
    <w:rsid w:val="00833134"/>
    <w:rsid w:val="008345BE"/>
    <w:rsid w:val="00835C42"/>
    <w:rsid w:val="00836646"/>
    <w:rsid w:val="00837820"/>
    <w:rsid w:val="00840547"/>
    <w:rsid w:val="008426DC"/>
    <w:rsid w:val="00843183"/>
    <w:rsid w:val="00843455"/>
    <w:rsid w:val="00843A7E"/>
    <w:rsid w:val="00846C96"/>
    <w:rsid w:val="008527DA"/>
    <w:rsid w:val="00853ACF"/>
    <w:rsid w:val="0085576D"/>
    <w:rsid w:val="0085590D"/>
    <w:rsid w:val="00856D82"/>
    <w:rsid w:val="00856DF6"/>
    <w:rsid w:val="00861622"/>
    <w:rsid w:val="008623E2"/>
    <w:rsid w:val="00863658"/>
    <w:rsid w:val="00865B60"/>
    <w:rsid w:val="008672A9"/>
    <w:rsid w:val="008676B1"/>
    <w:rsid w:val="00867AD9"/>
    <w:rsid w:val="00876CDD"/>
    <w:rsid w:val="00880795"/>
    <w:rsid w:val="0088170E"/>
    <w:rsid w:val="00882861"/>
    <w:rsid w:val="008853CD"/>
    <w:rsid w:val="00885D3E"/>
    <w:rsid w:val="00886681"/>
    <w:rsid w:val="008875D6"/>
    <w:rsid w:val="00887DD3"/>
    <w:rsid w:val="00891287"/>
    <w:rsid w:val="0089188E"/>
    <w:rsid w:val="0089206D"/>
    <w:rsid w:val="008924BC"/>
    <w:rsid w:val="0089341B"/>
    <w:rsid w:val="00893C03"/>
    <w:rsid w:val="00894562"/>
    <w:rsid w:val="008972A2"/>
    <w:rsid w:val="008A0E10"/>
    <w:rsid w:val="008A0E1D"/>
    <w:rsid w:val="008A1E34"/>
    <w:rsid w:val="008A380A"/>
    <w:rsid w:val="008A5F63"/>
    <w:rsid w:val="008B07F2"/>
    <w:rsid w:val="008B0DDA"/>
    <w:rsid w:val="008B34AC"/>
    <w:rsid w:val="008B4530"/>
    <w:rsid w:val="008B55BF"/>
    <w:rsid w:val="008B5CEE"/>
    <w:rsid w:val="008B7C67"/>
    <w:rsid w:val="008C38D3"/>
    <w:rsid w:val="008C690B"/>
    <w:rsid w:val="008C70BF"/>
    <w:rsid w:val="008D3C29"/>
    <w:rsid w:val="008D540C"/>
    <w:rsid w:val="008D5BF0"/>
    <w:rsid w:val="008D6227"/>
    <w:rsid w:val="008E1756"/>
    <w:rsid w:val="008E4B57"/>
    <w:rsid w:val="008E591F"/>
    <w:rsid w:val="008F0A0B"/>
    <w:rsid w:val="008F113A"/>
    <w:rsid w:val="008F3FA2"/>
    <w:rsid w:val="008F5E44"/>
    <w:rsid w:val="00900568"/>
    <w:rsid w:val="00902DE6"/>
    <w:rsid w:val="009036CC"/>
    <w:rsid w:val="00903B5A"/>
    <w:rsid w:val="009055D3"/>
    <w:rsid w:val="009060BA"/>
    <w:rsid w:val="00910439"/>
    <w:rsid w:val="00912110"/>
    <w:rsid w:val="00912E49"/>
    <w:rsid w:val="00914172"/>
    <w:rsid w:val="009146AD"/>
    <w:rsid w:val="009161D8"/>
    <w:rsid w:val="00921867"/>
    <w:rsid w:val="009248C1"/>
    <w:rsid w:val="00924C15"/>
    <w:rsid w:val="00925562"/>
    <w:rsid w:val="00927299"/>
    <w:rsid w:val="00932105"/>
    <w:rsid w:val="00934AA6"/>
    <w:rsid w:val="00936A18"/>
    <w:rsid w:val="00941C6C"/>
    <w:rsid w:val="00941DD6"/>
    <w:rsid w:val="00942561"/>
    <w:rsid w:val="00942AD3"/>
    <w:rsid w:val="0094536D"/>
    <w:rsid w:val="00945810"/>
    <w:rsid w:val="009463A7"/>
    <w:rsid w:val="00947308"/>
    <w:rsid w:val="00950B80"/>
    <w:rsid w:val="00953B61"/>
    <w:rsid w:val="00954C5A"/>
    <w:rsid w:val="00956B52"/>
    <w:rsid w:val="00956C16"/>
    <w:rsid w:val="009618F2"/>
    <w:rsid w:val="00961F91"/>
    <w:rsid w:val="00963506"/>
    <w:rsid w:val="00964944"/>
    <w:rsid w:val="00971C0E"/>
    <w:rsid w:val="009729B1"/>
    <w:rsid w:val="00972EA6"/>
    <w:rsid w:val="00976D9E"/>
    <w:rsid w:val="00982D57"/>
    <w:rsid w:val="009834A5"/>
    <w:rsid w:val="009860AD"/>
    <w:rsid w:val="00990394"/>
    <w:rsid w:val="00990B7C"/>
    <w:rsid w:val="00991057"/>
    <w:rsid w:val="00993D81"/>
    <w:rsid w:val="009940C4"/>
    <w:rsid w:val="00994BE6"/>
    <w:rsid w:val="00996ED6"/>
    <w:rsid w:val="009A0900"/>
    <w:rsid w:val="009A2EE1"/>
    <w:rsid w:val="009A3DB9"/>
    <w:rsid w:val="009A74FB"/>
    <w:rsid w:val="009B6CF5"/>
    <w:rsid w:val="009C026F"/>
    <w:rsid w:val="009C6744"/>
    <w:rsid w:val="009D0252"/>
    <w:rsid w:val="009D039B"/>
    <w:rsid w:val="009D1B9D"/>
    <w:rsid w:val="009D78EC"/>
    <w:rsid w:val="009E02D3"/>
    <w:rsid w:val="009E07D0"/>
    <w:rsid w:val="009E7E51"/>
    <w:rsid w:val="009F030E"/>
    <w:rsid w:val="009F4AC7"/>
    <w:rsid w:val="009F5D58"/>
    <w:rsid w:val="00A00249"/>
    <w:rsid w:val="00A00A01"/>
    <w:rsid w:val="00A01C8B"/>
    <w:rsid w:val="00A02271"/>
    <w:rsid w:val="00A04F17"/>
    <w:rsid w:val="00A07ACE"/>
    <w:rsid w:val="00A10BAF"/>
    <w:rsid w:val="00A110C0"/>
    <w:rsid w:val="00A1185D"/>
    <w:rsid w:val="00A14E39"/>
    <w:rsid w:val="00A14FAC"/>
    <w:rsid w:val="00A15FB5"/>
    <w:rsid w:val="00A17FB0"/>
    <w:rsid w:val="00A234BE"/>
    <w:rsid w:val="00A23A2E"/>
    <w:rsid w:val="00A2536E"/>
    <w:rsid w:val="00A25D5E"/>
    <w:rsid w:val="00A31F6E"/>
    <w:rsid w:val="00A3532B"/>
    <w:rsid w:val="00A35657"/>
    <w:rsid w:val="00A36505"/>
    <w:rsid w:val="00A42E81"/>
    <w:rsid w:val="00A43B8D"/>
    <w:rsid w:val="00A4429A"/>
    <w:rsid w:val="00A44CE6"/>
    <w:rsid w:val="00A45073"/>
    <w:rsid w:val="00A4531C"/>
    <w:rsid w:val="00A50BF0"/>
    <w:rsid w:val="00A52E24"/>
    <w:rsid w:val="00A569AC"/>
    <w:rsid w:val="00A61548"/>
    <w:rsid w:val="00A64578"/>
    <w:rsid w:val="00A65D25"/>
    <w:rsid w:val="00A65D31"/>
    <w:rsid w:val="00A67EA2"/>
    <w:rsid w:val="00A67F48"/>
    <w:rsid w:val="00A70F38"/>
    <w:rsid w:val="00A72561"/>
    <w:rsid w:val="00A72E58"/>
    <w:rsid w:val="00A7318F"/>
    <w:rsid w:val="00A73766"/>
    <w:rsid w:val="00A746AB"/>
    <w:rsid w:val="00A749D4"/>
    <w:rsid w:val="00A77B6D"/>
    <w:rsid w:val="00A81B50"/>
    <w:rsid w:val="00A838CF"/>
    <w:rsid w:val="00A83F99"/>
    <w:rsid w:val="00A9103A"/>
    <w:rsid w:val="00A914F2"/>
    <w:rsid w:val="00A91BAE"/>
    <w:rsid w:val="00A93210"/>
    <w:rsid w:val="00A944D9"/>
    <w:rsid w:val="00A94700"/>
    <w:rsid w:val="00A94735"/>
    <w:rsid w:val="00A94AFA"/>
    <w:rsid w:val="00A94B09"/>
    <w:rsid w:val="00A96ACF"/>
    <w:rsid w:val="00A96C41"/>
    <w:rsid w:val="00AA126D"/>
    <w:rsid w:val="00AA1505"/>
    <w:rsid w:val="00AA1F42"/>
    <w:rsid w:val="00AA21AB"/>
    <w:rsid w:val="00AA2317"/>
    <w:rsid w:val="00AA2E8E"/>
    <w:rsid w:val="00AA3733"/>
    <w:rsid w:val="00AB0662"/>
    <w:rsid w:val="00AB16BB"/>
    <w:rsid w:val="00AB3DDF"/>
    <w:rsid w:val="00AB4E80"/>
    <w:rsid w:val="00AB5E00"/>
    <w:rsid w:val="00AB745B"/>
    <w:rsid w:val="00AC1BB9"/>
    <w:rsid w:val="00AC1CCA"/>
    <w:rsid w:val="00AC2F27"/>
    <w:rsid w:val="00AC62DF"/>
    <w:rsid w:val="00AD12D4"/>
    <w:rsid w:val="00AD1D26"/>
    <w:rsid w:val="00AD5A3C"/>
    <w:rsid w:val="00AD5B25"/>
    <w:rsid w:val="00AD77F1"/>
    <w:rsid w:val="00AD7881"/>
    <w:rsid w:val="00AE188E"/>
    <w:rsid w:val="00AE241F"/>
    <w:rsid w:val="00AE4058"/>
    <w:rsid w:val="00AE7233"/>
    <w:rsid w:val="00AF0D7B"/>
    <w:rsid w:val="00AF1229"/>
    <w:rsid w:val="00AF208C"/>
    <w:rsid w:val="00AF2DAF"/>
    <w:rsid w:val="00AF44FB"/>
    <w:rsid w:val="00B010E8"/>
    <w:rsid w:val="00B02C78"/>
    <w:rsid w:val="00B04431"/>
    <w:rsid w:val="00B06A9F"/>
    <w:rsid w:val="00B07D61"/>
    <w:rsid w:val="00B10E50"/>
    <w:rsid w:val="00B121EA"/>
    <w:rsid w:val="00B159A6"/>
    <w:rsid w:val="00B1784C"/>
    <w:rsid w:val="00B204D5"/>
    <w:rsid w:val="00B20F5F"/>
    <w:rsid w:val="00B258BD"/>
    <w:rsid w:val="00B26F66"/>
    <w:rsid w:val="00B30344"/>
    <w:rsid w:val="00B31CA9"/>
    <w:rsid w:val="00B31DBD"/>
    <w:rsid w:val="00B33F4A"/>
    <w:rsid w:val="00B36578"/>
    <w:rsid w:val="00B370BE"/>
    <w:rsid w:val="00B37A22"/>
    <w:rsid w:val="00B41CAB"/>
    <w:rsid w:val="00B422EE"/>
    <w:rsid w:val="00B44387"/>
    <w:rsid w:val="00B50AC2"/>
    <w:rsid w:val="00B512EB"/>
    <w:rsid w:val="00B51BEA"/>
    <w:rsid w:val="00B51C6C"/>
    <w:rsid w:val="00B539A3"/>
    <w:rsid w:val="00B55002"/>
    <w:rsid w:val="00B57242"/>
    <w:rsid w:val="00B63E6C"/>
    <w:rsid w:val="00B644FA"/>
    <w:rsid w:val="00B65307"/>
    <w:rsid w:val="00B67AE0"/>
    <w:rsid w:val="00B700B4"/>
    <w:rsid w:val="00B715F9"/>
    <w:rsid w:val="00B72778"/>
    <w:rsid w:val="00B73152"/>
    <w:rsid w:val="00B7445A"/>
    <w:rsid w:val="00B744B6"/>
    <w:rsid w:val="00B81249"/>
    <w:rsid w:val="00B814DA"/>
    <w:rsid w:val="00B81F56"/>
    <w:rsid w:val="00B825AC"/>
    <w:rsid w:val="00B82DD9"/>
    <w:rsid w:val="00B82FCC"/>
    <w:rsid w:val="00B86F1B"/>
    <w:rsid w:val="00B87367"/>
    <w:rsid w:val="00B9031E"/>
    <w:rsid w:val="00B915CF"/>
    <w:rsid w:val="00B91746"/>
    <w:rsid w:val="00B92647"/>
    <w:rsid w:val="00B9469B"/>
    <w:rsid w:val="00B96110"/>
    <w:rsid w:val="00B96616"/>
    <w:rsid w:val="00B96986"/>
    <w:rsid w:val="00B96AF6"/>
    <w:rsid w:val="00B97065"/>
    <w:rsid w:val="00B9733F"/>
    <w:rsid w:val="00B9763B"/>
    <w:rsid w:val="00BA280C"/>
    <w:rsid w:val="00BA2957"/>
    <w:rsid w:val="00BA484D"/>
    <w:rsid w:val="00BA5405"/>
    <w:rsid w:val="00BA6219"/>
    <w:rsid w:val="00BA741C"/>
    <w:rsid w:val="00BB2EE2"/>
    <w:rsid w:val="00BB5445"/>
    <w:rsid w:val="00BC5324"/>
    <w:rsid w:val="00BC741E"/>
    <w:rsid w:val="00BC76FF"/>
    <w:rsid w:val="00BD30E1"/>
    <w:rsid w:val="00BD4EB5"/>
    <w:rsid w:val="00BE22B0"/>
    <w:rsid w:val="00BE3709"/>
    <w:rsid w:val="00BE6F3C"/>
    <w:rsid w:val="00BF2E1A"/>
    <w:rsid w:val="00BF377F"/>
    <w:rsid w:val="00BF4E50"/>
    <w:rsid w:val="00BF722A"/>
    <w:rsid w:val="00C004E5"/>
    <w:rsid w:val="00C0257D"/>
    <w:rsid w:val="00C02B76"/>
    <w:rsid w:val="00C03BA8"/>
    <w:rsid w:val="00C04293"/>
    <w:rsid w:val="00C04FB0"/>
    <w:rsid w:val="00C056C8"/>
    <w:rsid w:val="00C07639"/>
    <w:rsid w:val="00C1117E"/>
    <w:rsid w:val="00C11738"/>
    <w:rsid w:val="00C12BC6"/>
    <w:rsid w:val="00C13362"/>
    <w:rsid w:val="00C1341F"/>
    <w:rsid w:val="00C15921"/>
    <w:rsid w:val="00C16AD8"/>
    <w:rsid w:val="00C21969"/>
    <w:rsid w:val="00C2313F"/>
    <w:rsid w:val="00C23590"/>
    <w:rsid w:val="00C23978"/>
    <w:rsid w:val="00C24B7B"/>
    <w:rsid w:val="00C27267"/>
    <w:rsid w:val="00C335F5"/>
    <w:rsid w:val="00C34093"/>
    <w:rsid w:val="00C344A3"/>
    <w:rsid w:val="00C37714"/>
    <w:rsid w:val="00C37B2C"/>
    <w:rsid w:val="00C41662"/>
    <w:rsid w:val="00C419B6"/>
    <w:rsid w:val="00C42AB6"/>
    <w:rsid w:val="00C4405F"/>
    <w:rsid w:val="00C46389"/>
    <w:rsid w:val="00C47DF3"/>
    <w:rsid w:val="00C50F4A"/>
    <w:rsid w:val="00C522AD"/>
    <w:rsid w:val="00C54214"/>
    <w:rsid w:val="00C548A9"/>
    <w:rsid w:val="00C553E4"/>
    <w:rsid w:val="00C56A7A"/>
    <w:rsid w:val="00C60447"/>
    <w:rsid w:val="00C62184"/>
    <w:rsid w:val="00C62437"/>
    <w:rsid w:val="00C63160"/>
    <w:rsid w:val="00C63F0E"/>
    <w:rsid w:val="00C6596D"/>
    <w:rsid w:val="00C7009E"/>
    <w:rsid w:val="00C70B1E"/>
    <w:rsid w:val="00C74A73"/>
    <w:rsid w:val="00C77802"/>
    <w:rsid w:val="00C77879"/>
    <w:rsid w:val="00C81251"/>
    <w:rsid w:val="00C81B50"/>
    <w:rsid w:val="00C86E0C"/>
    <w:rsid w:val="00C91BFA"/>
    <w:rsid w:val="00C9536F"/>
    <w:rsid w:val="00C967A7"/>
    <w:rsid w:val="00C96EB5"/>
    <w:rsid w:val="00C9792C"/>
    <w:rsid w:val="00C97FE0"/>
    <w:rsid w:val="00CA01B7"/>
    <w:rsid w:val="00CA110F"/>
    <w:rsid w:val="00CA2B67"/>
    <w:rsid w:val="00CA324D"/>
    <w:rsid w:val="00CA3716"/>
    <w:rsid w:val="00CA40CA"/>
    <w:rsid w:val="00CA5217"/>
    <w:rsid w:val="00CA6929"/>
    <w:rsid w:val="00CA70DA"/>
    <w:rsid w:val="00CB0F9C"/>
    <w:rsid w:val="00CB1119"/>
    <w:rsid w:val="00CB3C98"/>
    <w:rsid w:val="00CB5C3B"/>
    <w:rsid w:val="00CB6419"/>
    <w:rsid w:val="00CB7839"/>
    <w:rsid w:val="00CC1904"/>
    <w:rsid w:val="00CC2D11"/>
    <w:rsid w:val="00CC55F1"/>
    <w:rsid w:val="00CC5F7B"/>
    <w:rsid w:val="00CD0C50"/>
    <w:rsid w:val="00CD0F41"/>
    <w:rsid w:val="00CD4B6A"/>
    <w:rsid w:val="00CD7D0D"/>
    <w:rsid w:val="00CE1EB8"/>
    <w:rsid w:val="00CE32B9"/>
    <w:rsid w:val="00CE38F1"/>
    <w:rsid w:val="00CE42DC"/>
    <w:rsid w:val="00CE50EE"/>
    <w:rsid w:val="00CE60BD"/>
    <w:rsid w:val="00CE7EB9"/>
    <w:rsid w:val="00CF3FB8"/>
    <w:rsid w:val="00CF467A"/>
    <w:rsid w:val="00CF6250"/>
    <w:rsid w:val="00CF7C9E"/>
    <w:rsid w:val="00D00E7C"/>
    <w:rsid w:val="00D0164C"/>
    <w:rsid w:val="00D03714"/>
    <w:rsid w:val="00D04935"/>
    <w:rsid w:val="00D12BAB"/>
    <w:rsid w:val="00D14071"/>
    <w:rsid w:val="00D142DC"/>
    <w:rsid w:val="00D20CE3"/>
    <w:rsid w:val="00D2125C"/>
    <w:rsid w:val="00D225B6"/>
    <w:rsid w:val="00D2378F"/>
    <w:rsid w:val="00D23C44"/>
    <w:rsid w:val="00D24092"/>
    <w:rsid w:val="00D30270"/>
    <w:rsid w:val="00D309B5"/>
    <w:rsid w:val="00D30A8C"/>
    <w:rsid w:val="00D314A4"/>
    <w:rsid w:val="00D31A9B"/>
    <w:rsid w:val="00D320F0"/>
    <w:rsid w:val="00D323A5"/>
    <w:rsid w:val="00D350B5"/>
    <w:rsid w:val="00D354E1"/>
    <w:rsid w:val="00D361C2"/>
    <w:rsid w:val="00D37D11"/>
    <w:rsid w:val="00D406BF"/>
    <w:rsid w:val="00D4120E"/>
    <w:rsid w:val="00D412F7"/>
    <w:rsid w:val="00D446CB"/>
    <w:rsid w:val="00D44A32"/>
    <w:rsid w:val="00D45774"/>
    <w:rsid w:val="00D51356"/>
    <w:rsid w:val="00D51C02"/>
    <w:rsid w:val="00D51D9F"/>
    <w:rsid w:val="00D52C90"/>
    <w:rsid w:val="00D53AD5"/>
    <w:rsid w:val="00D543DF"/>
    <w:rsid w:val="00D55C62"/>
    <w:rsid w:val="00D57B6C"/>
    <w:rsid w:val="00D63204"/>
    <w:rsid w:val="00D6331F"/>
    <w:rsid w:val="00D65670"/>
    <w:rsid w:val="00D66858"/>
    <w:rsid w:val="00D67BB7"/>
    <w:rsid w:val="00D73EB1"/>
    <w:rsid w:val="00D747B0"/>
    <w:rsid w:val="00D76B07"/>
    <w:rsid w:val="00D76FF3"/>
    <w:rsid w:val="00D80B83"/>
    <w:rsid w:val="00D84B95"/>
    <w:rsid w:val="00D85242"/>
    <w:rsid w:val="00D8711A"/>
    <w:rsid w:val="00D93234"/>
    <w:rsid w:val="00D97A01"/>
    <w:rsid w:val="00DA099C"/>
    <w:rsid w:val="00DA1435"/>
    <w:rsid w:val="00DA19EC"/>
    <w:rsid w:val="00DA43C7"/>
    <w:rsid w:val="00DA712B"/>
    <w:rsid w:val="00DB14B5"/>
    <w:rsid w:val="00DB2213"/>
    <w:rsid w:val="00DB2408"/>
    <w:rsid w:val="00DB2D41"/>
    <w:rsid w:val="00DB2EC6"/>
    <w:rsid w:val="00DB524B"/>
    <w:rsid w:val="00DB5BE9"/>
    <w:rsid w:val="00DB678D"/>
    <w:rsid w:val="00DB6984"/>
    <w:rsid w:val="00DB6C80"/>
    <w:rsid w:val="00DB7F2F"/>
    <w:rsid w:val="00DC5078"/>
    <w:rsid w:val="00DD1986"/>
    <w:rsid w:val="00DD3140"/>
    <w:rsid w:val="00DD4450"/>
    <w:rsid w:val="00DD6ED7"/>
    <w:rsid w:val="00DD7923"/>
    <w:rsid w:val="00DD7A29"/>
    <w:rsid w:val="00DE0759"/>
    <w:rsid w:val="00DE0F71"/>
    <w:rsid w:val="00DE3817"/>
    <w:rsid w:val="00DE435B"/>
    <w:rsid w:val="00DE4844"/>
    <w:rsid w:val="00DE4D12"/>
    <w:rsid w:val="00DF32D2"/>
    <w:rsid w:val="00DF46CF"/>
    <w:rsid w:val="00DF5D68"/>
    <w:rsid w:val="00DF6162"/>
    <w:rsid w:val="00DF678C"/>
    <w:rsid w:val="00DF6CFB"/>
    <w:rsid w:val="00E0064F"/>
    <w:rsid w:val="00E0110E"/>
    <w:rsid w:val="00E02299"/>
    <w:rsid w:val="00E04779"/>
    <w:rsid w:val="00E0615A"/>
    <w:rsid w:val="00E11A4F"/>
    <w:rsid w:val="00E12CDD"/>
    <w:rsid w:val="00E1327B"/>
    <w:rsid w:val="00E134BF"/>
    <w:rsid w:val="00E1418C"/>
    <w:rsid w:val="00E15FB3"/>
    <w:rsid w:val="00E1719B"/>
    <w:rsid w:val="00E2098A"/>
    <w:rsid w:val="00E21F2C"/>
    <w:rsid w:val="00E22262"/>
    <w:rsid w:val="00E23020"/>
    <w:rsid w:val="00E24D2F"/>
    <w:rsid w:val="00E316BC"/>
    <w:rsid w:val="00E31C91"/>
    <w:rsid w:val="00E32488"/>
    <w:rsid w:val="00E36E9A"/>
    <w:rsid w:val="00E376D4"/>
    <w:rsid w:val="00E430E9"/>
    <w:rsid w:val="00E44918"/>
    <w:rsid w:val="00E45E12"/>
    <w:rsid w:val="00E475C8"/>
    <w:rsid w:val="00E5161D"/>
    <w:rsid w:val="00E5319F"/>
    <w:rsid w:val="00E5345C"/>
    <w:rsid w:val="00E544E6"/>
    <w:rsid w:val="00E56415"/>
    <w:rsid w:val="00E60C84"/>
    <w:rsid w:val="00E61605"/>
    <w:rsid w:val="00E61736"/>
    <w:rsid w:val="00E61BDC"/>
    <w:rsid w:val="00E62637"/>
    <w:rsid w:val="00E62C8B"/>
    <w:rsid w:val="00E65378"/>
    <w:rsid w:val="00E71262"/>
    <w:rsid w:val="00E7166F"/>
    <w:rsid w:val="00E72781"/>
    <w:rsid w:val="00E754E1"/>
    <w:rsid w:val="00E763A1"/>
    <w:rsid w:val="00E83FA2"/>
    <w:rsid w:val="00E842E9"/>
    <w:rsid w:val="00E8641B"/>
    <w:rsid w:val="00E9095A"/>
    <w:rsid w:val="00E9097C"/>
    <w:rsid w:val="00E911E3"/>
    <w:rsid w:val="00E92BE1"/>
    <w:rsid w:val="00E9359B"/>
    <w:rsid w:val="00EA54BD"/>
    <w:rsid w:val="00EA7615"/>
    <w:rsid w:val="00EB0E4C"/>
    <w:rsid w:val="00EB0F26"/>
    <w:rsid w:val="00EB12F8"/>
    <w:rsid w:val="00EB398F"/>
    <w:rsid w:val="00EB661F"/>
    <w:rsid w:val="00EC0252"/>
    <w:rsid w:val="00EC0346"/>
    <w:rsid w:val="00EC11E3"/>
    <w:rsid w:val="00EC37B9"/>
    <w:rsid w:val="00EC3F3A"/>
    <w:rsid w:val="00EC5227"/>
    <w:rsid w:val="00EC54BB"/>
    <w:rsid w:val="00EC6997"/>
    <w:rsid w:val="00ED0E22"/>
    <w:rsid w:val="00ED6ACA"/>
    <w:rsid w:val="00ED7B6B"/>
    <w:rsid w:val="00EE0A08"/>
    <w:rsid w:val="00EE4198"/>
    <w:rsid w:val="00EE649C"/>
    <w:rsid w:val="00EE6A2D"/>
    <w:rsid w:val="00EF08C5"/>
    <w:rsid w:val="00F005B5"/>
    <w:rsid w:val="00F014F5"/>
    <w:rsid w:val="00F0212B"/>
    <w:rsid w:val="00F028AE"/>
    <w:rsid w:val="00F057E9"/>
    <w:rsid w:val="00F05C35"/>
    <w:rsid w:val="00F0765F"/>
    <w:rsid w:val="00F125C9"/>
    <w:rsid w:val="00F15211"/>
    <w:rsid w:val="00F158AE"/>
    <w:rsid w:val="00F170A1"/>
    <w:rsid w:val="00F1769B"/>
    <w:rsid w:val="00F20580"/>
    <w:rsid w:val="00F22CAE"/>
    <w:rsid w:val="00F237BF"/>
    <w:rsid w:val="00F26DE1"/>
    <w:rsid w:val="00F27245"/>
    <w:rsid w:val="00F37432"/>
    <w:rsid w:val="00F41D5A"/>
    <w:rsid w:val="00F432A3"/>
    <w:rsid w:val="00F435EB"/>
    <w:rsid w:val="00F4483E"/>
    <w:rsid w:val="00F44A3F"/>
    <w:rsid w:val="00F45EC2"/>
    <w:rsid w:val="00F47B63"/>
    <w:rsid w:val="00F51E93"/>
    <w:rsid w:val="00F54505"/>
    <w:rsid w:val="00F5486C"/>
    <w:rsid w:val="00F5499E"/>
    <w:rsid w:val="00F604A5"/>
    <w:rsid w:val="00F62E21"/>
    <w:rsid w:val="00F66F0F"/>
    <w:rsid w:val="00F719EA"/>
    <w:rsid w:val="00F72361"/>
    <w:rsid w:val="00F72E9B"/>
    <w:rsid w:val="00F735FC"/>
    <w:rsid w:val="00F742E1"/>
    <w:rsid w:val="00F7530E"/>
    <w:rsid w:val="00F76DCF"/>
    <w:rsid w:val="00F76F58"/>
    <w:rsid w:val="00F80932"/>
    <w:rsid w:val="00F80A55"/>
    <w:rsid w:val="00F81196"/>
    <w:rsid w:val="00F8190C"/>
    <w:rsid w:val="00F82634"/>
    <w:rsid w:val="00F82B93"/>
    <w:rsid w:val="00F8339E"/>
    <w:rsid w:val="00F8423F"/>
    <w:rsid w:val="00F8427A"/>
    <w:rsid w:val="00F8429F"/>
    <w:rsid w:val="00F84B22"/>
    <w:rsid w:val="00F84F62"/>
    <w:rsid w:val="00F85802"/>
    <w:rsid w:val="00F863E8"/>
    <w:rsid w:val="00F86F41"/>
    <w:rsid w:val="00F87649"/>
    <w:rsid w:val="00F9051F"/>
    <w:rsid w:val="00F915F5"/>
    <w:rsid w:val="00F92DB8"/>
    <w:rsid w:val="00F9504B"/>
    <w:rsid w:val="00F961E0"/>
    <w:rsid w:val="00F96CA2"/>
    <w:rsid w:val="00FA1FD5"/>
    <w:rsid w:val="00FA2147"/>
    <w:rsid w:val="00FA3363"/>
    <w:rsid w:val="00FA49D8"/>
    <w:rsid w:val="00FA58D3"/>
    <w:rsid w:val="00FA5E39"/>
    <w:rsid w:val="00FA7878"/>
    <w:rsid w:val="00FB248B"/>
    <w:rsid w:val="00FB7323"/>
    <w:rsid w:val="00FC0A7C"/>
    <w:rsid w:val="00FC333D"/>
    <w:rsid w:val="00FD4E7C"/>
    <w:rsid w:val="00FD5091"/>
    <w:rsid w:val="00FD6B33"/>
    <w:rsid w:val="00FE22D4"/>
    <w:rsid w:val="00FE2A99"/>
    <w:rsid w:val="00FE2F7A"/>
    <w:rsid w:val="00FE364F"/>
    <w:rsid w:val="00FE6BFA"/>
    <w:rsid w:val="00FE730D"/>
    <w:rsid w:val="00FE7D0B"/>
    <w:rsid w:val="00FF0B71"/>
    <w:rsid w:val="00FF54D6"/>
    <w:rsid w:val="00FF5EFC"/>
    <w:rsid w:val="00FF7D4C"/>
  </w:rsids>
  <m:mathPr>
    <m:mathFont m:val="Cambria Math"/>
    <m:brkBin m:val="before"/>
    <m:brkBinSub m:val="--"/>
    <m:smallFrac m:val="0"/>
    <m:dispDef/>
    <m:lMargin m:val="0"/>
    <m:rMargin m:val="0"/>
    <m:defJc m:val="centerGroup"/>
    <m:wrapIndent m:val="1440"/>
    <m:intLim m:val="subSup"/>
    <m:naryLim m:val="undOvr"/>
  </m:mathPr>
  <w:themeFontLang w:val="en-US"/>
  <w:clrSchemeMapping w:bg1="light1" w:t1="dark1" w:bg2="light2" w:t2="dark2" w:accent1="accent1" w:accent2="accent2" w:accent3="accent3" w:accent4="accent4" w:accent5="accent5" w:accent6="accent6" w:hyperlink="hyperlink" w:followedHyperlink="followedHyperlink"/>
  <w:doNotIncludeSubdocsInStats/>
  <w:doNotAutoCompressPictures/>
  <w:shapeDefaults>
    <o:shapedefaults v:ext="edit" spidmax="2050"/>
    <o:shapelayout v:ext="edit">
      <o:idmap v:ext="edit" data="2"/>
    </o:shapelayout>
  </w:shapeDefaults>
  <w:decimalSymbol w:val=","/>
  <w:listSeparator w:val=","/>
  <w14:docId w14:val="721B0D46"/>
  <w15:docId w15:val="{E45504FC-49B6-49F0-936B-E87F3DEA6CB4}"/>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docDefaults>
    <w:rPrDefault>
      <w:rPr>
        <w:rFonts w:ascii="Calibri" w:eastAsia="Calibri" w:hAnsi="Calibri" w:cs="Times New Roman"/>
        <w:lang w:val="nl-NL" w:eastAsia="nl-NL" w:bidi="ar-SA"/>
      </w:rPr>
    </w:rPrDefault>
    <w:pPrDefault/>
  </w:docDefaults>
  <w:latentStyles w:defLockedState="0" w:defUIPriority="99" w:defSemiHidden="0" w:defUnhideWhenUsed="0" w:defQFormat="0" w:count="376">
    <w:lsdException w:name="Normal" w:locked="1" w:uiPriority="0" w:qFormat="1"/>
    <w:lsdException w:name="heading 1" w:locked="1" w:uiPriority="0" w:qFormat="1"/>
    <w:lsdException w:name="heading 2" w:locked="1" w:uiPriority="0" w:qFormat="1"/>
    <w:lsdException w:name="heading 3" w:locked="1" w:uiPriority="0" w:qFormat="1"/>
    <w:lsdException w:name="heading 4" w:locked="1" w:uiPriority="0" w:qFormat="1"/>
    <w:lsdException w:name="heading 5" w:locked="1" w:semiHidden="1" w:uiPriority="0" w:unhideWhenUsed="1" w:qFormat="1"/>
    <w:lsdException w:name="heading 6" w:locked="1" w:semiHidden="1" w:uiPriority="0" w:unhideWhenUsed="1" w:qFormat="1"/>
    <w:lsdException w:name="heading 7" w:locked="1" w:semiHidden="1" w:uiPriority="0" w:unhideWhenUsed="1" w:qFormat="1"/>
    <w:lsdException w:name="heading 8" w:locked="1" w:semiHidden="1" w:uiPriority="0" w:unhideWhenUsed="1" w:qFormat="1"/>
    <w:lsdException w:name="heading 9" w:locked="1" w:semiHidden="1" w:uiPriority="0"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locked="1" w:uiPriority="39"/>
    <w:lsdException w:name="toc 2" w:locked="1" w:uiPriority="39"/>
    <w:lsdException w:name="toc 3" w:locked="1" w:uiPriority="39"/>
    <w:lsdException w:name="toc 4" w:locked="1" w:uiPriority="0"/>
    <w:lsdException w:name="toc 5" w:locked="1" w:uiPriority="0"/>
    <w:lsdException w:name="toc 6" w:locked="1" w:uiPriority="0"/>
    <w:lsdException w:name="toc 7" w:locked="1" w:uiPriority="0"/>
    <w:lsdException w:name="toc 8" w:locked="1" w:uiPriority="0"/>
    <w:lsdException w:name="toc 9" w:locked="1" w:uiPriority="0"/>
    <w:lsdException w:name="Normal Indent" w:semiHidden="1" w:unhideWhenUsed="1"/>
    <w:lsdException w:name="footnote text" w:semiHidden="1" w:unhideWhenUsed="1"/>
    <w:lsdException w:name="annotation text" w:semiHidden="1" w:unhideWhenUsed="1"/>
    <w:lsdException w:name="header" w:semiHidden="1" w:unhideWhenUsed="1"/>
    <w:lsdException w:name="footer" w:locked="1" w:uiPriority="0"/>
    <w:lsdException w:name="index heading" w:semiHidden="1" w:unhideWhenUsed="1"/>
    <w:lsdException w:name="caption" w:locked="1" w:semiHidden="1" w:uiPriority="0" w:unhideWhenUsed="1" w:qFormat="1"/>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locked="1" w:uiPriority="0" w:qFormat="1"/>
    <w:lsdException w:name="Closing" w:semiHidden="1" w:unhideWhenUsed="1"/>
    <w:lsdException w:name="Signature" w:semiHidden="1" w:unhideWhenUsed="1"/>
    <w:lsdException w:name="Default Paragraph Font" w:locked="1" w:uiPriority="1"/>
    <w:lsdException w:name="Body Text" w:semiHidden="1" w:uiPriority="0"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locked="1" w:uiPriority="0" w:qFormat="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lsdException w:name="FollowedHyperlink" w:semiHidden="1" w:unhideWhenUsed="1"/>
    <w:lsdException w:name="Strong" w:locked="1" w:uiPriority="0" w:qFormat="1"/>
    <w:lsdException w:name="Emphasis" w:locked="1" w:uiPriority="20"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locked="1" w:uiPriority="0"/>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locked="1" w:uiPriority="0"/>
    <w:lsdException w:name="Table Theme" w:semiHidden="1" w:unhideWhenUsed="1"/>
    <w:lsdException w:name="Placeholder Text" w:semiHidden="1"/>
    <w:lsdException w:name="No Spacing" w:uiPriority="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uiPriority="29" w:qFormat="1"/>
    <w:lsdException w:name="Intense Quote" w:uiPriority="30"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uiPriority="19" w:qFormat="1"/>
    <w:lsdException w:name="Intense Emphasis" w:uiPriority="21" w:qFormat="1"/>
    <w:lsdException w:name="Subtle Reference" w:uiPriority="31" w:qFormat="1"/>
    <w:lsdException w:name="Intense Reference" w:uiPriority="32" w:qFormat="1"/>
    <w:lsdException w:name="Book Title" w:uiPriority="33"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Standaard">
    <w:name w:val="Normal"/>
    <w:qFormat/>
    <w:rsid w:val="0031182D"/>
    <w:pPr>
      <w:widowControl w:val="0"/>
      <w:spacing w:after="200" w:line="276" w:lineRule="auto"/>
    </w:pPr>
    <w:rPr>
      <w:rFonts w:cs="Calibri"/>
      <w:sz w:val="22"/>
      <w:szCs w:val="22"/>
      <w:lang w:val="en-US" w:eastAsia="en-US"/>
    </w:rPr>
  </w:style>
  <w:style w:type="paragraph" w:styleId="Kop1">
    <w:name w:val="heading 1"/>
    <w:basedOn w:val="Standaard"/>
    <w:next w:val="Standaard"/>
    <w:link w:val="Kop1Char"/>
    <w:qFormat/>
    <w:rsid w:val="0031182D"/>
    <w:pPr>
      <w:keepNext/>
      <w:widowControl/>
      <w:spacing w:after="0" w:line="360" w:lineRule="auto"/>
      <w:outlineLvl w:val="0"/>
    </w:pPr>
    <w:rPr>
      <w:rFonts w:ascii="Times New Roman" w:eastAsia="Times New Roman" w:hAnsi="Times New Roman" w:cs="Times New Roman"/>
      <w:b/>
      <w:bCs/>
    </w:rPr>
  </w:style>
  <w:style w:type="paragraph" w:styleId="Kop2">
    <w:name w:val="heading 2"/>
    <w:basedOn w:val="Standaard"/>
    <w:next w:val="Standaard"/>
    <w:link w:val="Kop2Char"/>
    <w:qFormat/>
    <w:rsid w:val="0031182D"/>
    <w:pPr>
      <w:keepNext/>
      <w:widowControl/>
      <w:spacing w:after="0" w:line="240" w:lineRule="auto"/>
      <w:outlineLvl w:val="1"/>
    </w:pPr>
    <w:rPr>
      <w:rFonts w:ascii="Times New Roman" w:eastAsia="Times New Roman" w:hAnsi="Times New Roman" w:cs="Times New Roman"/>
      <w:b/>
      <w:bCs/>
      <w:sz w:val="24"/>
      <w:szCs w:val="24"/>
    </w:rPr>
  </w:style>
  <w:style w:type="paragraph" w:styleId="Kop3">
    <w:name w:val="heading 3"/>
    <w:basedOn w:val="Standaard"/>
    <w:next w:val="Standaard"/>
    <w:link w:val="Kop3Char"/>
    <w:qFormat/>
    <w:rsid w:val="0031182D"/>
    <w:pPr>
      <w:keepNext/>
      <w:widowControl/>
      <w:spacing w:after="0" w:line="360" w:lineRule="auto"/>
      <w:outlineLvl w:val="2"/>
    </w:pPr>
    <w:rPr>
      <w:rFonts w:ascii="Times New Roman" w:eastAsia="Times New Roman" w:hAnsi="Times New Roman" w:cs="Times New Roman"/>
      <w:i/>
      <w:iCs/>
      <w:sz w:val="24"/>
      <w:szCs w:val="24"/>
    </w:rPr>
  </w:style>
  <w:style w:type="paragraph" w:styleId="Kop4">
    <w:name w:val="heading 4"/>
    <w:basedOn w:val="Standaard"/>
    <w:next w:val="Standaard"/>
    <w:link w:val="Kop4Char"/>
    <w:qFormat/>
    <w:rsid w:val="0031182D"/>
    <w:pPr>
      <w:keepNext/>
      <w:widowControl/>
      <w:spacing w:after="0" w:line="240" w:lineRule="auto"/>
      <w:outlineLvl w:val="3"/>
    </w:pPr>
    <w:rPr>
      <w:rFonts w:ascii="Times New Roman" w:eastAsia="Times New Roman" w:hAnsi="Times New Roman" w:cs="Times New Roman"/>
      <w:i/>
      <w:iCs/>
      <w:sz w:val="24"/>
      <w:szCs w:val="24"/>
    </w:rPr>
  </w:style>
  <w:style w:type="paragraph" w:styleId="Kop5">
    <w:name w:val="heading 5"/>
    <w:basedOn w:val="Standaard"/>
    <w:next w:val="Standaard"/>
    <w:link w:val="Kop5Char"/>
    <w:unhideWhenUsed/>
    <w:qFormat/>
    <w:locked/>
    <w:rsid w:val="00964944"/>
    <w:pPr>
      <w:keepNext/>
      <w:keepLines/>
      <w:spacing w:before="200" w:after="0"/>
      <w:outlineLvl w:val="4"/>
    </w:pPr>
    <w:rPr>
      <w:rFonts w:asciiTheme="majorHAnsi" w:eastAsiaTheme="majorEastAsia" w:hAnsiTheme="majorHAnsi" w:cstheme="majorBidi"/>
      <w:color w:val="243F60" w:themeColor="accent1" w:themeShade="7F"/>
    </w:rPr>
  </w:style>
  <w:style w:type="paragraph" w:styleId="Kop6">
    <w:name w:val="heading 6"/>
    <w:basedOn w:val="Standaard"/>
    <w:next w:val="Standaard"/>
    <w:link w:val="Kop6Char"/>
    <w:unhideWhenUsed/>
    <w:qFormat/>
    <w:locked/>
    <w:rsid w:val="00964944"/>
    <w:pPr>
      <w:keepNext/>
      <w:keepLines/>
      <w:spacing w:before="200" w:after="0"/>
      <w:outlineLvl w:val="5"/>
    </w:pPr>
    <w:rPr>
      <w:rFonts w:asciiTheme="majorHAnsi" w:eastAsiaTheme="majorEastAsia" w:hAnsiTheme="majorHAnsi" w:cstheme="majorBidi"/>
      <w:i/>
      <w:iCs/>
      <w:color w:val="243F60" w:themeColor="accent1" w:themeShade="7F"/>
    </w:rPr>
  </w:style>
  <w:style w:type="character" w:default="1" w:styleId="Standaardalinea-lettertype">
    <w:name w:val="Default Paragraph Font"/>
    <w:uiPriority w:val="1"/>
    <w:semiHidden/>
    <w:unhideWhenUsed/>
  </w:style>
  <w:style w:type="table" w:default="1" w:styleId="Standaardtabel">
    <w:name w:val="Normal Table"/>
    <w:uiPriority w:val="99"/>
    <w:semiHidden/>
    <w:unhideWhenUsed/>
    <w:tblPr>
      <w:tblInd w:w="0" w:type="dxa"/>
      <w:tblCellMar>
        <w:top w:w="0" w:type="dxa"/>
        <w:left w:w="108" w:type="dxa"/>
        <w:bottom w:w="0" w:type="dxa"/>
        <w:right w:w="108" w:type="dxa"/>
      </w:tblCellMar>
    </w:tblPr>
  </w:style>
  <w:style w:type="numbering" w:default="1" w:styleId="Geenlijst">
    <w:name w:val="No List"/>
    <w:uiPriority w:val="99"/>
    <w:semiHidden/>
    <w:unhideWhenUsed/>
  </w:style>
  <w:style w:type="character" w:customStyle="1" w:styleId="Kop1Char">
    <w:name w:val="Kop 1 Char"/>
    <w:link w:val="Kop1"/>
    <w:locked/>
    <w:rsid w:val="0031182D"/>
    <w:rPr>
      <w:rFonts w:ascii="Times New Roman" w:hAnsi="Times New Roman" w:cs="Times New Roman"/>
      <w:b/>
      <w:bCs/>
      <w:sz w:val="22"/>
      <w:szCs w:val="22"/>
      <w:lang w:eastAsia="en-US"/>
    </w:rPr>
  </w:style>
  <w:style w:type="character" w:customStyle="1" w:styleId="Kop2Char">
    <w:name w:val="Kop 2 Char"/>
    <w:link w:val="Kop2"/>
    <w:locked/>
    <w:rsid w:val="0031182D"/>
    <w:rPr>
      <w:rFonts w:ascii="Times New Roman" w:hAnsi="Times New Roman" w:cs="Times New Roman"/>
      <w:b/>
      <w:bCs/>
      <w:sz w:val="24"/>
      <w:szCs w:val="24"/>
      <w:lang w:val="en-US" w:eastAsia="en-US"/>
    </w:rPr>
  </w:style>
  <w:style w:type="character" w:customStyle="1" w:styleId="Kop3Char">
    <w:name w:val="Kop 3 Char"/>
    <w:link w:val="Kop3"/>
    <w:locked/>
    <w:rsid w:val="0031182D"/>
    <w:rPr>
      <w:rFonts w:ascii="Times New Roman" w:hAnsi="Times New Roman" w:cs="Times New Roman"/>
      <w:i/>
      <w:iCs/>
      <w:sz w:val="24"/>
      <w:szCs w:val="24"/>
      <w:lang w:val="en-US" w:eastAsia="en-US"/>
    </w:rPr>
  </w:style>
  <w:style w:type="character" w:customStyle="1" w:styleId="Kop4Char">
    <w:name w:val="Kop 4 Char"/>
    <w:link w:val="Kop4"/>
    <w:locked/>
    <w:rsid w:val="0031182D"/>
    <w:rPr>
      <w:rFonts w:ascii="Times New Roman" w:hAnsi="Times New Roman" w:cs="Times New Roman"/>
      <w:i/>
      <w:iCs/>
      <w:sz w:val="24"/>
      <w:szCs w:val="24"/>
      <w:lang w:eastAsia="en-US"/>
    </w:rPr>
  </w:style>
  <w:style w:type="paragraph" w:styleId="Lijstalinea">
    <w:name w:val="List Paragraph"/>
    <w:basedOn w:val="Standaard"/>
    <w:link w:val="LijstalineaChar"/>
    <w:uiPriority w:val="34"/>
    <w:qFormat/>
    <w:rsid w:val="00E03D87"/>
    <w:pPr>
      <w:ind w:left="720"/>
      <w:contextualSpacing/>
    </w:pPr>
    <w:rPr>
      <w:rFonts w:cs="Times New Roman"/>
    </w:rPr>
  </w:style>
  <w:style w:type="table" w:styleId="Tabelraster">
    <w:name w:val="Table Grid"/>
    <w:basedOn w:val="Standaardtabel"/>
    <w:rsid w:val="0031182D"/>
    <w:rPr>
      <w:rFonts w:cs="Calibri"/>
    </w:r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character" w:styleId="Verwijzingopmerking">
    <w:name w:val="annotation reference"/>
    <w:uiPriority w:val="99"/>
    <w:rsid w:val="00A50BF0"/>
    <w:rPr>
      <w:sz w:val="16"/>
      <w:szCs w:val="16"/>
    </w:rPr>
  </w:style>
  <w:style w:type="paragraph" w:styleId="Tekstopmerking">
    <w:name w:val="annotation text"/>
    <w:basedOn w:val="Standaard"/>
    <w:link w:val="TekstopmerkingChar"/>
    <w:uiPriority w:val="99"/>
    <w:rsid w:val="00A50BF0"/>
    <w:rPr>
      <w:sz w:val="20"/>
      <w:szCs w:val="20"/>
    </w:rPr>
  </w:style>
  <w:style w:type="character" w:customStyle="1" w:styleId="TekstopmerkingChar">
    <w:name w:val="Tekst opmerking Char"/>
    <w:link w:val="Tekstopmerking"/>
    <w:uiPriority w:val="99"/>
    <w:locked/>
    <w:rsid w:val="0031182D"/>
    <w:rPr>
      <w:rFonts w:cs="Calibri"/>
      <w:lang w:val="en-US" w:eastAsia="en-US"/>
    </w:rPr>
  </w:style>
  <w:style w:type="paragraph" w:styleId="Onderwerpvanopmerking">
    <w:name w:val="annotation subject"/>
    <w:basedOn w:val="Tekstopmerking"/>
    <w:next w:val="Tekstopmerking"/>
    <w:link w:val="OnderwerpvanopmerkingChar"/>
    <w:uiPriority w:val="99"/>
    <w:rsid w:val="00A50BF0"/>
    <w:rPr>
      <w:b/>
      <w:bCs/>
    </w:rPr>
  </w:style>
  <w:style w:type="character" w:customStyle="1" w:styleId="OnderwerpvanopmerkingChar">
    <w:name w:val="Onderwerp van opmerking Char"/>
    <w:link w:val="Onderwerpvanopmerking"/>
    <w:uiPriority w:val="99"/>
    <w:locked/>
    <w:rsid w:val="0031182D"/>
    <w:rPr>
      <w:rFonts w:cs="Calibri"/>
      <w:b/>
      <w:bCs/>
      <w:lang w:val="en-US" w:eastAsia="en-US"/>
    </w:rPr>
  </w:style>
  <w:style w:type="paragraph" w:styleId="Ballontekst">
    <w:name w:val="Balloon Text"/>
    <w:basedOn w:val="Standaard"/>
    <w:link w:val="BallontekstChar"/>
    <w:uiPriority w:val="99"/>
    <w:rsid w:val="00A50BF0"/>
    <w:pPr>
      <w:spacing w:after="0" w:line="240" w:lineRule="auto"/>
    </w:pPr>
    <w:rPr>
      <w:rFonts w:ascii="Tahoma" w:hAnsi="Tahoma" w:cs="Tahoma"/>
      <w:sz w:val="16"/>
      <w:szCs w:val="16"/>
    </w:rPr>
  </w:style>
  <w:style w:type="character" w:customStyle="1" w:styleId="BallontekstChar">
    <w:name w:val="Ballontekst Char"/>
    <w:link w:val="Ballontekst"/>
    <w:uiPriority w:val="99"/>
    <w:locked/>
    <w:rsid w:val="0031182D"/>
    <w:rPr>
      <w:rFonts w:ascii="Tahoma" w:hAnsi="Tahoma" w:cs="Tahoma"/>
      <w:sz w:val="16"/>
      <w:szCs w:val="16"/>
      <w:lang w:val="en-US" w:eastAsia="en-US"/>
    </w:rPr>
  </w:style>
  <w:style w:type="paragraph" w:styleId="HTML-voorafopgemaakt">
    <w:name w:val="HTML Preformatted"/>
    <w:basedOn w:val="Standaard"/>
    <w:link w:val="HTML-voorafopgemaaktChar"/>
    <w:rsid w:val="0031182D"/>
    <w:pPr>
      <w:widowControl/>
      <w:tabs>
        <w:tab w:val="left" w:pos="916"/>
        <w:tab w:val="left" w:pos="1832"/>
        <w:tab w:val="left" w:pos="2748"/>
        <w:tab w:val="left" w:pos="3664"/>
        <w:tab w:val="left" w:pos="4580"/>
        <w:tab w:val="left" w:pos="5496"/>
        <w:tab w:val="left" w:pos="6412"/>
        <w:tab w:val="left" w:pos="7328"/>
        <w:tab w:val="left" w:pos="8244"/>
        <w:tab w:val="left" w:pos="9160"/>
        <w:tab w:val="left" w:pos="10076"/>
        <w:tab w:val="left" w:pos="10992"/>
        <w:tab w:val="left" w:pos="11908"/>
        <w:tab w:val="left" w:pos="12824"/>
        <w:tab w:val="left" w:pos="13740"/>
        <w:tab w:val="left" w:pos="14656"/>
      </w:tabs>
      <w:spacing w:after="0" w:line="240" w:lineRule="auto"/>
    </w:pPr>
    <w:rPr>
      <w:rFonts w:ascii="Courier New" w:eastAsia="SimSun" w:hAnsi="Courier New" w:cs="Courier New"/>
      <w:sz w:val="20"/>
      <w:szCs w:val="20"/>
      <w:lang w:eastAsia="zh-CN"/>
    </w:rPr>
  </w:style>
  <w:style w:type="character" w:customStyle="1" w:styleId="HTML-voorafopgemaaktChar">
    <w:name w:val="HTML - vooraf opgemaakt Char"/>
    <w:link w:val="HTML-voorafopgemaakt"/>
    <w:locked/>
    <w:rsid w:val="0031182D"/>
    <w:rPr>
      <w:rFonts w:ascii="Courier New" w:eastAsia="SimSun" w:hAnsi="Courier New" w:cs="Courier New"/>
      <w:lang w:val="en-US" w:eastAsia="zh-CN"/>
    </w:rPr>
  </w:style>
  <w:style w:type="paragraph" w:styleId="Eindnoottekst">
    <w:name w:val="endnote text"/>
    <w:basedOn w:val="Standaard"/>
    <w:link w:val="EindnoottekstChar"/>
    <w:uiPriority w:val="99"/>
    <w:semiHidden/>
    <w:rsid w:val="003E35D0"/>
    <w:pPr>
      <w:widowControl/>
      <w:spacing w:after="0" w:line="240" w:lineRule="auto"/>
    </w:pPr>
    <w:rPr>
      <w:rFonts w:ascii="Times New Roman" w:eastAsia="Times New Roman" w:hAnsi="Times New Roman" w:cs="Times New Roman"/>
      <w:sz w:val="24"/>
      <w:szCs w:val="24"/>
    </w:rPr>
  </w:style>
  <w:style w:type="character" w:customStyle="1" w:styleId="EndnoteTextChar">
    <w:name w:val="Endnote Text Char"/>
    <w:uiPriority w:val="99"/>
    <w:semiHidden/>
    <w:rsid w:val="003E35D0"/>
    <w:rPr>
      <w:lang w:val="en-US" w:eastAsia="en-US"/>
    </w:rPr>
  </w:style>
  <w:style w:type="character" w:customStyle="1" w:styleId="EindnoottekstChar">
    <w:name w:val="Eindnoottekst Char"/>
    <w:link w:val="Eindnoottekst"/>
    <w:uiPriority w:val="99"/>
    <w:semiHidden/>
    <w:locked/>
    <w:rsid w:val="0031182D"/>
    <w:rPr>
      <w:rFonts w:ascii="Times New Roman" w:eastAsia="Times New Roman" w:hAnsi="Times New Roman"/>
      <w:sz w:val="24"/>
      <w:szCs w:val="24"/>
      <w:lang w:val="en-US" w:eastAsia="en-US"/>
    </w:rPr>
  </w:style>
  <w:style w:type="paragraph" w:styleId="Voettekst">
    <w:name w:val="footer"/>
    <w:basedOn w:val="Standaard"/>
    <w:link w:val="VoettekstChar"/>
    <w:rsid w:val="0031182D"/>
    <w:pPr>
      <w:widowControl/>
      <w:tabs>
        <w:tab w:val="center" w:pos="4536"/>
        <w:tab w:val="right" w:pos="9072"/>
      </w:tabs>
      <w:spacing w:after="0" w:line="240" w:lineRule="auto"/>
    </w:pPr>
    <w:rPr>
      <w:rFonts w:ascii="Times New Roman" w:eastAsia="Times New Roman" w:hAnsi="Times New Roman" w:cs="Times New Roman"/>
      <w:sz w:val="24"/>
      <w:szCs w:val="24"/>
      <w:lang w:val="en-GB"/>
    </w:rPr>
  </w:style>
  <w:style w:type="character" w:customStyle="1" w:styleId="VoettekstChar">
    <w:name w:val="Voettekst Char"/>
    <w:link w:val="Voettekst"/>
    <w:locked/>
    <w:rsid w:val="0031182D"/>
    <w:rPr>
      <w:rFonts w:ascii="Times New Roman" w:hAnsi="Times New Roman" w:cs="Times New Roman"/>
      <w:sz w:val="24"/>
      <w:szCs w:val="24"/>
      <w:lang w:val="en-GB" w:eastAsia="en-US"/>
    </w:rPr>
  </w:style>
  <w:style w:type="paragraph" w:styleId="Documentstructuur">
    <w:name w:val="Document Map"/>
    <w:basedOn w:val="Standaard"/>
    <w:link w:val="DocumentstructuurChar"/>
    <w:uiPriority w:val="99"/>
    <w:rsid w:val="00A50BF0"/>
    <w:rPr>
      <w:rFonts w:ascii="Tahoma" w:hAnsi="Tahoma" w:cs="Tahoma"/>
      <w:sz w:val="16"/>
      <w:szCs w:val="16"/>
    </w:rPr>
  </w:style>
  <w:style w:type="character" w:customStyle="1" w:styleId="DocumentstructuurChar">
    <w:name w:val="Documentstructuur Char"/>
    <w:link w:val="Documentstructuur"/>
    <w:uiPriority w:val="99"/>
    <w:locked/>
    <w:rsid w:val="0031182D"/>
    <w:rPr>
      <w:rFonts w:ascii="Tahoma" w:hAnsi="Tahoma" w:cs="Tahoma"/>
      <w:sz w:val="16"/>
      <w:szCs w:val="16"/>
      <w:lang w:val="en-US" w:eastAsia="en-US"/>
    </w:rPr>
  </w:style>
  <w:style w:type="paragraph" w:styleId="Voetnoottekst">
    <w:name w:val="footnote text"/>
    <w:basedOn w:val="Standaard"/>
    <w:link w:val="VoetnoottekstChar"/>
    <w:uiPriority w:val="99"/>
    <w:rsid w:val="00A50BF0"/>
    <w:rPr>
      <w:sz w:val="20"/>
      <w:szCs w:val="20"/>
    </w:rPr>
  </w:style>
  <w:style w:type="character" w:customStyle="1" w:styleId="VoetnoottekstChar">
    <w:name w:val="Voetnoottekst Char"/>
    <w:basedOn w:val="Standaardalinea-lettertype"/>
    <w:link w:val="Voetnoottekst"/>
    <w:uiPriority w:val="99"/>
    <w:locked/>
    <w:rsid w:val="0031182D"/>
    <w:rPr>
      <w:rFonts w:cs="Calibri"/>
      <w:lang w:val="en-US" w:eastAsia="en-US"/>
    </w:rPr>
  </w:style>
  <w:style w:type="character" w:styleId="Voetnootmarkering">
    <w:name w:val="footnote reference"/>
    <w:uiPriority w:val="99"/>
    <w:rsid w:val="00A50BF0"/>
    <w:rPr>
      <w:vertAlign w:val="superscript"/>
    </w:rPr>
  </w:style>
  <w:style w:type="paragraph" w:styleId="Revisie">
    <w:name w:val="Revision"/>
    <w:hidden/>
    <w:uiPriority w:val="99"/>
    <w:semiHidden/>
    <w:rsid w:val="0021687B"/>
    <w:rPr>
      <w:sz w:val="22"/>
      <w:szCs w:val="22"/>
      <w:lang w:val="en-US" w:eastAsia="en-US"/>
    </w:rPr>
  </w:style>
  <w:style w:type="character" w:styleId="Hyperlink">
    <w:name w:val="Hyperlink"/>
    <w:uiPriority w:val="99"/>
    <w:rsid w:val="0031182D"/>
    <w:rPr>
      <w:color w:val="0000FF"/>
      <w:u w:val="single"/>
    </w:rPr>
  </w:style>
  <w:style w:type="paragraph" w:styleId="Inhopg2">
    <w:name w:val="toc 2"/>
    <w:basedOn w:val="Standaard"/>
    <w:next w:val="Standaard"/>
    <w:autoRedefine/>
    <w:uiPriority w:val="39"/>
    <w:rsid w:val="00710147"/>
    <w:pPr>
      <w:widowControl/>
      <w:spacing w:after="0" w:line="240" w:lineRule="auto"/>
      <w:ind w:left="442"/>
    </w:pPr>
    <w:rPr>
      <w:rFonts w:asciiTheme="minorHAnsi" w:eastAsia="Times New Roman" w:hAnsiTheme="minorHAnsi" w:cs="Times New Roman"/>
      <w:sz w:val="21"/>
      <w:szCs w:val="24"/>
      <w:lang w:val="fi-FI" w:eastAsia="fi-FI"/>
    </w:rPr>
  </w:style>
  <w:style w:type="paragraph" w:styleId="Inhopg1">
    <w:name w:val="toc 1"/>
    <w:basedOn w:val="Standaard"/>
    <w:next w:val="Standaard"/>
    <w:autoRedefine/>
    <w:uiPriority w:val="39"/>
    <w:unhideWhenUsed/>
    <w:rsid w:val="001E1AA9"/>
    <w:pPr>
      <w:widowControl/>
      <w:tabs>
        <w:tab w:val="left" w:pos="851"/>
        <w:tab w:val="right" w:leader="dot" w:pos="8931"/>
      </w:tabs>
      <w:spacing w:before="60" w:after="0" w:line="240" w:lineRule="auto"/>
      <w:ind w:left="709" w:hanging="471"/>
    </w:pPr>
    <w:rPr>
      <w:rFonts w:asciiTheme="minorHAnsi" w:eastAsia="Times New Roman" w:hAnsiTheme="minorHAnsi" w:cs="Times New Roman"/>
      <w:b/>
      <w:noProof/>
      <w:szCs w:val="21"/>
      <w:lang w:val="fi-FI" w:eastAsia="fi-FI"/>
    </w:rPr>
  </w:style>
  <w:style w:type="paragraph" w:styleId="Inhopg3">
    <w:name w:val="toc 3"/>
    <w:basedOn w:val="Standaard"/>
    <w:next w:val="Standaard"/>
    <w:autoRedefine/>
    <w:uiPriority w:val="39"/>
    <w:unhideWhenUsed/>
    <w:rsid w:val="000140FC"/>
    <w:pPr>
      <w:spacing w:after="0" w:line="240" w:lineRule="auto"/>
      <w:ind w:left="446"/>
    </w:pPr>
    <w:rPr>
      <w:rFonts w:cs="Times New Roman"/>
      <w:iCs/>
      <w:sz w:val="21"/>
    </w:rPr>
  </w:style>
  <w:style w:type="character" w:styleId="Nadruk">
    <w:name w:val="Emphasis"/>
    <w:uiPriority w:val="20"/>
    <w:qFormat/>
    <w:rsid w:val="00AE241F"/>
    <w:rPr>
      <w:i/>
      <w:iCs/>
    </w:rPr>
  </w:style>
  <w:style w:type="paragraph" w:styleId="Koptekst">
    <w:name w:val="header"/>
    <w:basedOn w:val="Standaard"/>
    <w:link w:val="KoptekstChar"/>
    <w:uiPriority w:val="99"/>
    <w:rsid w:val="00A50BF0"/>
    <w:pPr>
      <w:tabs>
        <w:tab w:val="center" w:pos="4703"/>
        <w:tab w:val="right" w:pos="9406"/>
      </w:tabs>
      <w:spacing w:after="0" w:line="240" w:lineRule="auto"/>
    </w:pPr>
  </w:style>
  <w:style w:type="character" w:customStyle="1" w:styleId="KoptekstChar">
    <w:name w:val="Koptekst Char"/>
    <w:link w:val="Koptekst"/>
    <w:uiPriority w:val="99"/>
    <w:locked/>
    <w:rsid w:val="00275786"/>
    <w:rPr>
      <w:rFonts w:cs="Calibri"/>
      <w:sz w:val="22"/>
      <w:szCs w:val="22"/>
      <w:lang w:val="en-US" w:eastAsia="en-US"/>
    </w:rPr>
  </w:style>
  <w:style w:type="character" w:customStyle="1" w:styleId="st">
    <w:name w:val="st"/>
    <w:basedOn w:val="Standaardalinea-lettertype"/>
    <w:rsid w:val="009834A5"/>
  </w:style>
  <w:style w:type="paragraph" w:styleId="Normaalweb">
    <w:name w:val="Normal (Web)"/>
    <w:basedOn w:val="Standaard"/>
    <w:uiPriority w:val="99"/>
    <w:rsid w:val="00093665"/>
    <w:pPr>
      <w:widowControl/>
      <w:spacing w:before="100" w:after="100" w:line="240" w:lineRule="auto"/>
    </w:pPr>
    <w:rPr>
      <w:rFonts w:ascii="Times New Roman" w:eastAsia="Batang" w:hAnsi="Times New Roman" w:cs="Times New Roman"/>
      <w:sz w:val="24"/>
      <w:szCs w:val="20"/>
      <w:lang w:eastAsia="ko-KR"/>
    </w:rPr>
  </w:style>
  <w:style w:type="paragraph" w:styleId="Plattetekst">
    <w:name w:val="Body Text"/>
    <w:basedOn w:val="Standaard"/>
    <w:link w:val="PlattetekstChar"/>
    <w:rsid w:val="00093665"/>
    <w:pPr>
      <w:tabs>
        <w:tab w:val="left" w:pos="560"/>
        <w:tab w:val="left" w:pos="1120"/>
        <w:tab w:val="left" w:pos="1680"/>
        <w:tab w:val="left" w:pos="2240"/>
        <w:tab w:val="left" w:pos="2800"/>
        <w:tab w:val="left" w:pos="3360"/>
        <w:tab w:val="left" w:pos="3920"/>
        <w:tab w:val="left" w:pos="4480"/>
        <w:tab w:val="left" w:pos="5040"/>
        <w:tab w:val="left" w:pos="5600"/>
        <w:tab w:val="left" w:pos="6160"/>
        <w:tab w:val="left" w:pos="6720"/>
      </w:tabs>
      <w:autoSpaceDE w:val="0"/>
      <w:autoSpaceDN w:val="0"/>
      <w:adjustRightInd w:val="0"/>
      <w:spacing w:after="0" w:line="240" w:lineRule="auto"/>
    </w:pPr>
    <w:rPr>
      <w:rFonts w:ascii="Times New Roman" w:eastAsia="Times New Roman" w:hAnsi="Times New Roman" w:cs="Times New Roman"/>
      <w:color w:val="000000"/>
      <w:szCs w:val="20"/>
      <w:u w:val="single"/>
    </w:rPr>
  </w:style>
  <w:style w:type="character" w:customStyle="1" w:styleId="PlattetekstChar">
    <w:name w:val="Platte tekst Char"/>
    <w:basedOn w:val="Standaardalinea-lettertype"/>
    <w:link w:val="Plattetekst"/>
    <w:rsid w:val="00093665"/>
    <w:rPr>
      <w:rFonts w:ascii="Times New Roman" w:eastAsia="Times New Roman" w:hAnsi="Times New Roman"/>
      <w:color w:val="000000"/>
      <w:sz w:val="22"/>
      <w:u w:val="single"/>
      <w:lang w:val="en-US" w:eastAsia="en-US"/>
    </w:rPr>
  </w:style>
  <w:style w:type="paragraph" w:customStyle="1" w:styleId="Chapter">
    <w:name w:val="Chapter"/>
    <w:basedOn w:val="Standaard"/>
    <w:link w:val="ChapterChar"/>
    <w:rsid w:val="00710147"/>
    <w:pPr>
      <w:spacing w:before="120" w:after="20" w:line="240" w:lineRule="auto"/>
      <w:ind w:left="360" w:right="-20" w:hanging="360"/>
      <w:outlineLvl w:val="0"/>
    </w:pPr>
    <w:rPr>
      <w:rFonts w:asciiTheme="minorHAnsi" w:hAnsiTheme="minorHAnsi"/>
      <w:b/>
      <w:bCs/>
      <w:color w:val="3366CC"/>
      <w:sz w:val="28"/>
      <w:szCs w:val="28"/>
      <w:lang w:val="en-GB"/>
    </w:rPr>
  </w:style>
  <w:style w:type="paragraph" w:customStyle="1" w:styleId="Chapters">
    <w:name w:val="Chapters"/>
    <w:basedOn w:val="Lijstalinea"/>
    <w:link w:val="ChaptersChar"/>
    <w:qFormat/>
    <w:rsid w:val="00710147"/>
    <w:pPr>
      <w:numPr>
        <w:numId w:val="1"/>
      </w:numPr>
      <w:spacing w:before="240" w:after="20" w:line="240" w:lineRule="auto"/>
      <w:ind w:left="357" w:right="-23" w:hanging="357"/>
      <w:outlineLvl w:val="0"/>
    </w:pPr>
    <w:rPr>
      <w:b/>
      <w:bCs/>
      <w:color w:val="3366CC"/>
      <w:sz w:val="28"/>
      <w:szCs w:val="28"/>
      <w:lang w:val="en-GB"/>
    </w:rPr>
  </w:style>
  <w:style w:type="character" w:customStyle="1" w:styleId="ChapterChar">
    <w:name w:val="Chapter Char"/>
    <w:basedOn w:val="Standaardalinea-lettertype"/>
    <w:link w:val="Chapter"/>
    <w:rsid w:val="00710147"/>
    <w:rPr>
      <w:rFonts w:asciiTheme="minorHAnsi" w:hAnsiTheme="minorHAnsi" w:cs="Calibri"/>
      <w:b/>
      <w:bCs/>
      <w:color w:val="3366CC"/>
      <w:sz w:val="28"/>
      <w:szCs w:val="28"/>
      <w:lang w:val="en-GB" w:eastAsia="en-US"/>
    </w:rPr>
  </w:style>
  <w:style w:type="paragraph" w:customStyle="1" w:styleId="SubChapter">
    <w:name w:val="SubChapter"/>
    <w:basedOn w:val="Standaard"/>
    <w:link w:val="SubChapterChar"/>
    <w:qFormat/>
    <w:rsid w:val="00710147"/>
    <w:pPr>
      <w:spacing w:before="240" w:after="20" w:line="240" w:lineRule="auto"/>
      <w:ind w:right="130"/>
      <w:outlineLvl w:val="0"/>
    </w:pPr>
    <w:rPr>
      <w:b/>
      <w:bCs/>
      <w:color w:val="3366CC"/>
      <w:sz w:val="24"/>
      <w:szCs w:val="24"/>
      <w:lang w:val="en-GB"/>
    </w:rPr>
  </w:style>
  <w:style w:type="character" w:customStyle="1" w:styleId="LijstalineaChar">
    <w:name w:val="Lijstalinea Char"/>
    <w:basedOn w:val="Standaardalinea-lettertype"/>
    <w:link w:val="Lijstalinea"/>
    <w:uiPriority w:val="34"/>
    <w:rsid w:val="00710147"/>
    <w:rPr>
      <w:sz w:val="22"/>
      <w:szCs w:val="22"/>
      <w:lang w:val="en-US" w:eastAsia="en-US"/>
    </w:rPr>
  </w:style>
  <w:style w:type="character" w:customStyle="1" w:styleId="ChaptersChar">
    <w:name w:val="Chapters Char"/>
    <w:basedOn w:val="LijstalineaChar"/>
    <w:link w:val="Chapters"/>
    <w:rsid w:val="00710147"/>
    <w:rPr>
      <w:b/>
      <w:bCs/>
      <w:color w:val="3366CC"/>
      <w:sz w:val="28"/>
      <w:szCs w:val="28"/>
      <w:lang w:val="en-GB" w:eastAsia="en-US"/>
    </w:rPr>
  </w:style>
  <w:style w:type="paragraph" w:customStyle="1" w:styleId="SubSubChapter">
    <w:name w:val="SubSubChapter"/>
    <w:basedOn w:val="Standaard"/>
    <w:link w:val="SubSubChapterChar"/>
    <w:qFormat/>
    <w:rsid w:val="00710147"/>
    <w:pPr>
      <w:spacing w:before="240" w:after="20" w:line="240" w:lineRule="auto"/>
      <w:outlineLvl w:val="0"/>
    </w:pPr>
    <w:rPr>
      <w:b/>
      <w:bCs/>
      <w:i/>
      <w:iCs/>
      <w:color w:val="3366CC"/>
      <w:lang w:val="en-GB"/>
    </w:rPr>
  </w:style>
  <w:style w:type="character" w:customStyle="1" w:styleId="SubChapterChar">
    <w:name w:val="SubChapter Char"/>
    <w:basedOn w:val="Standaardalinea-lettertype"/>
    <w:link w:val="SubChapter"/>
    <w:rsid w:val="00710147"/>
    <w:rPr>
      <w:rFonts w:cs="Calibri"/>
      <w:b/>
      <w:bCs/>
      <w:color w:val="3366CC"/>
      <w:sz w:val="24"/>
      <w:szCs w:val="24"/>
      <w:lang w:val="en-GB" w:eastAsia="en-US"/>
    </w:rPr>
  </w:style>
  <w:style w:type="character" w:styleId="Zwaar">
    <w:name w:val="Strong"/>
    <w:basedOn w:val="Standaardalinea-lettertype"/>
    <w:qFormat/>
    <w:locked/>
    <w:rsid w:val="00964944"/>
    <w:rPr>
      <w:b/>
      <w:bCs/>
    </w:rPr>
  </w:style>
  <w:style w:type="character" w:customStyle="1" w:styleId="SubSubChapterChar">
    <w:name w:val="SubSubChapter Char"/>
    <w:basedOn w:val="Standaardalinea-lettertype"/>
    <w:link w:val="SubSubChapter"/>
    <w:rsid w:val="00710147"/>
    <w:rPr>
      <w:rFonts w:cs="Calibri"/>
      <w:b/>
      <w:bCs/>
      <w:i/>
      <w:iCs/>
      <w:color w:val="3366CC"/>
      <w:sz w:val="22"/>
      <w:szCs w:val="22"/>
      <w:lang w:val="en-GB" w:eastAsia="en-US"/>
    </w:rPr>
  </w:style>
  <w:style w:type="character" w:customStyle="1" w:styleId="Kop5Char">
    <w:name w:val="Kop 5 Char"/>
    <w:basedOn w:val="Standaardalinea-lettertype"/>
    <w:link w:val="Kop5"/>
    <w:rsid w:val="00964944"/>
    <w:rPr>
      <w:rFonts w:asciiTheme="majorHAnsi" w:eastAsiaTheme="majorEastAsia" w:hAnsiTheme="majorHAnsi" w:cstheme="majorBidi"/>
      <w:color w:val="243F60" w:themeColor="accent1" w:themeShade="7F"/>
      <w:sz w:val="22"/>
      <w:szCs w:val="22"/>
      <w:lang w:val="en-US" w:eastAsia="en-US"/>
    </w:rPr>
  </w:style>
  <w:style w:type="character" w:customStyle="1" w:styleId="Kop6Char">
    <w:name w:val="Kop 6 Char"/>
    <w:basedOn w:val="Standaardalinea-lettertype"/>
    <w:link w:val="Kop6"/>
    <w:rsid w:val="00964944"/>
    <w:rPr>
      <w:rFonts w:asciiTheme="majorHAnsi" w:eastAsiaTheme="majorEastAsia" w:hAnsiTheme="majorHAnsi" w:cstheme="majorBidi"/>
      <w:i/>
      <w:iCs/>
      <w:color w:val="243F60" w:themeColor="accent1" w:themeShade="7F"/>
      <w:sz w:val="22"/>
      <w:szCs w:val="22"/>
      <w:lang w:val="en-US" w:eastAsia="en-US"/>
    </w:rPr>
  </w:style>
  <w:style w:type="character" w:styleId="Tekstvantijdelijkeaanduiding">
    <w:name w:val="Placeholder Text"/>
    <w:basedOn w:val="Standaardalinea-lettertype"/>
    <w:uiPriority w:val="99"/>
    <w:semiHidden/>
    <w:rsid w:val="00964944"/>
    <w:rPr>
      <w:color w:val="808080"/>
    </w:rPr>
  </w:style>
  <w:style w:type="paragraph" w:customStyle="1" w:styleId="Default">
    <w:name w:val="Default"/>
    <w:rsid w:val="00825BA4"/>
    <w:pPr>
      <w:autoSpaceDE w:val="0"/>
      <w:autoSpaceDN w:val="0"/>
      <w:adjustRightInd w:val="0"/>
    </w:pPr>
    <w:rPr>
      <w:rFonts w:ascii="Franklin Gothic Book" w:hAnsi="Franklin Gothic Book" w:cs="Franklin Gothic Book"/>
      <w:color w:val="000000"/>
      <w:sz w:val="24"/>
      <w:szCs w:val="24"/>
      <w:lang w:val="en-US"/>
    </w:rPr>
  </w:style>
  <w:style w:type="character" w:customStyle="1" w:styleId="cit-publ-loc">
    <w:name w:val="cit-publ-loc"/>
    <w:basedOn w:val="Standaardalinea-lettertype"/>
    <w:rsid w:val="00B97065"/>
  </w:style>
  <w:style w:type="paragraph" w:styleId="Geenafstand">
    <w:name w:val="No Spacing"/>
    <w:uiPriority w:val="1"/>
    <w:qFormat/>
    <w:rsid w:val="00356273"/>
    <w:rPr>
      <w:rFonts w:asciiTheme="minorHAnsi" w:eastAsiaTheme="minorHAnsi" w:hAnsiTheme="minorHAnsi" w:cstheme="minorBidi"/>
      <w:sz w:val="22"/>
      <w:szCs w:val="22"/>
      <w:lang w:val="en-GB" w:eastAsia="en-US"/>
    </w:rPr>
  </w:style>
  <w:style w:type="table" w:customStyle="1" w:styleId="Tabelraster1">
    <w:name w:val="Tabelraster1"/>
    <w:basedOn w:val="Standaardtabel"/>
    <w:next w:val="Tabelraster"/>
    <w:rsid w:val="00442CED"/>
    <w:pPr>
      <w:widowControl w:val="0"/>
      <w:overflowPunct w:val="0"/>
      <w:autoSpaceDE w:val="0"/>
      <w:autoSpaceDN w:val="0"/>
      <w:adjustRightInd w:val="0"/>
    </w:pPr>
    <w:rPr>
      <w:rFonts w:ascii="Times New Roman" w:eastAsia="Times New Roman" w:hAnsi="Times New Roman"/>
      <w:lang w:val="en-GB"/>
    </w:rPr>
    <w:tblPr>
      <w:tblInd w:w="0" w:type="nil"/>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table" w:customStyle="1" w:styleId="Tabelraster2">
    <w:name w:val="Tabelraster2"/>
    <w:basedOn w:val="Standaardtabel"/>
    <w:next w:val="Tabelraster"/>
    <w:rsid w:val="009D039B"/>
    <w:pPr>
      <w:widowControl w:val="0"/>
      <w:overflowPunct w:val="0"/>
      <w:autoSpaceDE w:val="0"/>
      <w:autoSpaceDN w:val="0"/>
      <w:adjustRightInd w:val="0"/>
    </w:pPr>
    <w:rPr>
      <w:rFonts w:ascii="Times New Roman" w:eastAsia="Times New Roman" w:hAnsi="Times New Roman"/>
      <w:lang w:val="en-GB"/>
    </w:rPr>
    <w:tblPr>
      <w:tblInd w:w="0" w:type="nil"/>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table" w:customStyle="1" w:styleId="Tabelraster3">
    <w:name w:val="Tabelraster3"/>
    <w:basedOn w:val="Standaardtabel"/>
    <w:next w:val="Tabelraster"/>
    <w:rsid w:val="002A6308"/>
    <w:pPr>
      <w:widowControl w:val="0"/>
      <w:overflowPunct w:val="0"/>
      <w:autoSpaceDE w:val="0"/>
      <w:autoSpaceDN w:val="0"/>
      <w:adjustRightInd w:val="0"/>
    </w:pPr>
    <w:rPr>
      <w:rFonts w:ascii="Times New Roman" w:eastAsia="Times New Roman" w:hAnsi="Times New Roman"/>
      <w:lang w:val="en-GB"/>
    </w:rPr>
    <w:tblPr>
      <w:tblInd w:w="0" w:type="nil"/>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character" w:styleId="Onopgelostemelding">
    <w:name w:val="Unresolved Mention"/>
    <w:basedOn w:val="Standaardalinea-lettertype"/>
    <w:uiPriority w:val="99"/>
    <w:semiHidden/>
    <w:unhideWhenUsed/>
    <w:rsid w:val="0073335B"/>
    <w:rPr>
      <w:color w:val="605E5C"/>
      <w:shd w:val="clear" w:color="auto" w:fill="E1DFDD"/>
    </w:rPr>
  </w:style>
  <w:style w:type="table" w:customStyle="1" w:styleId="Tabelraster4">
    <w:name w:val="Tabelraster4"/>
    <w:basedOn w:val="Standaardtabel"/>
    <w:next w:val="Tabelraster"/>
    <w:uiPriority w:val="39"/>
    <w:rsid w:val="00560676"/>
    <w:rPr>
      <w:sz w:val="22"/>
      <w:szCs w:val="22"/>
      <w:lang w:val="en-NL" w:eastAsia="en-US"/>
    </w:r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table" w:customStyle="1" w:styleId="Tabelraster5">
    <w:name w:val="Tabelraster5"/>
    <w:basedOn w:val="Standaardtabel"/>
    <w:next w:val="Tabelraster"/>
    <w:rsid w:val="0057096A"/>
    <w:pPr>
      <w:widowControl w:val="0"/>
      <w:overflowPunct w:val="0"/>
      <w:autoSpaceDE w:val="0"/>
      <w:autoSpaceDN w:val="0"/>
      <w:adjustRightInd w:val="0"/>
    </w:pPr>
    <w:rPr>
      <w:rFonts w:ascii="Times New Roman" w:eastAsia="Times New Roman" w:hAnsi="Times New Roman"/>
      <w:lang w:val="en-GB"/>
    </w:rPr>
    <w:tblPr>
      <w:tblInd w:w="0" w:type="nil"/>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paragraph" w:styleId="Kopvaninhoudsopgave">
    <w:name w:val="TOC Heading"/>
    <w:basedOn w:val="Kop1"/>
    <w:next w:val="Standaard"/>
    <w:uiPriority w:val="39"/>
    <w:unhideWhenUsed/>
    <w:qFormat/>
    <w:rsid w:val="004C484E"/>
    <w:pPr>
      <w:keepLines/>
      <w:spacing w:before="240" w:line="259" w:lineRule="auto"/>
      <w:outlineLvl w:val="9"/>
    </w:pPr>
    <w:rPr>
      <w:rFonts w:asciiTheme="majorHAnsi" w:eastAsiaTheme="majorEastAsia" w:hAnsiTheme="majorHAnsi" w:cstheme="majorBidi"/>
      <w:b w:val="0"/>
      <w:bCs w:val="0"/>
      <w:color w:val="365F91" w:themeColor="accent1" w:themeShade="BF"/>
      <w:sz w:val="32"/>
      <w:szCs w:val="32"/>
      <w:lang w:val="en-NL" w:eastAsia="en-NL"/>
    </w:rPr>
  </w:style>
  <w:style w:type="character" w:styleId="GevolgdeHyperlink">
    <w:name w:val="FollowedHyperlink"/>
    <w:basedOn w:val="Standaardalinea-lettertype"/>
    <w:uiPriority w:val="99"/>
    <w:semiHidden/>
    <w:unhideWhenUsed/>
    <w:rsid w:val="00186F39"/>
    <w:rPr>
      <w:color w:val="800080" w:themeColor="followedHyperlink"/>
      <w:u w:val="single"/>
    </w:rPr>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divs>
    <w:div w:id="85805180">
      <w:bodyDiv w:val="1"/>
      <w:marLeft w:val="0"/>
      <w:marRight w:val="0"/>
      <w:marTop w:val="0"/>
      <w:marBottom w:val="0"/>
      <w:divBdr>
        <w:top w:val="none" w:sz="0" w:space="0" w:color="auto"/>
        <w:left w:val="none" w:sz="0" w:space="0" w:color="auto"/>
        <w:bottom w:val="none" w:sz="0" w:space="0" w:color="auto"/>
        <w:right w:val="none" w:sz="0" w:space="0" w:color="auto"/>
      </w:divBdr>
    </w:div>
    <w:div w:id="234751404">
      <w:bodyDiv w:val="1"/>
      <w:marLeft w:val="0"/>
      <w:marRight w:val="0"/>
      <w:marTop w:val="0"/>
      <w:marBottom w:val="0"/>
      <w:divBdr>
        <w:top w:val="none" w:sz="0" w:space="0" w:color="auto"/>
        <w:left w:val="none" w:sz="0" w:space="0" w:color="auto"/>
        <w:bottom w:val="none" w:sz="0" w:space="0" w:color="auto"/>
        <w:right w:val="none" w:sz="0" w:space="0" w:color="auto"/>
      </w:divBdr>
      <w:divsChild>
        <w:div w:id="377626456">
          <w:marLeft w:val="0"/>
          <w:marRight w:val="0"/>
          <w:marTop w:val="0"/>
          <w:marBottom w:val="0"/>
          <w:divBdr>
            <w:top w:val="none" w:sz="0" w:space="0" w:color="auto"/>
            <w:left w:val="none" w:sz="0" w:space="0" w:color="auto"/>
            <w:bottom w:val="none" w:sz="0" w:space="0" w:color="auto"/>
            <w:right w:val="none" w:sz="0" w:space="0" w:color="auto"/>
          </w:divBdr>
          <w:divsChild>
            <w:div w:id="320618317">
              <w:marLeft w:val="0"/>
              <w:marRight w:val="0"/>
              <w:marTop w:val="0"/>
              <w:marBottom w:val="0"/>
              <w:divBdr>
                <w:top w:val="none" w:sz="0" w:space="0" w:color="auto"/>
                <w:left w:val="none" w:sz="0" w:space="0" w:color="auto"/>
                <w:bottom w:val="none" w:sz="0" w:space="0" w:color="auto"/>
                <w:right w:val="none" w:sz="0" w:space="0" w:color="auto"/>
              </w:divBdr>
            </w:div>
          </w:divsChild>
        </w:div>
      </w:divsChild>
    </w:div>
    <w:div w:id="275333306">
      <w:bodyDiv w:val="1"/>
      <w:marLeft w:val="0"/>
      <w:marRight w:val="0"/>
      <w:marTop w:val="0"/>
      <w:marBottom w:val="0"/>
      <w:divBdr>
        <w:top w:val="none" w:sz="0" w:space="0" w:color="auto"/>
        <w:left w:val="none" w:sz="0" w:space="0" w:color="auto"/>
        <w:bottom w:val="none" w:sz="0" w:space="0" w:color="auto"/>
        <w:right w:val="none" w:sz="0" w:space="0" w:color="auto"/>
      </w:divBdr>
      <w:divsChild>
        <w:div w:id="2144886281">
          <w:marLeft w:val="0"/>
          <w:marRight w:val="0"/>
          <w:marTop w:val="0"/>
          <w:marBottom w:val="0"/>
          <w:divBdr>
            <w:top w:val="none" w:sz="0" w:space="0" w:color="auto"/>
            <w:left w:val="none" w:sz="0" w:space="0" w:color="auto"/>
            <w:bottom w:val="none" w:sz="0" w:space="0" w:color="auto"/>
            <w:right w:val="none" w:sz="0" w:space="0" w:color="auto"/>
          </w:divBdr>
        </w:div>
      </w:divsChild>
    </w:div>
    <w:div w:id="320891666">
      <w:bodyDiv w:val="1"/>
      <w:marLeft w:val="0"/>
      <w:marRight w:val="0"/>
      <w:marTop w:val="0"/>
      <w:marBottom w:val="0"/>
      <w:divBdr>
        <w:top w:val="none" w:sz="0" w:space="0" w:color="auto"/>
        <w:left w:val="none" w:sz="0" w:space="0" w:color="auto"/>
        <w:bottom w:val="none" w:sz="0" w:space="0" w:color="auto"/>
        <w:right w:val="none" w:sz="0" w:space="0" w:color="auto"/>
      </w:divBdr>
      <w:divsChild>
        <w:div w:id="433787926">
          <w:marLeft w:val="547"/>
          <w:marRight w:val="0"/>
          <w:marTop w:val="154"/>
          <w:marBottom w:val="0"/>
          <w:divBdr>
            <w:top w:val="none" w:sz="0" w:space="0" w:color="auto"/>
            <w:left w:val="none" w:sz="0" w:space="0" w:color="auto"/>
            <w:bottom w:val="none" w:sz="0" w:space="0" w:color="auto"/>
            <w:right w:val="none" w:sz="0" w:space="0" w:color="auto"/>
          </w:divBdr>
        </w:div>
        <w:div w:id="573857467">
          <w:marLeft w:val="547"/>
          <w:marRight w:val="0"/>
          <w:marTop w:val="154"/>
          <w:marBottom w:val="0"/>
          <w:divBdr>
            <w:top w:val="none" w:sz="0" w:space="0" w:color="auto"/>
            <w:left w:val="none" w:sz="0" w:space="0" w:color="auto"/>
            <w:bottom w:val="none" w:sz="0" w:space="0" w:color="auto"/>
            <w:right w:val="none" w:sz="0" w:space="0" w:color="auto"/>
          </w:divBdr>
        </w:div>
        <w:div w:id="771629425">
          <w:marLeft w:val="547"/>
          <w:marRight w:val="0"/>
          <w:marTop w:val="154"/>
          <w:marBottom w:val="0"/>
          <w:divBdr>
            <w:top w:val="none" w:sz="0" w:space="0" w:color="auto"/>
            <w:left w:val="none" w:sz="0" w:space="0" w:color="auto"/>
            <w:bottom w:val="none" w:sz="0" w:space="0" w:color="auto"/>
            <w:right w:val="none" w:sz="0" w:space="0" w:color="auto"/>
          </w:divBdr>
        </w:div>
        <w:div w:id="911739185">
          <w:marLeft w:val="547"/>
          <w:marRight w:val="0"/>
          <w:marTop w:val="154"/>
          <w:marBottom w:val="0"/>
          <w:divBdr>
            <w:top w:val="none" w:sz="0" w:space="0" w:color="auto"/>
            <w:left w:val="none" w:sz="0" w:space="0" w:color="auto"/>
            <w:bottom w:val="none" w:sz="0" w:space="0" w:color="auto"/>
            <w:right w:val="none" w:sz="0" w:space="0" w:color="auto"/>
          </w:divBdr>
        </w:div>
        <w:div w:id="1531988418">
          <w:marLeft w:val="547"/>
          <w:marRight w:val="0"/>
          <w:marTop w:val="154"/>
          <w:marBottom w:val="0"/>
          <w:divBdr>
            <w:top w:val="none" w:sz="0" w:space="0" w:color="auto"/>
            <w:left w:val="none" w:sz="0" w:space="0" w:color="auto"/>
            <w:bottom w:val="none" w:sz="0" w:space="0" w:color="auto"/>
            <w:right w:val="none" w:sz="0" w:space="0" w:color="auto"/>
          </w:divBdr>
        </w:div>
        <w:div w:id="1841919705">
          <w:marLeft w:val="547"/>
          <w:marRight w:val="0"/>
          <w:marTop w:val="154"/>
          <w:marBottom w:val="0"/>
          <w:divBdr>
            <w:top w:val="none" w:sz="0" w:space="0" w:color="auto"/>
            <w:left w:val="none" w:sz="0" w:space="0" w:color="auto"/>
            <w:bottom w:val="none" w:sz="0" w:space="0" w:color="auto"/>
            <w:right w:val="none" w:sz="0" w:space="0" w:color="auto"/>
          </w:divBdr>
        </w:div>
      </w:divsChild>
    </w:div>
    <w:div w:id="757867184">
      <w:bodyDiv w:val="1"/>
      <w:marLeft w:val="0"/>
      <w:marRight w:val="0"/>
      <w:marTop w:val="0"/>
      <w:marBottom w:val="0"/>
      <w:divBdr>
        <w:top w:val="none" w:sz="0" w:space="0" w:color="auto"/>
        <w:left w:val="none" w:sz="0" w:space="0" w:color="auto"/>
        <w:bottom w:val="none" w:sz="0" w:space="0" w:color="auto"/>
        <w:right w:val="none" w:sz="0" w:space="0" w:color="auto"/>
      </w:divBdr>
    </w:div>
    <w:div w:id="1051462975">
      <w:bodyDiv w:val="1"/>
      <w:marLeft w:val="0"/>
      <w:marRight w:val="0"/>
      <w:marTop w:val="0"/>
      <w:marBottom w:val="0"/>
      <w:divBdr>
        <w:top w:val="none" w:sz="0" w:space="0" w:color="auto"/>
        <w:left w:val="none" w:sz="0" w:space="0" w:color="auto"/>
        <w:bottom w:val="none" w:sz="0" w:space="0" w:color="auto"/>
        <w:right w:val="none" w:sz="0" w:space="0" w:color="auto"/>
      </w:divBdr>
    </w:div>
    <w:div w:id="1188522789">
      <w:bodyDiv w:val="1"/>
      <w:marLeft w:val="0"/>
      <w:marRight w:val="0"/>
      <w:marTop w:val="0"/>
      <w:marBottom w:val="0"/>
      <w:divBdr>
        <w:top w:val="none" w:sz="0" w:space="0" w:color="auto"/>
        <w:left w:val="none" w:sz="0" w:space="0" w:color="auto"/>
        <w:bottom w:val="none" w:sz="0" w:space="0" w:color="auto"/>
        <w:right w:val="none" w:sz="0" w:space="0" w:color="auto"/>
      </w:divBdr>
      <w:divsChild>
        <w:div w:id="831261248">
          <w:marLeft w:val="0"/>
          <w:marRight w:val="0"/>
          <w:marTop w:val="0"/>
          <w:marBottom w:val="0"/>
          <w:divBdr>
            <w:top w:val="none" w:sz="0" w:space="0" w:color="auto"/>
            <w:left w:val="none" w:sz="0" w:space="0" w:color="auto"/>
            <w:bottom w:val="none" w:sz="0" w:space="0" w:color="auto"/>
            <w:right w:val="none" w:sz="0" w:space="0" w:color="auto"/>
          </w:divBdr>
          <w:divsChild>
            <w:div w:id="628049719">
              <w:marLeft w:val="0"/>
              <w:marRight w:val="0"/>
              <w:marTop w:val="0"/>
              <w:marBottom w:val="0"/>
              <w:divBdr>
                <w:top w:val="none" w:sz="0" w:space="0" w:color="auto"/>
                <w:left w:val="none" w:sz="0" w:space="0" w:color="auto"/>
                <w:bottom w:val="none" w:sz="0" w:space="0" w:color="auto"/>
                <w:right w:val="none" w:sz="0" w:space="0" w:color="auto"/>
              </w:divBdr>
            </w:div>
            <w:div w:id="1689983002">
              <w:marLeft w:val="0"/>
              <w:marRight w:val="0"/>
              <w:marTop w:val="0"/>
              <w:marBottom w:val="0"/>
              <w:divBdr>
                <w:top w:val="none" w:sz="0" w:space="0" w:color="auto"/>
                <w:left w:val="none" w:sz="0" w:space="0" w:color="auto"/>
                <w:bottom w:val="none" w:sz="0" w:space="0" w:color="auto"/>
                <w:right w:val="none" w:sz="0" w:space="0" w:color="auto"/>
              </w:divBdr>
            </w:div>
          </w:divsChild>
        </w:div>
      </w:divsChild>
    </w:div>
    <w:div w:id="1418163768">
      <w:marLeft w:val="0"/>
      <w:marRight w:val="0"/>
      <w:marTop w:val="0"/>
      <w:marBottom w:val="0"/>
      <w:divBdr>
        <w:top w:val="none" w:sz="0" w:space="0" w:color="auto"/>
        <w:left w:val="none" w:sz="0" w:space="0" w:color="auto"/>
        <w:bottom w:val="none" w:sz="0" w:space="0" w:color="auto"/>
        <w:right w:val="none" w:sz="0" w:space="0" w:color="auto"/>
      </w:divBdr>
    </w:div>
    <w:div w:id="1511023830">
      <w:bodyDiv w:val="1"/>
      <w:marLeft w:val="0"/>
      <w:marRight w:val="0"/>
      <w:marTop w:val="0"/>
      <w:marBottom w:val="0"/>
      <w:divBdr>
        <w:top w:val="none" w:sz="0" w:space="0" w:color="auto"/>
        <w:left w:val="none" w:sz="0" w:space="0" w:color="auto"/>
        <w:bottom w:val="none" w:sz="0" w:space="0" w:color="auto"/>
        <w:right w:val="none" w:sz="0" w:space="0" w:color="auto"/>
      </w:divBdr>
    </w:div>
    <w:div w:id="1522084794">
      <w:bodyDiv w:val="1"/>
      <w:marLeft w:val="0"/>
      <w:marRight w:val="0"/>
      <w:marTop w:val="0"/>
      <w:marBottom w:val="0"/>
      <w:divBdr>
        <w:top w:val="none" w:sz="0" w:space="0" w:color="auto"/>
        <w:left w:val="none" w:sz="0" w:space="0" w:color="auto"/>
        <w:bottom w:val="none" w:sz="0" w:space="0" w:color="auto"/>
        <w:right w:val="none" w:sz="0" w:space="0" w:color="auto"/>
      </w:divBdr>
    </w:div>
    <w:div w:id="1755592565">
      <w:bodyDiv w:val="1"/>
      <w:marLeft w:val="0"/>
      <w:marRight w:val="0"/>
      <w:marTop w:val="0"/>
      <w:marBottom w:val="0"/>
      <w:divBdr>
        <w:top w:val="none" w:sz="0" w:space="0" w:color="auto"/>
        <w:left w:val="none" w:sz="0" w:space="0" w:color="auto"/>
        <w:bottom w:val="none" w:sz="0" w:space="0" w:color="auto"/>
        <w:right w:val="none" w:sz="0" w:space="0" w:color="auto"/>
      </w:divBdr>
    </w:div>
    <w:div w:id="1830365675">
      <w:bodyDiv w:val="1"/>
      <w:marLeft w:val="0"/>
      <w:marRight w:val="0"/>
      <w:marTop w:val="0"/>
      <w:marBottom w:val="0"/>
      <w:divBdr>
        <w:top w:val="none" w:sz="0" w:space="0" w:color="auto"/>
        <w:left w:val="none" w:sz="0" w:space="0" w:color="auto"/>
        <w:bottom w:val="none" w:sz="0" w:space="0" w:color="auto"/>
        <w:right w:val="none" w:sz="0" w:space="0" w:color="auto"/>
      </w:divBdr>
    </w:div>
    <w:div w:id="1960183268">
      <w:bodyDiv w:val="1"/>
      <w:marLeft w:val="0"/>
      <w:marRight w:val="0"/>
      <w:marTop w:val="0"/>
      <w:marBottom w:val="0"/>
      <w:divBdr>
        <w:top w:val="none" w:sz="0" w:space="0" w:color="auto"/>
        <w:left w:val="none" w:sz="0" w:space="0" w:color="auto"/>
        <w:bottom w:val="none" w:sz="0" w:space="0" w:color="auto"/>
        <w:right w:val="none" w:sz="0" w:space="0" w:color="auto"/>
      </w:divBdr>
    </w:div>
  </w:divs>
  <w:optimizeForBrowser/>
</w:webSettings>
</file>

<file path=word/_rels/document.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numbering" Target="numbering.xml"/><Relationship Id="rId47" Type="http://schemas.openxmlformats.org/officeDocument/2006/relationships/endnotes" Target="endnotes.xml"/><Relationship Id="rId63" Type="http://schemas.openxmlformats.org/officeDocument/2006/relationships/hyperlink" Target="https://doi.org/10.1007/s41347-020-00134-x" TargetMode="External"/><Relationship Id="rId68" Type="http://schemas.openxmlformats.org/officeDocument/2006/relationships/hyperlink" Target="https://doi.org/10.5539/cis.v14n4p36" TargetMode="Externa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image" Target="media/image6.png"/><Relationship Id="rId58" Type="http://schemas.openxmlformats.org/officeDocument/2006/relationships/hyperlink" Target="https://nilson.itch.io/whenever-you-can-" TargetMode="External"/><Relationship Id="rId74" Type="http://schemas.openxmlformats.org/officeDocument/2006/relationships/hyperlink" Target="https://liveeur-my.sharepoint.com/personal/458017jb_eur_nl/Documents/%09https:/doi.org/10.1111/j.1744-" TargetMode="External"/><Relationship Id="rId79" Type="http://schemas.openxmlformats.org/officeDocument/2006/relationships/fontTable" Target="fontTable.xml"/><Relationship Id="rId5" Type="http://schemas.openxmlformats.org/officeDocument/2006/relationships/customXml" Target="../customXml/item5.xml"/><Relationship Id="rId61" Type="http://schemas.openxmlformats.org/officeDocument/2006/relationships/hyperlink" Target="https://liveeur-my.sharepoint.com/personal/458017jb_eur_nl/Documents/%09https:/doi.org/10.1016/s2215-0366(14)70386-4" TargetMode="Externa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tyles" Target="styles.xml"/><Relationship Id="rId48" Type="http://schemas.openxmlformats.org/officeDocument/2006/relationships/image" Target="media/image1.jpg"/><Relationship Id="rId56" Type="http://schemas.openxmlformats.org/officeDocument/2006/relationships/hyperlink" Target="https://doi.org/10.1037/13620-" TargetMode="External"/><Relationship Id="rId64" Type="http://schemas.openxmlformats.org/officeDocument/2006/relationships/hyperlink" Target="https://www.ncbi.nlm.nih.gov/books/NBK559031/" TargetMode="External"/><Relationship Id="rId69" Type="http://schemas.openxmlformats.org/officeDocument/2006/relationships/hyperlink" Target="https://doi.org/10.1037/a0012051" TargetMode="External"/><Relationship Id="rId77" Type="http://schemas.openxmlformats.org/officeDocument/2006/relationships/hyperlink" Target="https://www.gamingbible.co.uk/features/pc-%09before-i-forget-highlights-the-reality-of-living-with-dementia-20200707" TargetMode="External"/><Relationship Id="rId8" Type="http://schemas.openxmlformats.org/officeDocument/2006/relationships/customXml" Target="../customXml/item8.xml"/><Relationship Id="rId51" Type="http://schemas.openxmlformats.org/officeDocument/2006/relationships/image" Target="media/image4.jpeg"/><Relationship Id="rId72" Type="http://schemas.openxmlformats.org/officeDocument/2006/relationships/hyperlink" Target="https://venturebeat.com/2019/07/09/take-this-game-developers-face-serious-mental-health-" TargetMode="External"/><Relationship Id="rId80" Type="http://schemas.openxmlformats.org/officeDocument/2006/relationships/glossaryDocument" Target="glossary/document.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footnotes" Target="footnotes.xml"/><Relationship Id="rId59" Type="http://schemas.openxmlformats.org/officeDocument/2006/relationships/hyperlink" Target="https://doi.org/10.1145/3411764.3445286" TargetMode="External"/><Relationship Id="rId67" Type="http://schemas.openxmlformats.org/officeDocument/2006/relationships/hyperlink" Target="https://doi.org/10.1037/ppm0000186" TargetMode="Externa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image" Target="media/image7.png"/><Relationship Id="rId62" Type="http://schemas.openxmlformats.org/officeDocument/2006/relationships/hyperlink" Target="%20https://doi.org/10.1007/s11469-020-%0900422-w" TargetMode="External"/><Relationship Id="rId70" Type="http://schemas.openxmlformats.org/officeDocument/2006/relationships/hyperlink" Target="https://doi.org/10.1093/tbm/ibz028" TargetMode="External"/><Relationship Id="rId75" Type="http://schemas.openxmlformats.org/officeDocument/2006/relationships/hyperlink" Target="https://doi.org/10.1089/g4h.2020.0060" TargetMode="Externa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image" Target="media/image2.jpeg"/><Relationship Id="rId57" Type="http://schemas.openxmlformats.org/officeDocument/2006/relationships/hyperlink" Target="https://doi.org/10.4324/9781315435978" TargetMode="Externa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ettings" Target="settings.xml"/><Relationship Id="rId52" Type="http://schemas.openxmlformats.org/officeDocument/2006/relationships/image" Target="media/image5.png"/><Relationship Id="rId60" Type="http://schemas.openxmlformats.org/officeDocument/2006/relationships/hyperlink" Target="https://www.aidaderidder.com/herald/" TargetMode="External"/><Relationship Id="rId65" Type="http://schemas.openxmlformats.org/officeDocument/2006/relationships/hyperlink" Target="https://doi.org/10.1177/15554120211056125" TargetMode="External"/><Relationship Id="rId73" Type="http://schemas.openxmlformats.org/officeDocument/2006/relationships/hyperlink" Target="https://doi.org/10.1556/2006.2021.00016" TargetMode="External"/><Relationship Id="rId78" Type="http://schemas.openxmlformats.org/officeDocument/2006/relationships/header" Target="header1.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image" Target="media/image3.jpeg"/><Relationship Id="rId55" Type="http://schemas.openxmlformats.org/officeDocument/2006/relationships/hyperlink" Target="file:///C:\Users\Jesse\Desktop\%09https:\doi.org\10.4018\978-1-" TargetMode="External"/><Relationship Id="rId76" Type="http://schemas.openxmlformats.org/officeDocument/2006/relationships/hyperlink" Target="https://doi.org/10.1080/13645579.2016.1269505" TargetMode="External"/><Relationship Id="rId7" Type="http://schemas.openxmlformats.org/officeDocument/2006/relationships/customXml" Target="../customXml/item7.xml"/><Relationship Id="rId71" Type="http://schemas.openxmlformats.org/officeDocument/2006/relationships/hyperlink" Target="https://doi.org/10.1007/s11469-017-9756-9" TargetMode="Externa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webSettings" Target="webSettings.xml"/><Relationship Id="rId66" Type="http://schemas.openxmlformats.org/officeDocument/2006/relationships/hyperlink" Target="https://www.yipyip.nl/portfolio/vil-%09du-app/" TargetMode="External"/></Relationships>
</file>

<file path=word/glossary/_rels/document.xml.rels><?xml version="1.0" encoding="UTF-8" standalone="yes"?>
<Relationships xmlns="http://schemas.openxmlformats.org/package/2006/relationships"><Relationship Id="rId3" Type="http://schemas.openxmlformats.org/officeDocument/2006/relationships/webSettings" Target="webSettings.xml"/><Relationship Id="rId2" Type="http://schemas.openxmlformats.org/officeDocument/2006/relationships/settings" Target="settings.xml"/><Relationship Id="rId1" Type="http://schemas.openxmlformats.org/officeDocument/2006/relationships/styles" Target="styles.xml"/><Relationship Id="rId4" Type="http://schemas.openxmlformats.org/officeDocument/2006/relationships/fontTable" Target="fontTable.xml"/></Relationships>
</file>

<file path=word/glossary/document.xml><?xml version="1.0" encoding="utf-8"?>
<w:glossary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docParts>
    <w:docPart>
      <w:docPartPr>
        <w:name w:val="59B1D776D84E451187C48FF59C46BCF3"/>
        <w:category>
          <w:name w:val="General"/>
          <w:gallery w:val="placeholder"/>
        </w:category>
        <w:types>
          <w:type w:val="bbPlcHdr"/>
        </w:types>
        <w:behaviors>
          <w:behavior w:val="content"/>
        </w:behaviors>
        <w:guid w:val="{82BA5FA7-9F01-4FBF-8D26-1B1334CC5130}"/>
      </w:docPartPr>
      <w:docPartBody>
        <w:p w:rsidR="00503F53" w:rsidRDefault="00CA6BEC" w:rsidP="00CA6BEC">
          <w:pPr>
            <w:pStyle w:val="59B1D776D84E451187C48FF59C46BCF35"/>
          </w:pPr>
          <w:r w:rsidRPr="005B4CF9">
            <w:rPr>
              <w:rStyle w:val="Tekstvantijdelijkeaanduiding"/>
              <w:rFonts w:asciiTheme="minorHAnsi" w:hAnsiTheme="minorHAnsi"/>
              <w:b/>
              <w:sz w:val="40"/>
              <w:szCs w:val="40"/>
            </w:rPr>
            <w:t>Click here to enter text.</w:t>
          </w:r>
        </w:p>
      </w:docPartBody>
    </w:docPart>
    <w:docPart>
      <w:docPartPr>
        <w:name w:val="3680C13F39984A08A4F7D3238940125B"/>
        <w:category>
          <w:name w:val="General"/>
          <w:gallery w:val="placeholder"/>
        </w:category>
        <w:types>
          <w:type w:val="bbPlcHdr"/>
        </w:types>
        <w:behaviors>
          <w:behavior w:val="content"/>
        </w:behaviors>
        <w:guid w:val="{EDBFCD09-7187-4E60-89D2-44CD5C05E8DB}"/>
      </w:docPartPr>
      <w:docPartBody>
        <w:p w:rsidR="00503F53" w:rsidRDefault="00CA6BEC" w:rsidP="00CA6BEC">
          <w:pPr>
            <w:pStyle w:val="3680C13F39984A08A4F7D3238940125B5"/>
          </w:pPr>
          <w:r w:rsidRPr="005B4CF9">
            <w:rPr>
              <w:rStyle w:val="Tekstvantijdelijkeaanduiding"/>
              <w:rFonts w:asciiTheme="minorHAnsi" w:hAnsiTheme="minorHAnsi"/>
              <w:sz w:val="32"/>
              <w:szCs w:val="32"/>
            </w:rPr>
            <w:t>Click here to enter text.</w:t>
          </w:r>
        </w:p>
      </w:docPartBody>
    </w:docPart>
    <w:docPart>
      <w:docPartPr>
        <w:name w:val="63197B45B0A945B695D763A1E4D51A23"/>
        <w:category>
          <w:name w:val="General"/>
          <w:gallery w:val="placeholder"/>
        </w:category>
        <w:types>
          <w:type w:val="bbPlcHdr"/>
        </w:types>
        <w:behaviors>
          <w:behavior w:val="content"/>
        </w:behaviors>
        <w:guid w:val="{5BF7878F-BA02-42D8-AFF1-0F0775A14C78}"/>
      </w:docPartPr>
      <w:docPartBody>
        <w:p w:rsidR="00503F53" w:rsidRDefault="00CA6BEC" w:rsidP="00CA6BEC">
          <w:pPr>
            <w:pStyle w:val="63197B45B0A945B695D763A1E4D51A235"/>
          </w:pPr>
          <w:r w:rsidRPr="005B4CF9">
            <w:rPr>
              <w:rStyle w:val="Tekstvantijdelijkeaanduiding"/>
              <w:rFonts w:asciiTheme="minorHAnsi" w:hAnsiTheme="minorHAnsi"/>
              <w:sz w:val="24"/>
              <w:szCs w:val="24"/>
            </w:rPr>
            <w:t>Click here to enter text.</w:t>
          </w:r>
        </w:p>
      </w:docPartBody>
    </w:docPart>
    <w:docPart>
      <w:docPartPr>
        <w:name w:val="1F49E34C359848B9A878EF3F0F197139"/>
        <w:category>
          <w:name w:val="General"/>
          <w:gallery w:val="placeholder"/>
        </w:category>
        <w:types>
          <w:type w:val="bbPlcHdr"/>
        </w:types>
        <w:behaviors>
          <w:behavior w:val="content"/>
        </w:behaviors>
        <w:guid w:val="{F36B5848-0548-493E-B1A0-6D9796379BC5}"/>
      </w:docPartPr>
      <w:docPartBody>
        <w:p w:rsidR="00503F53" w:rsidRDefault="00CA6BEC" w:rsidP="00CA6BEC">
          <w:pPr>
            <w:pStyle w:val="1F49E34C359848B9A878EF3F0F1971395"/>
          </w:pPr>
          <w:r w:rsidRPr="005B4CF9">
            <w:rPr>
              <w:rStyle w:val="Tekstvantijdelijkeaanduiding"/>
              <w:rFonts w:asciiTheme="minorHAnsi" w:hAnsiTheme="minorHAnsi"/>
              <w:sz w:val="24"/>
              <w:szCs w:val="24"/>
            </w:rPr>
            <w:t>Click here to enter text.</w:t>
          </w:r>
        </w:p>
      </w:docPartBody>
    </w:docPart>
    <w:docPart>
      <w:docPartPr>
        <w:name w:val="8F76BC3BB64B4CD1A91420B9BBCB14FC"/>
        <w:category>
          <w:name w:val="General"/>
          <w:gallery w:val="placeholder"/>
        </w:category>
        <w:types>
          <w:type w:val="bbPlcHdr"/>
        </w:types>
        <w:behaviors>
          <w:behavior w:val="content"/>
        </w:behaviors>
        <w:guid w:val="{2FBD1A00-A766-4478-A108-70CC9F95F8D2}"/>
      </w:docPartPr>
      <w:docPartBody>
        <w:p w:rsidR="00503F53" w:rsidRDefault="00CA6BEC" w:rsidP="00CA6BEC">
          <w:pPr>
            <w:pStyle w:val="8F76BC3BB64B4CD1A91420B9BBCB14FC5"/>
          </w:pPr>
          <w:r w:rsidRPr="005B4CF9">
            <w:rPr>
              <w:rStyle w:val="Tekstvantijdelijkeaanduiding"/>
              <w:rFonts w:asciiTheme="minorHAnsi" w:hAnsiTheme="minorHAnsi"/>
              <w:sz w:val="24"/>
              <w:szCs w:val="24"/>
            </w:rPr>
            <w:t>Choose an item.</w:t>
          </w:r>
        </w:p>
      </w:docPartBody>
    </w:docPart>
    <w:docPart>
      <w:docPartPr>
        <w:name w:val="F43D4040B87045E3ACAE53CF0FB1048A"/>
        <w:category>
          <w:name w:val="General"/>
          <w:gallery w:val="placeholder"/>
        </w:category>
        <w:types>
          <w:type w:val="bbPlcHdr"/>
        </w:types>
        <w:behaviors>
          <w:behavior w:val="content"/>
        </w:behaviors>
        <w:guid w:val="{9B9C3B52-EA4D-4239-9231-6628382E383B}"/>
      </w:docPartPr>
      <w:docPartBody>
        <w:p w:rsidR="00503F53" w:rsidRDefault="00CA6BEC" w:rsidP="00CA6BEC">
          <w:pPr>
            <w:pStyle w:val="F43D4040B87045E3ACAE53CF0FB1048A4"/>
          </w:pPr>
          <w:r w:rsidRPr="005B4CF9">
            <w:rPr>
              <w:rStyle w:val="Tekstvantijdelijkeaanduiding"/>
              <w:rFonts w:asciiTheme="minorHAnsi" w:hAnsiTheme="minorHAnsi"/>
              <w:sz w:val="24"/>
              <w:szCs w:val="24"/>
            </w:rPr>
            <w:t>Choose an item.</w:t>
          </w:r>
        </w:p>
      </w:docPartBody>
    </w:docPart>
    <w:docPart>
      <w:docPartPr>
        <w:name w:val="E266AA50E93341B4810D3EC488D82EB6"/>
        <w:category>
          <w:name w:val="General"/>
          <w:gallery w:val="placeholder"/>
        </w:category>
        <w:types>
          <w:type w:val="bbPlcHdr"/>
        </w:types>
        <w:behaviors>
          <w:behavior w:val="content"/>
        </w:behaviors>
        <w:guid w:val="{4E5BA755-55BB-4E3A-9684-F1B305AD7F3D}"/>
      </w:docPartPr>
      <w:docPartBody>
        <w:p w:rsidR="00503F53" w:rsidRDefault="00CA6BEC" w:rsidP="00CA6BEC">
          <w:pPr>
            <w:pStyle w:val="E266AA50E93341B4810D3EC488D82EB65"/>
          </w:pPr>
          <w:r w:rsidRPr="005B4CF9">
            <w:rPr>
              <w:rStyle w:val="Tekstvantijdelijkeaanduiding"/>
              <w:rFonts w:asciiTheme="minorHAnsi" w:hAnsiTheme="minorHAnsi"/>
              <w:sz w:val="24"/>
              <w:szCs w:val="24"/>
            </w:rPr>
            <w:t>Choose an item.</w:t>
          </w:r>
        </w:p>
      </w:docPartBody>
    </w:docPart>
    <w:docPart>
      <w:docPartPr>
        <w:name w:val="4C07C48208CF4562B26BB187750D9073"/>
        <w:category>
          <w:name w:val="General"/>
          <w:gallery w:val="placeholder"/>
        </w:category>
        <w:types>
          <w:type w:val="bbPlcHdr"/>
        </w:types>
        <w:behaviors>
          <w:behavior w:val="content"/>
        </w:behaviors>
        <w:guid w:val="{5A13F149-EBBE-457F-AB4B-90B731F8E5FB}"/>
      </w:docPartPr>
      <w:docPartBody>
        <w:p w:rsidR="00503F53" w:rsidRDefault="00CA6BEC" w:rsidP="00CA6BEC">
          <w:pPr>
            <w:pStyle w:val="4C07C48208CF4562B26BB187750D90735"/>
          </w:pPr>
          <w:r w:rsidRPr="005B4CF9">
            <w:rPr>
              <w:rStyle w:val="Tekstvantijdelijkeaanduiding"/>
              <w:rFonts w:asciiTheme="minorHAnsi" w:hAnsiTheme="minorHAnsi"/>
              <w:i/>
              <w:sz w:val="24"/>
              <w:szCs w:val="24"/>
            </w:rPr>
            <w:t>Choose an item.</w:t>
          </w:r>
        </w:p>
      </w:docPartBody>
    </w:docPart>
  </w:docParts>
</w:glossaryDocument>
</file>

<file path=word/glossary/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font w:name="Times New Roman">
    <w:panose1 w:val="02020603050405020304"/>
    <w:charset w:val="00"/>
    <w:family w:val="roman"/>
    <w:pitch w:val="variable"/>
    <w:sig w:usb0="E0002EFF" w:usb1="C000785B" w:usb2="00000009" w:usb3="00000000" w:csb0="000001FF" w:csb1="00000000"/>
  </w:font>
  <w:font w:name="Symbol">
    <w:panose1 w:val="05050102010706020507"/>
    <w:charset w:val="02"/>
    <w:family w:val="roman"/>
    <w:pitch w:val="variable"/>
    <w:sig w:usb0="00000000" w:usb1="10000000" w:usb2="00000000" w:usb3="00000000" w:csb0="80000000" w:csb1="00000000"/>
  </w:font>
  <w:font w:name="Courier New">
    <w:panose1 w:val="02070309020205020404"/>
    <w:charset w:val="00"/>
    <w:family w:val="modern"/>
    <w:pitch w:val="fixed"/>
    <w:sig w:usb0="E0002EFF" w:usb1="C0007843" w:usb2="00000009" w:usb3="00000000" w:csb0="000001FF" w:csb1="00000000"/>
  </w:font>
  <w:font w:name="Wingdings">
    <w:panose1 w:val="05000000000000000000"/>
    <w:charset w:val="02"/>
    <w:family w:val="auto"/>
    <w:pitch w:val="variable"/>
    <w:sig w:usb0="00000000" w:usb1="10000000" w:usb2="00000000" w:usb3="00000000" w:csb0="80000000" w:csb1="00000000"/>
  </w:font>
  <w:font w:name="Calibri">
    <w:panose1 w:val="020F0502020204030204"/>
    <w:charset w:val="00"/>
    <w:family w:val="swiss"/>
    <w:pitch w:val="variable"/>
    <w:sig w:usb0="E4002EFF" w:usb1="C000247B" w:usb2="00000009" w:usb3="00000000" w:csb0="000001FF" w:csb1="00000000"/>
  </w:font>
  <w:font w:name="Cambria">
    <w:panose1 w:val="02040503050406030204"/>
    <w:charset w:val="00"/>
    <w:family w:val="roman"/>
    <w:pitch w:val="variable"/>
    <w:sig w:usb0="E00006FF" w:usb1="420024FF" w:usb2="02000000" w:usb3="00000000" w:csb0="0000019F" w:csb1="00000000"/>
  </w:font>
  <w:font w:name="Tahoma">
    <w:panose1 w:val="020B0604030504040204"/>
    <w:charset w:val="00"/>
    <w:family w:val="swiss"/>
    <w:pitch w:val="variable"/>
    <w:sig w:usb0="E1002EFF" w:usb1="C000605B" w:usb2="00000029" w:usb3="00000000" w:csb0="000101FF" w:csb1="00000000"/>
  </w:font>
  <w:font w:name="SimSun">
    <w:altName w:val="宋体"/>
    <w:panose1 w:val="02010600030101010101"/>
    <w:charset w:val="86"/>
    <w:family w:val="auto"/>
    <w:pitch w:val="variable"/>
    <w:sig w:usb0="00000003" w:usb1="288F0000" w:usb2="00000016" w:usb3="00000000" w:csb0="00040001" w:csb1="00000000"/>
  </w:font>
  <w:font w:name="Batang">
    <w:altName w:val="바탕"/>
    <w:panose1 w:val="02030600000101010101"/>
    <w:charset w:val="81"/>
    <w:family w:val="roman"/>
    <w:pitch w:val="variable"/>
    <w:sig w:usb0="B00002AF" w:usb1="69D77CFB" w:usb2="00000030" w:usb3="00000000" w:csb0="0008009F" w:csb1="00000000"/>
  </w:font>
  <w:font w:name="Franklin Gothic Book">
    <w:panose1 w:val="020B0503020102020204"/>
    <w:charset w:val="00"/>
    <w:family w:val="swiss"/>
    <w:pitch w:val="variable"/>
    <w:sig w:usb0="00000287" w:usb1="00000000" w:usb2="00000000" w:usb3="00000000" w:csb0="0000009F" w:csb1="00000000"/>
  </w:font>
  <w:font w:name="Calibri Light">
    <w:panose1 w:val="020F0302020204030204"/>
    <w:charset w:val="00"/>
    <w:family w:val="swiss"/>
    <w:pitch w:val="variable"/>
    <w:sig w:usb0="E4002EFF" w:usb1="C000247B" w:usb2="00000009" w:usb3="00000000" w:csb0="000001FF" w:csb1="00000000"/>
  </w:font>
</w:fonts>
</file>

<file path=word/glossary/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sl="http://schemas.openxmlformats.org/schemaLibrary/2006/main" mc:Ignorable="w14 w15 w16se w16cid w16 w16cex w16sdtdh">
  <w:view w:val="normal"/>
  <w:defaultTabStop w:val="708"/>
  <w:hyphenationZone w:val="425"/>
  <w:characterSpacingControl w:val="doNotCompress"/>
  <w:compat>
    <w:useFELayout/>
    <w:compatSetting w:name="compatibilityMode" w:uri="http://schemas.microsoft.com/office/word" w:val="12"/>
    <w:compatSetting w:name="useWord2013TrackBottomHyphenation" w:uri="http://schemas.microsoft.com/office/word" w:val="1"/>
  </w:compat>
  <w:rsids>
    <w:rsidRoot w:val="00423E7E"/>
    <w:rsid w:val="000D0FE5"/>
    <w:rsid w:val="000F10FD"/>
    <w:rsid w:val="0010100F"/>
    <w:rsid w:val="00220315"/>
    <w:rsid w:val="00273EE9"/>
    <w:rsid w:val="00294051"/>
    <w:rsid w:val="00304EDE"/>
    <w:rsid w:val="0031318D"/>
    <w:rsid w:val="00313582"/>
    <w:rsid w:val="00321B56"/>
    <w:rsid w:val="003D7E3E"/>
    <w:rsid w:val="00423E7E"/>
    <w:rsid w:val="004E4A41"/>
    <w:rsid w:val="004F77D7"/>
    <w:rsid w:val="00503F53"/>
    <w:rsid w:val="00510DE0"/>
    <w:rsid w:val="00570190"/>
    <w:rsid w:val="009A7168"/>
    <w:rsid w:val="009F0E9D"/>
    <w:rsid w:val="00A31500"/>
    <w:rsid w:val="00A77D6E"/>
    <w:rsid w:val="00B319DB"/>
    <w:rsid w:val="00C1771C"/>
    <w:rsid w:val="00CA6BEC"/>
    <w:rsid w:val="00EA5D05"/>
    <w:rsid w:val="00EE7525"/>
    <w:rsid w:val="00EF1DAC"/>
    <w:rsid w:val="00F617F3"/>
    <w:rsid w:val="00F81F9D"/>
    <w:rsid w:val="00FA5094"/>
  </w:rsids>
  <m:mathPr>
    <m:mathFont m:val="Cambria Math"/>
    <m:brkBin m:val="before"/>
    <m:brkBinSub m:val="--"/>
    <m:smallFrac m:val="0"/>
    <m:dispDef/>
    <m:lMargin m:val="0"/>
    <m:rMargin m:val="0"/>
    <m:defJc m:val="centerGroup"/>
    <m:wrapIndent m:val="1440"/>
    <m:intLim m:val="subSup"/>
    <m:naryLim m:val="undOvr"/>
  </m:mathPr>
  <w:themeFontLang w:val="en-US"/>
  <w:clrSchemeMapping w:bg1="light1" w:t1="dark1" w:bg2="light2" w:t2="dark2" w:accent1="accent1" w:accent2="accent2" w:accent3="accent3" w:accent4="accent4" w:accent5="accent5" w:accent6="accent6" w:hyperlink="hyperlink" w:followedHyperlink="followedHyperlink"/>
  <w:doNotAutoCompressPictures/>
  <w:decimalSymbol w:val=","/>
  <w:listSeparator w:val=","/>
</w:settings>
</file>

<file path=word/glossary/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docDefaults>
    <w:rPrDefault>
      <w:rPr>
        <w:rFonts w:asciiTheme="minorHAnsi" w:eastAsiaTheme="minorEastAsia" w:hAnsiTheme="minorHAnsi" w:cstheme="minorBidi"/>
        <w:sz w:val="22"/>
        <w:szCs w:val="22"/>
        <w:lang w:val="nl-NL" w:eastAsia="nl-NL" w:bidi="ar-SA"/>
      </w:rPr>
    </w:rPrDefault>
    <w:pPrDefault>
      <w:pPr>
        <w:spacing w:after="200" w:line="276" w:lineRule="auto"/>
      </w:pPr>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qFormat="1"/>
    <w:lsdException w:name="heading 6" w:semiHidden="1" w:uiPriority="9" w:unhideWhenUsed="1" w:qFormat="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lsdException w:name="index heading" w:semiHidden="1" w:unhideWhenUsed="1"/>
    <w:lsdException w:name="caption" w:semiHidden="1" w:uiPriority="35" w:unhideWhenUsed="1" w:qFormat="1"/>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uiPriority="11" w:qFormat="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lsdException w:name="FollowedHyperlink" w:semiHidden="1" w:unhideWhenUsed="1"/>
    <w:lsdException w:name="Strong" w:uiPriority="22" w:qFormat="1"/>
    <w:lsdException w:name="Emphasis" w:uiPriority="20"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59"/>
    <w:lsdException w:name="Table Theme" w:semiHidden="1" w:unhideWhenUsed="1"/>
    <w:lsdException w:name="Placeholder Text" w:semiHidden="1"/>
    <w:lsdException w:name="No Spacing" w:uiPriority="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uiPriority="29" w:qFormat="1"/>
    <w:lsdException w:name="Intense Quote" w:uiPriority="30"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uiPriority="19" w:qFormat="1"/>
    <w:lsdException w:name="Intense Emphasis" w:uiPriority="21" w:qFormat="1"/>
    <w:lsdException w:name="Subtle Reference" w:uiPriority="31" w:qFormat="1"/>
    <w:lsdException w:name="Intense Reference" w:uiPriority="32" w:qFormat="1"/>
    <w:lsdException w:name="Book Title" w:uiPriority="33"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Standaard">
    <w:name w:val="Normal"/>
    <w:qFormat/>
    <w:rsid w:val="00503F53"/>
  </w:style>
  <w:style w:type="character" w:default="1" w:styleId="Standaardalinea-lettertype">
    <w:name w:val="Default Paragraph Font"/>
    <w:uiPriority w:val="1"/>
    <w:semiHidden/>
    <w:unhideWhenUsed/>
  </w:style>
  <w:style w:type="table" w:default="1" w:styleId="Standaardtabel">
    <w:name w:val="Normal Table"/>
    <w:uiPriority w:val="99"/>
    <w:semiHidden/>
    <w:unhideWhenUsed/>
    <w:tblPr>
      <w:tblInd w:w="0" w:type="dxa"/>
      <w:tblCellMar>
        <w:top w:w="0" w:type="dxa"/>
        <w:left w:w="108" w:type="dxa"/>
        <w:bottom w:w="0" w:type="dxa"/>
        <w:right w:w="108" w:type="dxa"/>
      </w:tblCellMar>
    </w:tblPr>
  </w:style>
  <w:style w:type="numbering" w:default="1" w:styleId="Geenlijst">
    <w:name w:val="No List"/>
    <w:uiPriority w:val="99"/>
    <w:semiHidden/>
    <w:unhideWhenUsed/>
  </w:style>
  <w:style w:type="character" w:styleId="Tekstvantijdelijkeaanduiding">
    <w:name w:val="Placeholder Text"/>
    <w:basedOn w:val="Standaardalinea-lettertype"/>
    <w:uiPriority w:val="99"/>
    <w:semiHidden/>
    <w:rsid w:val="00CA6BEC"/>
    <w:rPr>
      <w:color w:val="808080"/>
    </w:rPr>
  </w:style>
  <w:style w:type="paragraph" w:customStyle="1" w:styleId="59B1D776D84E451187C48FF59C46BCF35">
    <w:name w:val="59B1D776D84E451187C48FF59C46BCF35"/>
    <w:rsid w:val="00CA6BEC"/>
    <w:pPr>
      <w:widowControl w:val="0"/>
    </w:pPr>
    <w:rPr>
      <w:rFonts w:ascii="Calibri" w:eastAsia="Calibri" w:hAnsi="Calibri" w:cs="Calibri"/>
      <w:lang w:val="en-US" w:eastAsia="en-US"/>
    </w:rPr>
  </w:style>
  <w:style w:type="paragraph" w:customStyle="1" w:styleId="3680C13F39984A08A4F7D3238940125B5">
    <w:name w:val="3680C13F39984A08A4F7D3238940125B5"/>
    <w:rsid w:val="00CA6BEC"/>
    <w:pPr>
      <w:widowControl w:val="0"/>
    </w:pPr>
    <w:rPr>
      <w:rFonts w:ascii="Calibri" w:eastAsia="Calibri" w:hAnsi="Calibri" w:cs="Calibri"/>
      <w:lang w:val="en-US" w:eastAsia="en-US"/>
    </w:rPr>
  </w:style>
  <w:style w:type="paragraph" w:customStyle="1" w:styleId="63197B45B0A945B695D763A1E4D51A235">
    <w:name w:val="63197B45B0A945B695D763A1E4D51A235"/>
    <w:rsid w:val="00CA6BEC"/>
    <w:pPr>
      <w:widowControl w:val="0"/>
    </w:pPr>
    <w:rPr>
      <w:rFonts w:ascii="Calibri" w:eastAsia="Calibri" w:hAnsi="Calibri" w:cs="Calibri"/>
      <w:lang w:val="en-US" w:eastAsia="en-US"/>
    </w:rPr>
  </w:style>
  <w:style w:type="paragraph" w:customStyle="1" w:styleId="1F49E34C359848B9A878EF3F0F1971395">
    <w:name w:val="1F49E34C359848B9A878EF3F0F1971395"/>
    <w:rsid w:val="00CA6BEC"/>
    <w:pPr>
      <w:widowControl w:val="0"/>
    </w:pPr>
    <w:rPr>
      <w:rFonts w:ascii="Calibri" w:eastAsia="Calibri" w:hAnsi="Calibri" w:cs="Calibri"/>
      <w:lang w:val="en-US" w:eastAsia="en-US"/>
    </w:rPr>
  </w:style>
  <w:style w:type="paragraph" w:customStyle="1" w:styleId="8F76BC3BB64B4CD1A91420B9BBCB14FC5">
    <w:name w:val="8F76BC3BB64B4CD1A91420B9BBCB14FC5"/>
    <w:rsid w:val="00CA6BEC"/>
    <w:pPr>
      <w:widowControl w:val="0"/>
    </w:pPr>
    <w:rPr>
      <w:rFonts w:ascii="Calibri" w:eastAsia="Calibri" w:hAnsi="Calibri" w:cs="Calibri"/>
      <w:lang w:val="en-US" w:eastAsia="en-US"/>
    </w:rPr>
  </w:style>
  <w:style w:type="paragraph" w:customStyle="1" w:styleId="F43D4040B87045E3ACAE53CF0FB1048A4">
    <w:name w:val="F43D4040B87045E3ACAE53CF0FB1048A4"/>
    <w:rsid w:val="00CA6BEC"/>
    <w:pPr>
      <w:widowControl w:val="0"/>
    </w:pPr>
    <w:rPr>
      <w:rFonts w:ascii="Calibri" w:eastAsia="Calibri" w:hAnsi="Calibri" w:cs="Calibri"/>
      <w:lang w:val="en-US" w:eastAsia="en-US"/>
    </w:rPr>
  </w:style>
  <w:style w:type="paragraph" w:customStyle="1" w:styleId="E266AA50E93341B4810D3EC488D82EB65">
    <w:name w:val="E266AA50E93341B4810D3EC488D82EB65"/>
    <w:rsid w:val="00CA6BEC"/>
    <w:pPr>
      <w:widowControl w:val="0"/>
    </w:pPr>
    <w:rPr>
      <w:rFonts w:ascii="Calibri" w:eastAsia="Calibri" w:hAnsi="Calibri" w:cs="Calibri"/>
      <w:lang w:val="en-US" w:eastAsia="en-US"/>
    </w:rPr>
  </w:style>
  <w:style w:type="paragraph" w:customStyle="1" w:styleId="4C07C48208CF4562B26BB187750D90735">
    <w:name w:val="4C07C48208CF4562B26BB187750D90735"/>
    <w:rsid w:val="00CA6BEC"/>
    <w:pPr>
      <w:widowControl w:val="0"/>
    </w:pPr>
    <w:rPr>
      <w:rFonts w:ascii="Calibri" w:eastAsia="Calibri" w:hAnsi="Calibri" w:cs="Calibri"/>
      <w:lang w:val="en-US" w:eastAsia="en-US"/>
    </w:rPr>
  </w:style>
</w:styles>
</file>

<file path=word/glossary/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optimizeForBrowser/>
  <w:allowPNG/>
</w:webSettings>
</file>

<file path=word/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b:Sources xmlns:b="http://schemas.openxmlformats.org/officeDocument/2006/bibliography" xmlns="http://schemas.openxmlformats.org/officeDocument/2006/bibliography" SelectedStyle="\APA.XSL" StyleName="APA"/>
</file>

<file path=customXml/item10.xml><?xml version="1.0" encoding="utf-8"?>
<b:Sources xmlns:b="http://schemas.openxmlformats.org/officeDocument/2006/bibliography" xmlns="http://schemas.openxmlformats.org/officeDocument/2006/bibliography" SelectedStyle="\APA.XSL" StyleName="APA"/>
</file>

<file path=customXml/item11.xml><?xml version="1.0" encoding="utf-8"?>
<b:Sources xmlns:b="http://schemas.openxmlformats.org/officeDocument/2006/bibliography" xmlns="http://schemas.openxmlformats.org/officeDocument/2006/bibliography" SelectedStyle="\APA.XSL" StyleName="APA"/>
</file>

<file path=customXml/item12.xml><?xml version="1.0" encoding="utf-8"?>
<b:Sources xmlns:b="http://schemas.openxmlformats.org/officeDocument/2006/bibliography" xmlns="http://schemas.openxmlformats.org/officeDocument/2006/bibliography" SelectedStyle="\APA.XSL" StyleName="APA"/>
</file>

<file path=customXml/item13.xml><?xml version="1.0" encoding="utf-8"?>
<b:Sources xmlns:b="http://schemas.openxmlformats.org/officeDocument/2006/bibliography" xmlns="http://schemas.openxmlformats.org/officeDocument/2006/bibliography" SelectedStyle="\APA.XSL" StyleName="APA"/>
</file>

<file path=customXml/item14.xml><?xml version="1.0" encoding="utf-8"?>
<b:Sources xmlns:b="http://schemas.openxmlformats.org/officeDocument/2006/bibliography" xmlns="http://schemas.openxmlformats.org/officeDocument/2006/bibliography" SelectedStyle="\APA.XSL" StyleName="APA"/>
</file>

<file path=customXml/item15.xml><?xml version="1.0" encoding="utf-8"?>
<b:Sources xmlns:b="http://schemas.openxmlformats.org/officeDocument/2006/bibliography" xmlns="http://schemas.openxmlformats.org/officeDocument/2006/bibliography" SelectedStyle="\APA.XSL" StyleName="APA"/>
</file>

<file path=customXml/item16.xml><?xml version="1.0" encoding="utf-8"?>
<b:Sources xmlns:b="http://schemas.openxmlformats.org/officeDocument/2006/bibliography" xmlns="http://schemas.openxmlformats.org/officeDocument/2006/bibliography" SelectedStyle="\APA.XSL" StyleName="APA"/>
</file>

<file path=customXml/item17.xml><?xml version="1.0" encoding="utf-8"?>
<b:Sources xmlns:b="http://schemas.openxmlformats.org/officeDocument/2006/bibliography" xmlns="http://schemas.openxmlformats.org/officeDocument/2006/bibliography" SelectedStyle="\APA.XSL" StyleName="APA"/>
</file>

<file path=customXml/item18.xml><?xml version="1.0" encoding="utf-8"?>
<b:Sources xmlns:b="http://schemas.openxmlformats.org/officeDocument/2006/bibliography" xmlns="http://schemas.openxmlformats.org/officeDocument/2006/bibliography" SelectedStyle="\APA.XSL" StyleName="APA"/>
</file>

<file path=customXml/item19.xml><?xml version="1.0" encoding="utf-8"?>
<b:Sources xmlns:b="http://schemas.openxmlformats.org/officeDocument/2006/bibliography" xmlns="http://schemas.openxmlformats.org/officeDocument/2006/bibliography" SelectedStyle="\APA.XSL" StyleName="APA"/>
</file>

<file path=customXml/item2.xml><?xml version="1.0" encoding="utf-8"?>
<ct:contentTypeSchema xmlns:ct="http://schemas.microsoft.com/office/2006/metadata/contentType" xmlns:ma="http://schemas.microsoft.com/office/2006/metadata/properties/metaAttributes" ct:_="" ma:_="" ma:contentTypeName="Document" ma:contentTypeID="0x0101004775F5B6F3AF18418DB80026A50F1A5A" ma:contentTypeVersion="9" ma:contentTypeDescription="Create a new document." ma:contentTypeScope="" ma:versionID="3e7dd9299b7a63b99b460ae7fdf1295e">
  <xsd:schema xmlns:xsd="http://www.w3.org/2001/XMLSchema" xmlns:xs="http://www.w3.org/2001/XMLSchema" xmlns:p="http://schemas.microsoft.com/office/2006/metadata/properties" xmlns:ns3="0cf3ffc2-e7e6-48b8-a90b-3cb109dcdabd" xmlns:ns4="ea9c68b7-d61b-495a-88c4-9d5e29c06677" targetNamespace="http://schemas.microsoft.com/office/2006/metadata/properties" ma:root="true" ma:fieldsID="247a2c05354c368aa4a16e14d2555774" ns3:_="" ns4:_="">
    <xsd:import namespace="0cf3ffc2-e7e6-48b8-a90b-3cb109dcdabd"/>
    <xsd:import namespace="ea9c68b7-d61b-495a-88c4-9d5e29c0667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3ffc2-e7e6-48b8-a90b-3cb109dcd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9c68b7-d61b-495a-88c4-9d5e29c066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0.xml><?xml version="1.0" encoding="utf-8"?>
<b:Sources xmlns:b="http://schemas.openxmlformats.org/officeDocument/2006/bibliography" xmlns="http://schemas.openxmlformats.org/officeDocument/2006/bibliography" SelectedStyle="\APA.XSL" StyleName="APA"/>
</file>

<file path=customXml/item21.xml><?xml version="1.0" encoding="utf-8"?>
<b:Sources xmlns:b="http://schemas.openxmlformats.org/officeDocument/2006/bibliography" xmlns="http://schemas.openxmlformats.org/officeDocument/2006/bibliography" SelectedStyle="\APA.XSL" StyleName="APA"/>
</file>

<file path=customXml/item22.xml><?xml version="1.0" encoding="utf-8"?>
<b:Sources xmlns:b="http://schemas.openxmlformats.org/officeDocument/2006/bibliography" xmlns="http://schemas.openxmlformats.org/officeDocument/2006/bibliography" SelectedStyle="\APA.XSL" StyleName="APA"/>
</file>

<file path=customXml/item23.xml><?xml version="1.0" encoding="utf-8"?>
<b:Sources xmlns:b="http://schemas.openxmlformats.org/officeDocument/2006/bibliography" xmlns="http://schemas.openxmlformats.org/officeDocument/2006/bibliography" SelectedStyle="\APA.XSL" StyleName="APA"/>
</file>

<file path=customXml/item24.xml><?xml version="1.0" encoding="utf-8"?>
<b:Sources xmlns:b="http://schemas.openxmlformats.org/officeDocument/2006/bibliography" xmlns="http://schemas.openxmlformats.org/officeDocument/2006/bibliography" SelectedStyle="\APA.XSL" StyleName="APA"/>
</file>

<file path=customXml/item25.xml><?xml version="1.0" encoding="utf-8"?>
<b:Sources xmlns:b="http://schemas.openxmlformats.org/officeDocument/2006/bibliography" xmlns="http://schemas.openxmlformats.org/officeDocument/2006/bibliography" SelectedStyle="\APA.XSL" StyleName="APA"/>
</file>

<file path=customXml/item26.xml><?xml version="1.0" encoding="utf-8"?>
<b:Sources xmlns:b="http://schemas.openxmlformats.org/officeDocument/2006/bibliography" xmlns="http://schemas.openxmlformats.org/officeDocument/2006/bibliography" SelectedStyle="\APA.XSL" StyleName="APA"/>
</file>

<file path=customXml/item27.xml><?xml version="1.0" encoding="utf-8"?>
<b:Sources xmlns:b="http://schemas.openxmlformats.org/officeDocument/2006/bibliography" xmlns="http://schemas.openxmlformats.org/officeDocument/2006/bibliography" SelectedStyle="\APA.XSL" StyleName="APA"/>
</file>

<file path=customXml/item28.xml><?xml version="1.0" encoding="utf-8"?>
<b:Sources xmlns:b="http://schemas.openxmlformats.org/officeDocument/2006/bibliography" xmlns="http://schemas.openxmlformats.org/officeDocument/2006/bibliography" SelectedStyle="\APA.XSL" StyleName="APA"/>
</file>

<file path=customXml/item29.xml><?xml version="1.0" encoding="utf-8"?>
<b:Sources xmlns:b="http://schemas.openxmlformats.org/officeDocument/2006/bibliography" xmlns="http://schemas.openxmlformats.org/officeDocument/2006/bibliography" SelectedStyle="\APA.XSL" StyleName="APA"/>
</file>

<file path=customXml/item3.xml><?xml version="1.0" encoding="utf-8"?>
<b:Sources xmlns:b="http://schemas.openxmlformats.org/officeDocument/2006/bibliography" xmlns="http://schemas.openxmlformats.org/officeDocument/2006/bibliography" SelectedStyle="\APA.XSL" StyleName="APA"/>
</file>

<file path=customXml/item30.xml><?xml version="1.0" encoding="utf-8"?>
<b:Sources xmlns:b="http://schemas.openxmlformats.org/officeDocument/2006/bibliography" xmlns="http://schemas.openxmlformats.org/officeDocument/2006/bibliography" SelectedStyle="\APA.XSL" StyleName="APA"/>
</file>

<file path=customXml/item31.xml><?xml version="1.0" encoding="utf-8"?>
<b:Sources xmlns:b="http://schemas.openxmlformats.org/officeDocument/2006/bibliography" xmlns="http://schemas.openxmlformats.org/officeDocument/2006/bibliography" SelectedStyle="\APA.XSL" StyleName="APA"/>
</file>

<file path=customXml/item32.xml><?xml version="1.0" encoding="utf-8"?>
<b:Sources xmlns:b="http://schemas.openxmlformats.org/officeDocument/2006/bibliography" xmlns="http://schemas.openxmlformats.org/officeDocument/2006/bibliography" SelectedStyle="\APA.XSL" StyleName="APA"/>
</file>

<file path=customXml/item33.xml><?xml version="1.0" encoding="utf-8"?>
<b:Sources xmlns:b="http://schemas.openxmlformats.org/officeDocument/2006/bibliography" xmlns="http://schemas.openxmlformats.org/officeDocument/2006/bibliography" SelectedStyle="\APA.XSL" StyleName="APA"/>
</file>

<file path=customXml/item34.xml><?xml version="1.0" encoding="utf-8"?>
<b:Sources xmlns:b="http://schemas.openxmlformats.org/officeDocument/2006/bibliography" xmlns="http://schemas.openxmlformats.org/officeDocument/2006/bibliography" SelectedStyle="\APA.XSL" StyleName="APA"/>
</file>

<file path=customXml/item35.xml><?xml version="1.0" encoding="utf-8"?>
<b:Sources xmlns:b="http://schemas.openxmlformats.org/officeDocument/2006/bibliography" xmlns="http://schemas.openxmlformats.org/officeDocument/2006/bibliography" SelectedStyle="\APA.XSL" StyleName="APA"/>
</file>

<file path=customXml/item36.xml><?xml version="1.0" encoding="utf-8"?>
<b:Sources xmlns:b="http://schemas.openxmlformats.org/officeDocument/2006/bibliography" xmlns="http://schemas.openxmlformats.org/officeDocument/2006/bibliography" SelectedStyle="\APA.XSL" StyleName="APA"/>
</file>

<file path=customXml/item37.xml><?xml version="1.0" encoding="utf-8"?>
<b:Sources xmlns:b="http://schemas.openxmlformats.org/officeDocument/2006/bibliography" xmlns="http://schemas.openxmlformats.org/officeDocument/2006/bibliography" SelectedStyle="\APA.XSL" StyleName="APA"/>
</file>

<file path=customXml/item38.xml><?xml version="1.0" encoding="utf-8"?>
<b:Sources xmlns:b="http://schemas.openxmlformats.org/officeDocument/2006/bibliography" xmlns="http://schemas.openxmlformats.org/officeDocument/2006/bibliography" SelectedStyle="\APA.XSL" StyleName="APA"/>
</file>

<file path=customXml/item39.xml><?xml version="1.0" encoding="utf-8"?>
<b:Sources xmlns:b="http://schemas.openxmlformats.org/officeDocument/2006/bibliography" xmlns="http://schemas.openxmlformats.org/officeDocument/2006/bibliography" SelectedStyle="\APA.XSL" StyleName="APA"/>
</file>

<file path=customXml/item4.xml><?xml version="1.0" encoding="utf-8"?>
<b:Sources xmlns:b="http://schemas.openxmlformats.org/officeDocument/2006/bibliography" xmlns="http://schemas.openxmlformats.org/officeDocument/2006/bibliography" SelectedStyle="\APA.XSL" StyleName="APA"/>
</file>

<file path=customXml/item40.xml><?xml version="1.0" encoding="utf-8"?>
<b:Sources xmlns:b="http://schemas.openxmlformats.org/officeDocument/2006/bibliography" xmlns="http://schemas.openxmlformats.org/officeDocument/2006/bibliography" SelectedStyle="\APA.XSL" StyleName="APA"/>
</file>

<file path=customXml/item41.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b:Sources xmlns:b="http://schemas.openxmlformats.org/officeDocument/2006/bibliography" xmlns="http://schemas.openxmlformats.org/officeDocument/2006/bibliography" SelectedStyle="\APA.XSL" StyleName="APA"/>
</file>

<file path=customXml/item7.xml><?xml version="1.0" encoding="utf-8"?>
<b:Sources xmlns:b="http://schemas.openxmlformats.org/officeDocument/2006/bibliography" xmlns="http://schemas.openxmlformats.org/officeDocument/2006/bibliography" SelectedStyle="\APA.XSL" StyleName="APA"/>
</file>

<file path=customXml/item8.xml><?xml version="1.0" encoding="utf-8"?>
<b:Sources xmlns:b="http://schemas.openxmlformats.org/officeDocument/2006/bibliography" xmlns="http://schemas.openxmlformats.org/officeDocument/2006/bibliography" SelectedStyle="\APA.XSL" StyleName="APA"/>
</file>

<file path=customXml/item9.xml><?xml version="1.0" encoding="utf-8"?>
<b:Sources xmlns:b="http://schemas.openxmlformats.org/officeDocument/2006/bibliography" xmlns="http://schemas.openxmlformats.org/officeDocument/2006/bibliography" SelectedStyle="\APA.XSL" StyleName="APA"/>
</file>

<file path=customXml/itemProps1.xml><?xml version="1.0" encoding="utf-8"?>
<ds:datastoreItem xmlns:ds="http://schemas.openxmlformats.org/officeDocument/2006/customXml" ds:itemID="{2066C82E-9198-4BBC-A848-ABEB1B43C472}">
  <ds:schemaRefs>
    <ds:schemaRef ds:uri="http://schemas.openxmlformats.org/officeDocument/2006/bibliography"/>
  </ds:schemaRefs>
</ds:datastoreItem>
</file>

<file path=customXml/itemProps10.xml><?xml version="1.0" encoding="utf-8"?>
<ds:datastoreItem xmlns:ds="http://schemas.openxmlformats.org/officeDocument/2006/customXml" ds:itemID="{323FC2AF-B55A-4293-B62A-FF61EF4293CB}">
  <ds:schemaRefs>
    <ds:schemaRef ds:uri="http://schemas.openxmlformats.org/officeDocument/2006/bibliography"/>
  </ds:schemaRefs>
</ds:datastoreItem>
</file>

<file path=customXml/itemProps11.xml><?xml version="1.0" encoding="utf-8"?>
<ds:datastoreItem xmlns:ds="http://schemas.openxmlformats.org/officeDocument/2006/customXml" ds:itemID="{87CDB5C4-0D83-46B6-B579-9200F14AEFB4}">
  <ds:schemaRefs>
    <ds:schemaRef ds:uri="http://schemas.openxmlformats.org/officeDocument/2006/bibliography"/>
  </ds:schemaRefs>
</ds:datastoreItem>
</file>

<file path=customXml/itemProps12.xml><?xml version="1.0" encoding="utf-8"?>
<ds:datastoreItem xmlns:ds="http://schemas.openxmlformats.org/officeDocument/2006/customXml" ds:itemID="{F106CE61-3120-4DC0-BA84-E0855B360109}">
  <ds:schemaRefs>
    <ds:schemaRef ds:uri="http://schemas.openxmlformats.org/officeDocument/2006/bibliography"/>
  </ds:schemaRefs>
</ds:datastoreItem>
</file>

<file path=customXml/itemProps13.xml><?xml version="1.0" encoding="utf-8"?>
<ds:datastoreItem xmlns:ds="http://schemas.openxmlformats.org/officeDocument/2006/customXml" ds:itemID="{0498603C-2587-45E3-9231-0E8DFFD88B7B}">
  <ds:schemaRefs>
    <ds:schemaRef ds:uri="http://schemas.openxmlformats.org/officeDocument/2006/bibliography"/>
  </ds:schemaRefs>
</ds:datastoreItem>
</file>

<file path=customXml/itemProps14.xml><?xml version="1.0" encoding="utf-8"?>
<ds:datastoreItem xmlns:ds="http://schemas.openxmlformats.org/officeDocument/2006/customXml" ds:itemID="{61E3BD2A-FF26-4C4E-A0F4-80153EE57671}">
  <ds:schemaRefs>
    <ds:schemaRef ds:uri="http://schemas.openxmlformats.org/officeDocument/2006/bibliography"/>
  </ds:schemaRefs>
</ds:datastoreItem>
</file>

<file path=customXml/itemProps15.xml><?xml version="1.0" encoding="utf-8"?>
<ds:datastoreItem xmlns:ds="http://schemas.openxmlformats.org/officeDocument/2006/customXml" ds:itemID="{A2D13BCE-307A-4F98-B67C-DFAC58D2FEF7}">
  <ds:schemaRefs>
    <ds:schemaRef ds:uri="http://schemas.openxmlformats.org/officeDocument/2006/bibliography"/>
  </ds:schemaRefs>
</ds:datastoreItem>
</file>

<file path=customXml/itemProps16.xml><?xml version="1.0" encoding="utf-8"?>
<ds:datastoreItem xmlns:ds="http://schemas.openxmlformats.org/officeDocument/2006/customXml" ds:itemID="{8EADCF2D-F607-41BF-8905-9A65F217A39F}">
  <ds:schemaRefs>
    <ds:schemaRef ds:uri="http://schemas.openxmlformats.org/officeDocument/2006/bibliography"/>
  </ds:schemaRefs>
</ds:datastoreItem>
</file>

<file path=customXml/itemProps17.xml><?xml version="1.0" encoding="utf-8"?>
<ds:datastoreItem xmlns:ds="http://schemas.openxmlformats.org/officeDocument/2006/customXml" ds:itemID="{675E8A91-F9DF-1A45-9559-E48C8B911599}">
  <ds:schemaRefs>
    <ds:schemaRef ds:uri="http://schemas.openxmlformats.org/officeDocument/2006/bibliography"/>
  </ds:schemaRefs>
</ds:datastoreItem>
</file>

<file path=customXml/itemProps18.xml><?xml version="1.0" encoding="utf-8"?>
<ds:datastoreItem xmlns:ds="http://schemas.openxmlformats.org/officeDocument/2006/customXml" ds:itemID="{997FE428-D088-4A45-B8C9-E6B7D922BB79}">
  <ds:schemaRefs>
    <ds:schemaRef ds:uri="http://schemas.openxmlformats.org/officeDocument/2006/bibliography"/>
  </ds:schemaRefs>
</ds:datastoreItem>
</file>

<file path=customXml/itemProps19.xml><?xml version="1.0" encoding="utf-8"?>
<ds:datastoreItem xmlns:ds="http://schemas.openxmlformats.org/officeDocument/2006/customXml" ds:itemID="{973D7E16-C845-4FBD-9D80-1D98FB8C5341}">
  <ds:schemaRefs>
    <ds:schemaRef ds:uri="http://schemas.openxmlformats.org/officeDocument/2006/bibliography"/>
  </ds:schemaRefs>
</ds:datastoreItem>
</file>

<file path=customXml/itemProps2.xml><?xml version="1.0" encoding="utf-8"?>
<ds:datastoreItem xmlns:ds="http://schemas.openxmlformats.org/officeDocument/2006/customXml" ds:itemID="{81C0C6B2-812B-4E68-9A80-D3BEAA13CF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3ffc2-e7e6-48b8-a90b-3cb109dcdabd"/>
    <ds:schemaRef ds:uri="ea9c68b7-d61b-495a-88c4-9d5e29c066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0.xml><?xml version="1.0" encoding="utf-8"?>
<ds:datastoreItem xmlns:ds="http://schemas.openxmlformats.org/officeDocument/2006/customXml" ds:itemID="{FFE524E0-738F-49C8-BD3F-6BA48406B306}">
  <ds:schemaRefs>
    <ds:schemaRef ds:uri="http://schemas.openxmlformats.org/officeDocument/2006/bibliography"/>
  </ds:schemaRefs>
</ds:datastoreItem>
</file>

<file path=customXml/itemProps21.xml><?xml version="1.0" encoding="utf-8"?>
<ds:datastoreItem xmlns:ds="http://schemas.openxmlformats.org/officeDocument/2006/customXml" ds:itemID="{C525B60B-299F-4810-8249-ADF068F73B15}">
  <ds:schemaRefs>
    <ds:schemaRef ds:uri="http://schemas.openxmlformats.org/officeDocument/2006/bibliography"/>
  </ds:schemaRefs>
</ds:datastoreItem>
</file>

<file path=customXml/itemProps22.xml><?xml version="1.0" encoding="utf-8"?>
<ds:datastoreItem xmlns:ds="http://schemas.openxmlformats.org/officeDocument/2006/customXml" ds:itemID="{B084A269-472D-4B42-83D0-0EE4C37DF8B1}">
  <ds:schemaRefs>
    <ds:schemaRef ds:uri="http://schemas.openxmlformats.org/officeDocument/2006/bibliography"/>
  </ds:schemaRefs>
</ds:datastoreItem>
</file>

<file path=customXml/itemProps23.xml><?xml version="1.0" encoding="utf-8"?>
<ds:datastoreItem xmlns:ds="http://schemas.openxmlformats.org/officeDocument/2006/customXml" ds:itemID="{D9C34F7C-D57D-4F48-AFE1-71BFCA84DCFE}">
  <ds:schemaRefs>
    <ds:schemaRef ds:uri="http://schemas.openxmlformats.org/officeDocument/2006/bibliography"/>
  </ds:schemaRefs>
</ds:datastoreItem>
</file>

<file path=customXml/itemProps24.xml><?xml version="1.0" encoding="utf-8"?>
<ds:datastoreItem xmlns:ds="http://schemas.openxmlformats.org/officeDocument/2006/customXml" ds:itemID="{A815CF24-5A6D-47DD-965D-8091A570854C}">
  <ds:schemaRefs>
    <ds:schemaRef ds:uri="http://schemas.openxmlformats.org/officeDocument/2006/bibliography"/>
  </ds:schemaRefs>
</ds:datastoreItem>
</file>

<file path=customXml/itemProps25.xml><?xml version="1.0" encoding="utf-8"?>
<ds:datastoreItem xmlns:ds="http://schemas.openxmlformats.org/officeDocument/2006/customXml" ds:itemID="{0E5D1AF1-0484-45CF-8FE8-D7BE0BF576E5}">
  <ds:schemaRefs>
    <ds:schemaRef ds:uri="http://schemas.openxmlformats.org/officeDocument/2006/bibliography"/>
  </ds:schemaRefs>
</ds:datastoreItem>
</file>

<file path=customXml/itemProps26.xml><?xml version="1.0" encoding="utf-8"?>
<ds:datastoreItem xmlns:ds="http://schemas.openxmlformats.org/officeDocument/2006/customXml" ds:itemID="{F591E5E7-91AC-48AB-BB1E-B003F6D5FF63}">
  <ds:schemaRefs>
    <ds:schemaRef ds:uri="http://schemas.openxmlformats.org/officeDocument/2006/bibliography"/>
  </ds:schemaRefs>
</ds:datastoreItem>
</file>

<file path=customXml/itemProps27.xml><?xml version="1.0" encoding="utf-8"?>
<ds:datastoreItem xmlns:ds="http://schemas.openxmlformats.org/officeDocument/2006/customXml" ds:itemID="{8817D432-19AD-45C6-9761-A026E826EAA6}">
  <ds:schemaRefs>
    <ds:schemaRef ds:uri="http://schemas.openxmlformats.org/officeDocument/2006/bibliography"/>
  </ds:schemaRefs>
</ds:datastoreItem>
</file>

<file path=customXml/itemProps28.xml><?xml version="1.0" encoding="utf-8"?>
<ds:datastoreItem xmlns:ds="http://schemas.openxmlformats.org/officeDocument/2006/customXml" ds:itemID="{9FA2A2ED-F448-4878-B5F5-C96778D56D2B}">
  <ds:schemaRefs>
    <ds:schemaRef ds:uri="http://schemas.openxmlformats.org/officeDocument/2006/bibliography"/>
  </ds:schemaRefs>
</ds:datastoreItem>
</file>

<file path=customXml/itemProps29.xml><?xml version="1.0" encoding="utf-8"?>
<ds:datastoreItem xmlns:ds="http://schemas.openxmlformats.org/officeDocument/2006/customXml" ds:itemID="{1526E962-2423-4C2E-B936-20DFD12DD561}">
  <ds:schemaRefs>
    <ds:schemaRef ds:uri="http://schemas.openxmlformats.org/officeDocument/2006/bibliography"/>
  </ds:schemaRefs>
</ds:datastoreItem>
</file>

<file path=customXml/itemProps3.xml><?xml version="1.0" encoding="utf-8"?>
<ds:datastoreItem xmlns:ds="http://schemas.openxmlformats.org/officeDocument/2006/customXml" ds:itemID="{10ED9C22-68A2-4B65-BCF8-D91EB6DE3B2F}">
  <ds:schemaRefs>
    <ds:schemaRef ds:uri="http://schemas.openxmlformats.org/officeDocument/2006/bibliography"/>
  </ds:schemaRefs>
</ds:datastoreItem>
</file>

<file path=customXml/itemProps30.xml><?xml version="1.0" encoding="utf-8"?>
<ds:datastoreItem xmlns:ds="http://schemas.openxmlformats.org/officeDocument/2006/customXml" ds:itemID="{36CC7DDC-D1E7-4D25-9A7E-694EDB007171}">
  <ds:schemaRefs>
    <ds:schemaRef ds:uri="http://schemas.openxmlformats.org/officeDocument/2006/bibliography"/>
  </ds:schemaRefs>
</ds:datastoreItem>
</file>

<file path=customXml/itemProps31.xml><?xml version="1.0" encoding="utf-8"?>
<ds:datastoreItem xmlns:ds="http://schemas.openxmlformats.org/officeDocument/2006/customXml" ds:itemID="{C4FE34CB-BA3F-4159-8639-BCCC786C39C1}">
  <ds:schemaRefs>
    <ds:schemaRef ds:uri="http://schemas.openxmlformats.org/officeDocument/2006/bibliography"/>
  </ds:schemaRefs>
</ds:datastoreItem>
</file>

<file path=customXml/itemProps32.xml><?xml version="1.0" encoding="utf-8"?>
<ds:datastoreItem xmlns:ds="http://schemas.openxmlformats.org/officeDocument/2006/customXml" ds:itemID="{F9990D98-D2DB-4D19-8F84-462378FED36C}">
  <ds:schemaRefs>
    <ds:schemaRef ds:uri="http://schemas.openxmlformats.org/officeDocument/2006/bibliography"/>
  </ds:schemaRefs>
</ds:datastoreItem>
</file>

<file path=customXml/itemProps33.xml><?xml version="1.0" encoding="utf-8"?>
<ds:datastoreItem xmlns:ds="http://schemas.openxmlformats.org/officeDocument/2006/customXml" ds:itemID="{C032E648-814B-4389-80CA-2E0BFAA42B75}">
  <ds:schemaRefs>
    <ds:schemaRef ds:uri="http://schemas.openxmlformats.org/officeDocument/2006/bibliography"/>
  </ds:schemaRefs>
</ds:datastoreItem>
</file>

<file path=customXml/itemProps34.xml><?xml version="1.0" encoding="utf-8"?>
<ds:datastoreItem xmlns:ds="http://schemas.openxmlformats.org/officeDocument/2006/customXml" ds:itemID="{CD04382E-2B93-4CFF-930F-1CDC88DD9369}">
  <ds:schemaRefs>
    <ds:schemaRef ds:uri="http://schemas.openxmlformats.org/officeDocument/2006/bibliography"/>
  </ds:schemaRefs>
</ds:datastoreItem>
</file>

<file path=customXml/itemProps35.xml><?xml version="1.0" encoding="utf-8"?>
<ds:datastoreItem xmlns:ds="http://schemas.openxmlformats.org/officeDocument/2006/customXml" ds:itemID="{FEB34F25-52AF-4074-A924-DD24F158AF99}">
  <ds:schemaRefs>
    <ds:schemaRef ds:uri="http://schemas.openxmlformats.org/officeDocument/2006/bibliography"/>
  </ds:schemaRefs>
</ds:datastoreItem>
</file>

<file path=customXml/itemProps36.xml><?xml version="1.0" encoding="utf-8"?>
<ds:datastoreItem xmlns:ds="http://schemas.openxmlformats.org/officeDocument/2006/customXml" ds:itemID="{F8041358-00E7-4D67-9FF3-8FC54AD8206E}">
  <ds:schemaRefs>
    <ds:schemaRef ds:uri="http://schemas.openxmlformats.org/officeDocument/2006/bibliography"/>
  </ds:schemaRefs>
</ds:datastoreItem>
</file>

<file path=customXml/itemProps37.xml><?xml version="1.0" encoding="utf-8"?>
<ds:datastoreItem xmlns:ds="http://schemas.openxmlformats.org/officeDocument/2006/customXml" ds:itemID="{50E5CBB5-894E-491A-A7C7-141DE202C78C}">
  <ds:schemaRefs>
    <ds:schemaRef ds:uri="http://schemas.openxmlformats.org/officeDocument/2006/bibliography"/>
  </ds:schemaRefs>
</ds:datastoreItem>
</file>

<file path=customXml/itemProps38.xml><?xml version="1.0" encoding="utf-8"?>
<ds:datastoreItem xmlns:ds="http://schemas.openxmlformats.org/officeDocument/2006/customXml" ds:itemID="{6FCC6747-AC50-49CF-904F-720ACD074D81}">
  <ds:schemaRefs>
    <ds:schemaRef ds:uri="http://schemas.openxmlformats.org/officeDocument/2006/bibliography"/>
  </ds:schemaRefs>
</ds:datastoreItem>
</file>

<file path=customXml/itemProps39.xml><?xml version="1.0" encoding="utf-8"?>
<ds:datastoreItem xmlns:ds="http://schemas.openxmlformats.org/officeDocument/2006/customXml" ds:itemID="{B5214AF7-2D28-4473-9FD1-1F0D5C995703}">
  <ds:schemaRefs>
    <ds:schemaRef ds:uri="http://schemas.openxmlformats.org/officeDocument/2006/bibliography"/>
  </ds:schemaRefs>
</ds:datastoreItem>
</file>

<file path=customXml/itemProps4.xml><?xml version="1.0" encoding="utf-8"?>
<ds:datastoreItem xmlns:ds="http://schemas.openxmlformats.org/officeDocument/2006/customXml" ds:itemID="{3BCB87B4-7FEF-4244-99C3-13ABD9836BC3}">
  <ds:schemaRefs>
    <ds:schemaRef ds:uri="http://schemas.openxmlformats.org/officeDocument/2006/bibliography"/>
  </ds:schemaRefs>
</ds:datastoreItem>
</file>

<file path=customXml/itemProps40.xml><?xml version="1.0" encoding="utf-8"?>
<ds:datastoreItem xmlns:ds="http://schemas.openxmlformats.org/officeDocument/2006/customXml" ds:itemID="{002F154E-EA3D-49BC-AA5A-C30BF76E4733}">
  <ds:schemaRefs>
    <ds:schemaRef ds:uri="http://schemas.openxmlformats.org/officeDocument/2006/bibliography"/>
  </ds:schemaRefs>
</ds:datastoreItem>
</file>

<file path=customXml/itemProps41.xml><?xml version="1.0" encoding="utf-8"?>
<ds:datastoreItem xmlns:ds="http://schemas.openxmlformats.org/officeDocument/2006/customXml" ds:itemID="{BD4E3667-B127-4BF5-AD33-5A9766B423AA}">
  <ds:schemaRefs>
    <ds:schemaRef ds:uri="http://schemas.microsoft.com/office/2006/metadata/properties"/>
    <ds:schemaRef ds:uri="http://schemas.microsoft.com/office/infopath/2007/PartnerControls"/>
  </ds:schemaRefs>
</ds:datastoreItem>
</file>

<file path=customXml/itemProps5.xml><?xml version="1.0" encoding="utf-8"?>
<ds:datastoreItem xmlns:ds="http://schemas.openxmlformats.org/officeDocument/2006/customXml" ds:itemID="{A44C150E-3262-44BD-8950-C6F6588FCEF9}">
  <ds:schemaRefs>
    <ds:schemaRef ds:uri="http://schemas.microsoft.com/sharepoint/v3/contenttype/forms"/>
  </ds:schemaRefs>
</ds:datastoreItem>
</file>

<file path=customXml/itemProps6.xml><?xml version="1.0" encoding="utf-8"?>
<ds:datastoreItem xmlns:ds="http://schemas.openxmlformats.org/officeDocument/2006/customXml" ds:itemID="{DD5C0111-DB82-4F49-9CE0-96D9C80375FD}">
  <ds:schemaRefs>
    <ds:schemaRef ds:uri="http://schemas.openxmlformats.org/officeDocument/2006/bibliography"/>
  </ds:schemaRefs>
</ds:datastoreItem>
</file>

<file path=customXml/itemProps7.xml><?xml version="1.0" encoding="utf-8"?>
<ds:datastoreItem xmlns:ds="http://schemas.openxmlformats.org/officeDocument/2006/customXml" ds:itemID="{8753C11C-BF30-954C-BDBA-E063F0F48655}">
  <ds:schemaRefs>
    <ds:schemaRef ds:uri="http://schemas.openxmlformats.org/officeDocument/2006/bibliography"/>
  </ds:schemaRefs>
</ds:datastoreItem>
</file>

<file path=customXml/itemProps8.xml><?xml version="1.0" encoding="utf-8"?>
<ds:datastoreItem xmlns:ds="http://schemas.openxmlformats.org/officeDocument/2006/customXml" ds:itemID="{F6B21081-AEF1-4DA1-8731-DF08FD3DCD02}">
  <ds:schemaRefs>
    <ds:schemaRef ds:uri="http://schemas.openxmlformats.org/officeDocument/2006/bibliography"/>
  </ds:schemaRefs>
</ds:datastoreItem>
</file>

<file path=customXml/itemProps9.xml><?xml version="1.0" encoding="utf-8"?>
<ds:datastoreItem xmlns:ds="http://schemas.openxmlformats.org/officeDocument/2006/customXml" ds:itemID="{9745DB7F-BFB8-4466-A4DA-49240FF2327B}">
  <ds:schemaRefs>
    <ds:schemaRef ds:uri="http://schemas.openxmlformats.org/officeDocument/2006/bibliography"/>
  </ds:schemaRefs>
</ds:datastoreItem>
</file>

<file path=docProps/app.xml><?xml version="1.0" encoding="utf-8"?>
<Properties xmlns="http://schemas.openxmlformats.org/officeDocument/2006/extended-properties" xmlns:vt="http://schemas.openxmlformats.org/officeDocument/2006/docPropsVTypes">
  <Template>Normal.dotm</Template>
  <TotalTime>0</TotalTime>
  <Pages>57</Pages>
  <Words>20696</Words>
  <Characters>117969</Characters>
  <Application>Microsoft Office Word</Application>
  <DocSecurity>0</DocSecurity>
  <Lines>983</Lines>
  <Paragraphs>276</Paragraphs>
  <ScaleCrop>false</ScaleCrop>
  <HeadingPairs>
    <vt:vector size="4" baseType="variant">
      <vt:variant>
        <vt:lpstr>Titel</vt:lpstr>
      </vt:variant>
      <vt:variant>
        <vt:i4>1</vt:i4>
      </vt:variant>
      <vt:variant>
        <vt:lpstr>Title</vt:lpstr>
      </vt:variant>
      <vt:variant>
        <vt:i4>1</vt:i4>
      </vt:variant>
    </vt:vector>
  </HeadingPairs>
  <TitlesOfParts>
    <vt:vector size="2" baseType="lpstr">
      <vt:lpstr>Rapportage M&amp;T</vt:lpstr>
      <vt:lpstr>Rapportage M&amp;T</vt:lpstr>
    </vt:vector>
  </TitlesOfParts>
  <Company>Erasmus Universiteit Rotterdam</Company>
  <LinksUpToDate>false</LinksUpToDate>
  <CharactersWithSpaces>138389</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Rapportage M&amp;T</dc:title>
  <dc:creator>SJ</dc:creator>
  <cp:lastModifiedBy>Jesse Bloemen</cp:lastModifiedBy>
  <cp:revision>2</cp:revision>
  <cp:lastPrinted>2022-06-22T13:18:00Z</cp:lastPrinted>
  <dcterms:created xsi:type="dcterms:W3CDTF">2022-06-22T14:30:00Z</dcterms:created>
  <dcterms:modified xsi:type="dcterms:W3CDTF">2022-06-22T14:30:00Z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2013-01-10T00:00:00Z</vt:filetime>
  </property>
  <property fmtid="{D5CDD505-2E9C-101B-9397-08002B2CF9AE}" pid="3" name="LastSaved">
    <vt:filetime>2013-09-12T00:00:00Z</vt:filetime>
  </property>
  <property fmtid="{D5CDD505-2E9C-101B-9397-08002B2CF9AE}" pid="4" name="ContentTypeId">
    <vt:lpwstr>0x0101004775F5B6F3AF18418DB80026A50F1A5A</vt:lpwstr>
  </property>
</Properties>
</file>